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25"/>
  </p:notesMasterIdLst>
  <p:handoutMasterIdLst>
    <p:handoutMasterId r:id="rId26"/>
  </p:handoutMasterIdLst>
  <p:sldIdLst>
    <p:sldId id="547" r:id="rId2"/>
    <p:sldId id="632" r:id="rId3"/>
    <p:sldId id="629" r:id="rId4"/>
    <p:sldId id="614" r:id="rId5"/>
    <p:sldId id="607" r:id="rId6"/>
    <p:sldId id="626" r:id="rId7"/>
    <p:sldId id="613" r:id="rId8"/>
    <p:sldId id="627" r:id="rId9"/>
    <p:sldId id="624" r:id="rId10"/>
    <p:sldId id="623" r:id="rId11"/>
    <p:sldId id="625" r:id="rId12"/>
    <p:sldId id="628" r:id="rId13"/>
    <p:sldId id="615" r:id="rId14"/>
    <p:sldId id="608" r:id="rId15"/>
    <p:sldId id="616" r:id="rId16"/>
    <p:sldId id="611" r:id="rId17"/>
    <p:sldId id="617" r:id="rId18"/>
    <p:sldId id="618" r:id="rId19"/>
    <p:sldId id="609" r:id="rId20"/>
    <p:sldId id="619" r:id="rId21"/>
    <p:sldId id="621" r:id="rId22"/>
    <p:sldId id="622" r:id="rId23"/>
    <p:sldId id="539" r:id="rId24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99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36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CC"/>
    <a:srgbClr val="00FF00"/>
    <a:srgbClr val="CC0000"/>
    <a:srgbClr val="FF0000"/>
    <a:srgbClr val="FF9933"/>
    <a:srgbClr val="33CC33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7" autoAdjust="0"/>
  </p:normalViewPr>
  <p:slideViewPr>
    <p:cSldViewPr>
      <p:cViewPr varScale="1">
        <p:scale>
          <a:sx n="97" d="100"/>
          <a:sy n="97" d="100"/>
        </p:scale>
        <p:origin x="1590" y="78"/>
      </p:cViewPr>
      <p:guideLst>
        <p:guide orient="horz" pos="845"/>
        <p:guide pos="3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928" y="-90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3" tIns="47684" rIns="95373" bIns="47684" numCol="1" anchor="t" anchorCtr="0" compatLnSpc="1">
            <a:prstTxWarp prst="textNoShape">
              <a:avLst/>
            </a:prstTxWarp>
          </a:bodyPr>
          <a:lstStyle>
            <a:lvl1pPr defTabSz="954241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3" tIns="47684" rIns="95373" bIns="47684" numCol="1" anchor="t" anchorCtr="0" compatLnSpc="1">
            <a:prstTxWarp prst="textNoShape">
              <a:avLst/>
            </a:prstTxWarp>
          </a:bodyPr>
          <a:lstStyle>
            <a:lvl1pPr algn="r" defTabSz="954241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3" tIns="47684" rIns="95373" bIns="47684" numCol="1" anchor="b" anchorCtr="0" compatLnSpc="1">
            <a:prstTxWarp prst="textNoShape">
              <a:avLst/>
            </a:prstTxWarp>
          </a:bodyPr>
          <a:lstStyle>
            <a:lvl1pPr defTabSz="954241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73" tIns="47684" rIns="95373" bIns="47684" numCol="1" anchor="b" anchorCtr="0" compatLnSpc="1">
            <a:prstTxWarp prst="textNoShape">
              <a:avLst/>
            </a:prstTxWarp>
          </a:bodyPr>
          <a:lstStyle>
            <a:lvl1pPr algn="r" defTabSz="954241">
              <a:defRPr sz="1200">
                <a:effectLst/>
              </a:defRPr>
            </a:lvl1pPr>
          </a:lstStyle>
          <a:p>
            <a:pPr>
              <a:defRPr/>
            </a:pPr>
            <a:fld id="{62BE9505-953A-40EC-80D2-3197EEB93E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14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33" tIns="39416" rIns="78833" bIns="39416" numCol="1" anchor="t" anchorCtr="0" compatLnSpc="1">
            <a:prstTxWarp prst="textNoShape">
              <a:avLst/>
            </a:prstTxWarp>
          </a:bodyPr>
          <a:lstStyle>
            <a:lvl1pPr defTabSz="786219">
              <a:defRPr sz="11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05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33" tIns="39416" rIns="78833" bIns="39416" numCol="1" anchor="t" anchorCtr="0" compatLnSpc="1">
            <a:prstTxWarp prst="textNoShape">
              <a:avLst/>
            </a:prstTxWarp>
          </a:bodyPr>
          <a:lstStyle>
            <a:lvl1pPr algn="r" defTabSz="786219">
              <a:defRPr sz="11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28663"/>
            <a:ext cx="4935537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7413"/>
            <a:ext cx="4945062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33" tIns="39416" rIns="78833" bIns="39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321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33" tIns="39416" rIns="78833" bIns="39416" numCol="1" anchor="b" anchorCtr="0" compatLnSpc="1">
            <a:prstTxWarp prst="textNoShape">
              <a:avLst/>
            </a:prstTxWarp>
          </a:bodyPr>
          <a:lstStyle>
            <a:lvl1pPr defTabSz="786219">
              <a:defRPr sz="11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396413"/>
            <a:ext cx="29305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33" tIns="39416" rIns="78833" bIns="39416" numCol="1" anchor="b" anchorCtr="0" compatLnSpc="1">
            <a:prstTxWarp prst="textNoShape">
              <a:avLst/>
            </a:prstTxWarp>
          </a:bodyPr>
          <a:lstStyle>
            <a:lvl1pPr algn="r" defTabSz="786219">
              <a:defRPr sz="1100">
                <a:effectLst/>
              </a:defRPr>
            </a:lvl1pPr>
          </a:lstStyle>
          <a:p>
            <a:pPr>
              <a:defRPr/>
            </a:pPr>
            <a:fld id="{BEB3E9EC-F3A5-4BF6-9172-4DEEAFD7CD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96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 userDrawn="1"/>
        </p:nvSpPr>
        <p:spPr bwMode="auto">
          <a:xfrm>
            <a:off x="0" y="1011238"/>
            <a:ext cx="9144000" cy="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6424613"/>
            <a:ext cx="5791200" cy="0"/>
          </a:xfrm>
          <a:prstGeom prst="line">
            <a:avLst/>
          </a:prstGeom>
          <a:noFill/>
          <a:ln w="152400">
            <a:solidFill>
              <a:srgbClr val="00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4343400" y="6248400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91435" bIns="0">
            <a:spAutoFit/>
          </a:bodyPr>
          <a:lstStyle>
            <a:lvl1pPr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1">
                <a:effectLst/>
                <a:latin typeface="Verdana" pitchFamily="34" charset="0"/>
              </a:rPr>
              <a:t>Gesellschaft für Gerätebau mbH</a:t>
            </a:r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304800" y="784225"/>
            <a:ext cx="4041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1" dirty="0">
                <a:effectLst/>
                <a:latin typeface="Verdana" pitchFamily="34" charset="0"/>
              </a:rPr>
              <a:t>Worldwide </a:t>
            </a:r>
            <a:r>
              <a:rPr lang="de-DE" altLang="de-DE" sz="1200" b="1" dirty="0" err="1">
                <a:effectLst/>
                <a:latin typeface="Verdana" pitchFamily="34" charset="0"/>
              </a:rPr>
              <a:t>Supplier</a:t>
            </a:r>
            <a:r>
              <a:rPr lang="de-DE" altLang="de-DE" sz="1200" b="1" dirty="0">
                <a:effectLst/>
                <a:latin typeface="Verdana" pitchFamily="34" charset="0"/>
              </a:rPr>
              <a:t> </a:t>
            </a:r>
            <a:r>
              <a:rPr lang="de-DE" altLang="de-DE" sz="1200" b="1" dirty="0" err="1">
                <a:effectLst/>
                <a:latin typeface="Verdana" pitchFamily="34" charset="0"/>
              </a:rPr>
              <a:t>of</a:t>
            </a:r>
            <a:r>
              <a:rPr lang="de-DE" altLang="de-DE" sz="1200" b="1" dirty="0">
                <a:effectLst/>
                <a:latin typeface="Verdana" pitchFamily="34" charset="0"/>
              </a:rPr>
              <a:t> Gas </a:t>
            </a:r>
            <a:r>
              <a:rPr lang="de-DE" altLang="de-DE" sz="1200" b="1" dirty="0" err="1">
                <a:effectLst/>
                <a:latin typeface="Verdana" pitchFamily="34" charset="0"/>
              </a:rPr>
              <a:t>Detection</a:t>
            </a:r>
            <a:r>
              <a:rPr lang="de-DE" altLang="de-DE" sz="1200" b="1" dirty="0">
                <a:effectLst/>
                <a:latin typeface="Verdana" pitchFamily="34" charset="0"/>
              </a:rPr>
              <a:t> Solutions</a:t>
            </a:r>
          </a:p>
        </p:txBody>
      </p:sp>
      <p:pic>
        <p:nvPicPr>
          <p:cNvPr id="8" name="Picture 22" descr="C:\Daten\Logo\GfG-Logo_C 80-K 12_85#682D4_Freigabe_2007-08-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41288"/>
            <a:ext cx="800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533400" y="6477000"/>
            <a:ext cx="8153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rgbClr val="0099CC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99CC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800" dirty="0">
                <a:solidFill>
                  <a:schemeClr val="tx1"/>
                </a:solidFill>
                <a:effectLst/>
                <a:latin typeface="Verdana" pitchFamily="34" charset="0"/>
              </a:rPr>
              <a:t>Copyright </a:t>
            </a:r>
            <a:r>
              <a:rPr lang="de-DE" altLang="de-DE" sz="800" dirty="0" err="1">
                <a:solidFill>
                  <a:schemeClr val="tx1"/>
                </a:solidFill>
                <a:effectLst/>
                <a:latin typeface="Verdana" pitchFamily="34" charset="0"/>
              </a:rPr>
              <a:t>GfG</a:t>
            </a:r>
            <a:r>
              <a:rPr lang="de-DE" altLang="de-DE" sz="800" dirty="0">
                <a:solidFill>
                  <a:schemeClr val="tx1"/>
                </a:solidFill>
                <a:effectLst/>
                <a:latin typeface="Verdana" pitchFamily="34" charset="0"/>
              </a:rPr>
              <a:t> 2015			 </a:t>
            </a:r>
            <a:fld id="{68C84F35-030F-497B-AAC9-7848B8BFA030}" type="slidenum">
              <a:rPr lang="de-DE" altLang="de-DE" sz="800" smtClean="0">
                <a:solidFill>
                  <a:schemeClr val="tx1"/>
                </a:solidFill>
                <a:effectLst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de-DE" altLang="de-DE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4584165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3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 bwMode="auto">
          <a:xfrm>
            <a:off x="533400" y="6569075"/>
            <a:ext cx="8153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800">
                <a:solidFill>
                  <a:schemeClr val="tx1"/>
                </a:solidFill>
                <a:effectLst/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Copyright GfG 2010			 </a:t>
            </a:r>
            <a:fld id="{ED2E34C2-F673-4069-A8CF-AB359E0F50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_600x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76400"/>
            <a:ext cx="34290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859338" y="2636838"/>
            <a:ext cx="4176712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2542" bIns="0"/>
          <a:lstStyle/>
          <a:p>
            <a:pPr marL="93663" defTabSz="925513">
              <a:buFont typeface="Wingdings" pitchFamily="2" charset="2"/>
              <a:buNone/>
              <a:defRPr/>
            </a:pPr>
            <a:endParaRPr lang="de-DE" dirty="0">
              <a:effectLst/>
              <a:latin typeface="Verdana" pitchFamily="34" charset="0"/>
            </a:endParaRPr>
          </a:p>
          <a:p>
            <a:pPr marL="93663" defTabSz="925513">
              <a:buFont typeface="Wingdings" pitchFamily="2" charset="2"/>
              <a:buNone/>
              <a:defRPr/>
            </a:pPr>
            <a:r>
              <a:rPr lang="de-DE" dirty="0">
                <a:effectLst/>
                <a:latin typeface="Verdana" pitchFamily="34" charset="0"/>
              </a:rPr>
              <a:t>		</a:t>
            </a:r>
          </a:p>
          <a:p>
            <a:pPr marL="93663" defTabSz="925513">
              <a:buFont typeface="Wingdings" pitchFamily="2" charset="2"/>
              <a:buNone/>
              <a:defRPr/>
            </a:pPr>
            <a:endParaRPr lang="de-DE" dirty="0">
              <a:effectLst/>
              <a:latin typeface="Verdana" pitchFamily="34" charset="0"/>
            </a:endParaRPr>
          </a:p>
          <a:p>
            <a:pPr marL="93663" defTabSz="925513">
              <a:buFont typeface="Wingdings" pitchFamily="2" charset="2"/>
              <a:buNone/>
              <a:defRPr/>
            </a:pPr>
            <a:r>
              <a:rPr lang="de-DE" sz="3200" dirty="0">
                <a:latin typeface="Verdana" pitchFamily="34" charset="0"/>
              </a:rPr>
              <a:t>GMA200</a:t>
            </a:r>
          </a:p>
          <a:p>
            <a:pPr marL="93663" defTabSz="925513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DE" sz="2400" dirty="0" err="1">
                <a:latin typeface="Verdana" pitchFamily="34" charset="0"/>
              </a:rPr>
              <a:t>Visualization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software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>
                <a:latin typeface="Verdana" pitchFamily="34" charset="0"/>
              </a:rPr>
              <a:t>V</a:t>
            </a:r>
            <a:r>
              <a:rPr lang="de-DE" sz="2400" dirty="0">
                <a:ea typeface="Tahoma" panose="020B0604030504040204" pitchFamily="34" charset="0"/>
                <a:cs typeface="Tahoma" panose="020B0604030504040204" pitchFamily="34" charset="0"/>
              </a:rPr>
              <a:t>ersion 1.0.3</a:t>
            </a:r>
          </a:p>
          <a:p>
            <a:pPr marL="93663" defTabSz="925513">
              <a:buFont typeface="Wingdings" pitchFamily="2" charset="2"/>
              <a:buNone/>
              <a:defRPr/>
            </a:pPr>
            <a:endParaRPr lang="de-DE" sz="2400" dirty="0">
              <a:effectLst/>
              <a:latin typeface="Verdana" pitchFamily="34" charset="0"/>
            </a:endParaRPr>
          </a:p>
          <a:p>
            <a:pPr marL="93663" defTabSz="925513">
              <a:buFont typeface="Wingdings" pitchFamily="2" charset="2"/>
              <a:buNone/>
              <a:defRPr/>
            </a:pPr>
            <a:endParaRPr lang="de-DE" sz="2400" dirty="0">
              <a:effectLst/>
            </a:endParaRPr>
          </a:p>
          <a:p>
            <a:pPr marL="93663" algn="just" defTabSz="925513">
              <a:buClr>
                <a:srgbClr val="0099CC"/>
              </a:buClr>
              <a:buFont typeface="Wingdings" pitchFamily="2" charset="2"/>
              <a:buNone/>
              <a:defRPr/>
            </a:pPr>
            <a:r>
              <a:rPr lang="de-DE" sz="1400" dirty="0">
                <a:solidFill>
                  <a:schemeClr val="bg2"/>
                </a:solidFill>
                <a:effectLst/>
                <a:cs typeface="Arial" charset="0"/>
              </a:rPr>
              <a:t> </a:t>
            </a:r>
            <a:endParaRPr lang="de-DE" dirty="0">
              <a:effectLst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Configuration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behavior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advices</a:t>
            </a:r>
            <a:endParaRPr lang="de-DE" sz="2000" dirty="0">
              <a:solidFill>
                <a:srgbClr val="33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770063"/>
            <a:ext cx="66913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Configuration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behavior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advices</a:t>
            </a:r>
            <a:endParaRPr lang="de-DE" sz="2000" dirty="0">
              <a:solidFill>
                <a:srgbClr val="33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66976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5359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Start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measuring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value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display</a:t>
            </a:r>
            <a:endParaRPr lang="de-DE" sz="2000" dirty="0">
              <a:solidFill>
                <a:srgbClr val="33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99306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Overall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view</a:t>
            </a:r>
            <a:endParaRPr lang="de-DE" sz="2000" dirty="0">
              <a:solidFill>
                <a:srgbClr val="33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85938"/>
            <a:ext cx="7972425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GMAs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connected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Gateway 1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7363"/>
            <a:ext cx="799306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Single View (GMA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with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alarm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1)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65300"/>
            <a:ext cx="80105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Single View (GMA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with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alarm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2)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8037512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Single View (GMA w/o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alarm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62125"/>
            <a:ext cx="80645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View w/o Navigation (Fault)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790700"/>
            <a:ext cx="80978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View w/o Navigation (Alarm)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776413"/>
            <a:ext cx="81105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956376" y="0"/>
            <a:ext cx="1187624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92075" marR="0" indent="1952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99CC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5544616" cy="936104"/>
          </a:xfrm>
        </p:spPr>
        <p:txBody>
          <a:bodyPr/>
          <a:lstStyle/>
          <a:p>
            <a:pPr algn="l"/>
            <a:r>
              <a:rPr lang="en-US" sz="2000" b="1"/>
              <a:t>Example</a:t>
            </a:r>
            <a:r>
              <a:rPr lang="en-US" sz="2000" b="1" dirty="0"/>
              <a:t>:  32 point GMA 200MT system in cabinet with touch screen PC controller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r="28899"/>
          <a:stretch/>
        </p:blipFill>
        <p:spPr>
          <a:xfrm>
            <a:off x="6278324" y="476672"/>
            <a:ext cx="2352711" cy="5472608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508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2679762" cy="357301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508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6978" r="15592" b="8784"/>
          <a:stretch/>
        </p:blipFill>
        <p:spPr>
          <a:xfrm>
            <a:off x="1115616" y="3429000"/>
            <a:ext cx="2801453" cy="2286699"/>
          </a:xfrm>
          <a:prstGeom prst="rect">
            <a:avLst/>
          </a:prstGeom>
          <a:effectLst>
            <a:outerShdw blurRad="50800" dist="508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3312368" cy="7920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GfG Visualization software allows touch screen PC or laptop to be used as remote terminal or full function GMA system controller  </a:t>
            </a:r>
          </a:p>
        </p:txBody>
      </p:sp>
    </p:spTree>
    <p:extLst>
      <p:ext uri="{BB962C8B-B14F-4D97-AF65-F5344CB8AC3E}">
        <p14:creationId xmlns:p14="http://schemas.microsoft.com/office/powerpoint/2010/main" val="40223892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Overall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view</a:t>
            </a:r>
            <a:endParaRPr lang="de-DE" sz="2000" dirty="0">
              <a:solidFill>
                <a:srgbClr val="33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0063"/>
            <a:ext cx="80010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Software Demo-Time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773238"/>
            <a:ext cx="79962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4825"/>
            <a:ext cx="785971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Software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activation</a:t>
            </a:r>
            <a:endParaRPr lang="de-DE" sz="2000" dirty="0">
              <a:solidFill>
                <a:srgbClr val="33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84513"/>
            <a:ext cx="22082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go_600x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14800" y="1600200"/>
            <a:ext cx="5029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1435" bIns="0"/>
          <a:lstStyle/>
          <a:p>
            <a:pPr marL="92075">
              <a:buFont typeface="Wingdings" pitchFamily="2" charset="2"/>
              <a:buNone/>
              <a:defRPr/>
            </a:pPr>
            <a:r>
              <a:rPr lang="en-US" dirty="0">
                <a:latin typeface="Verdana" pitchFamily="34" charset="0"/>
              </a:rPr>
              <a:t>Thank you for your attention!</a:t>
            </a:r>
            <a:endParaRPr lang="de-DE" dirty="0">
              <a:latin typeface="Verdana" pitchFamily="34" charset="0"/>
            </a:endParaRPr>
          </a:p>
          <a:p>
            <a:pPr marL="92075" algn="just">
              <a:buClr>
                <a:srgbClr val="0099CC"/>
              </a:buClr>
              <a:buFont typeface="Wingdings" pitchFamily="2" charset="2"/>
              <a:buNone/>
              <a:defRPr/>
            </a:pPr>
            <a:endParaRPr lang="de-DE" sz="1600" dirty="0">
              <a:solidFill>
                <a:schemeClr val="bg2"/>
              </a:solidFill>
              <a:effectLst/>
              <a:cs typeface="Arial" charset="0"/>
            </a:endParaRPr>
          </a:p>
          <a:p>
            <a:pPr marL="92075">
              <a:buClr>
                <a:srgbClr val="0099CC"/>
              </a:buClr>
              <a:buFont typeface="Wingdings" pitchFamily="2" charset="2"/>
              <a:buNone/>
              <a:defRPr/>
            </a:pPr>
            <a:endParaRPr lang="de-DE" dirty="0">
              <a:effectLst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82" y="0"/>
            <a:ext cx="5599545" cy="68580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2880320" cy="1752600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Example:  50 point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GMA system with four 200MT controllers,</a:t>
            </a:r>
            <a:r>
              <a:rPr lang="en-US" sz="1800" b="1" baseline="0" dirty="0">
                <a:solidFill>
                  <a:schemeClr val="tx2"/>
                </a:solidFill>
                <a:effectLst/>
              </a:rPr>
              <a:t> five GMA200RT remote relay modules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and </a:t>
            </a:r>
            <a:r>
              <a:rPr lang="en-US" sz="1800" b="1" dirty="0"/>
              <a:t>two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touch screen PC controllers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6838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Common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configuration</a:t>
            </a:r>
            <a:endParaRPr lang="de-DE" sz="2000" dirty="0">
              <a:solidFill>
                <a:srgbClr val="33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784350"/>
            <a:ext cx="6756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Interface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configuration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gateway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681672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Interface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configuration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gateway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6810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GMA-Bus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configuration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addresses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679926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GMA-Bus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configuration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addresses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784350"/>
            <a:ext cx="6753225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773238"/>
            <a:ext cx="67691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63" y="1247775"/>
            <a:ext cx="8320087" cy="395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GMA200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Visualization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Configuration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behavior</a:t>
            </a:r>
            <a:r>
              <a:rPr lang="de-DE" sz="2000" dirty="0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de-DE" sz="2000" dirty="0" err="1">
                <a:solidFill>
                  <a:srgbClr val="33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advices</a:t>
            </a:r>
            <a:endParaRPr lang="de-DE" sz="2000" dirty="0">
              <a:solidFill>
                <a:srgbClr val="33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62338"/>
            <a:ext cx="364648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91440" bIns="0" numCol="1" anchor="t" anchorCtr="0" compatLnSpc="1">
        <a:prstTxWarp prst="textNoShape">
          <a:avLst/>
        </a:prstTxWarp>
      </a:bodyPr>
      <a:lstStyle>
        <a:defPPr marL="92075" marR="0" indent="1952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99C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91440" bIns="0" numCol="1" anchor="t" anchorCtr="0" compatLnSpc="1">
        <a:prstTxWarp prst="textNoShape">
          <a:avLst/>
        </a:prstTxWarp>
      </a:bodyPr>
      <a:lstStyle>
        <a:defPPr marL="92075" marR="0" indent="1952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99C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222</Words>
  <Application>Microsoft Office PowerPoint</Application>
  <PresentationFormat>On-screen Show (4:3)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Tahoma</vt:lpstr>
      <vt:lpstr>Times New Roman</vt:lpstr>
      <vt:lpstr>Verdana</vt:lpstr>
      <vt:lpstr>Wingdings</vt:lpstr>
      <vt:lpstr>2_Standarddesign</vt:lpstr>
      <vt:lpstr>PowerPoint Presentation</vt:lpstr>
      <vt:lpstr>Example:  32 point GMA 200MT system in cabinet with touch screen PC controller</vt:lpstr>
      <vt:lpstr>PowerPoint Presentation</vt:lpstr>
      <vt:lpstr>GMA200 Visualization – Common configuration</vt:lpstr>
      <vt:lpstr>GMA200 Visualization – Interface configuration (gateway)</vt:lpstr>
      <vt:lpstr>GMA200 Visualization – Interface configuration (gateway)</vt:lpstr>
      <vt:lpstr>GMA200 Visualization – GMA-Bus configuration (addresses)</vt:lpstr>
      <vt:lpstr>GMA200 Visualization – GMA-Bus configuration (addresses)</vt:lpstr>
      <vt:lpstr>GMA200 Visualization – Configuration of behavior advices</vt:lpstr>
      <vt:lpstr>GMA200 Visualization – Configuration of behavior advices</vt:lpstr>
      <vt:lpstr>GMA200 Visualization – Configuration of behavior advices</vt:lpstr>
      <vt:lpstr>GMA200 Visualization – Start of measuring value display</vt:lpstr>
      <vt:lpstr>GMA200 Visualization – Overall view</vt:lpstr>
      <vt:lpstr>GMA200 Visualization – GMAs connected to Gateway 1</vt:lpstr>
      <vt:lpstr>GMA200 Visualization – Single View (GMA with alarm 1)</vt:lpstr>
      <vt:lpstr>GMA200 Visualization – Single View (GMA with alarm 2)</vt:lpstr>
      <vt:lpstr>GMA200 Visualization – Single View (GMA w/o alarm)</vt:lpstr>
      <vt:lpstr>GMA200 Visualization – View w/o Navigation (Fault)</vt:lpstr>
      <vt:lpstr>GMA200 Visualization – View w/o Navigation (Alarm)</vt:lpstr>
      <vt:lpstr>GMA200 Visualization – Overall view</vt:lpstr>
      <vt:lpstr>GMA200 Visualization – Software Demo-Time</vt:lpstr>
      <vt:lpstr>GMA200 Visualization – Software activation</vt:lpstr>
      <vt:lpstr>PowerPoint Presentation</vt:lpstr>
    </vt:vector>
  </TitlesOfParts>
  <Company>Gesellschaft für Gerätebau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Bob Henderson</dc:creator>
  <cp:lastModifiedBy>Paula Shovels</cp:lastModifiedBy>
  <cp:revision>1007</cp:revision>
  <cp:lastPrinted>2015-02-16T15:42:03Z</cp:lastPrinted>
  <dcterms:created xsi:type="dcterms:W3CDTF">2006-07-20T13:33:10Z</dcterms:created>
  <dcterms:modified xsi:type="dcterms:W3CDTF">2021-06-16T12:48:51Z</dcterms:modified>
</cp:coreProperties>
</file>