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</p:sldMasterIdLst>
  <p:notesMasterIdLst>
    <p:notesMasterId r:id="rId23"/>
  </p:notesMasterIdLst>
  <p:handoutMasterIdLst>
    <p:handoutMasterId r:id="rId24"/>
  </p:handoutMasterIdLst>
  <p:sldIdLst>
    <p:sldId id="1469" r:id="rId2"/>
    <p:sldId id="1457" r:id="rId3"/>
    <p:sldId id="1468" r:id="rId4"/>
    <p:sldId id="1470" r:id="rId5"/>
    <p:sldId id="1456" r:id="rId6"/>
    <p:sldId id="1300" r:id="rId7"/>
    <p:sldId id="1462" r:id="rId8"/>
    <p:sldId id="1463" r:id="rId9"/>
    <p:sldId id="1458" r:id="rId10"/>
    <p:sldId id="1408" r:id="rId11"/>
    <p:sldId id="1417" r:id="rId12"/>
    <p:sldId id="1418" r:id="rId13"/>
    <p:sldId id="1459" r:id="rId14"/>
    <p:sldId id="1461" r:id="rId15"/>
    <p:sldId id="1460" r:id="rId16"/>
    <p:sldId id="1322" r:id="rId17"/>
    <p:sldId id="1464" r:id="rId18"/>
    <p:sldId id="1466" r:id="rId19"/>
    <p:sldId id="1467" r:id="rId20"/>
    <p:sldId id="1471" r:id="rId21"/>
    <p:sldId id="1359" r:id="rId22"/>
  </p:sldIdLst>
  <p:sldSz cx="9144000" cy="6858000" type="screen4x3"/>
  <p:notesSz cx="7315200" cy="96012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7A3100"/>
    <a:srgbClr val="FF6600"/>
    <a:srgbClr val="00602B"/>
    <a:srgbClr val="005426"/>
    <a:srgbClr val="619527"/>
    <a:srgbClr val="6EA92D"/>
    <a:srgbClr val="006C31"/>
    <a:srgbClr val="0082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7" autoAdjust="0"/>
    <p:restoredTop sz="98937" autoAdjust="0"/>
  </p:normalViewPr>
  <p:slideViewPr>
    <p:cSldViewPr snapToGrid="0">
      <p:cViewPr>
        <p:scale>
          <a:sx n="80" d="100"/>
          <a:sy n="80" d="100"/>
        </p:scale>
        <p:origin x="-566" y="-264"/>
      </p:cViewPr>
      <p:guideLst>
        <p:guide orient="horz" pos="1014"/>
        <p:guide pos="4558"/>
      </p:guideLst>
    </p:cSldViewPr>
  </p:slideViewPr>
  <p:outlineViewPr>
    <p:cViewPr>
      <p:scale>
        <a:sx n="33" d="100"/>
        <a:sy n="33" d="100"/>
      </p:scale>
      <p:origin x="0" y="11861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458"/>
    </p:cViewPr>
  </p:sorterViewPr>
  <p:notesViewPr>
    <p:cSldViewPr snapToGrid="0">
      <p:cViewPr>
        <p:scale>
          <a:sx n="75" d="100"/>
          <a:sy n="75" d="100"/>
        </p:scale>
        <p:origin x="-1302" y="-60"/>
      </p:cViewPr>
      <p:guideLst>
        <p:guide orient="horz" pos="3024"/>
        <p:guide pos="2305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1300494266152995"/>
          <c:y val="6.652079301802713E-2"/>
          <c:w val="0.87127272535954148"/>
          <c:h val="0.74010187410877115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'[Chart in TN2010_G450_G460_battery_pack_maintenance_05_10_12 (Compatibility Mode) 3]Sheet1'!$A$1:$A$6</c:f>
              <c:strCache>
                <c:ptCount val="6"/>
                <c:pt idx="0">
                  <c:v>IR</c:v>
                </c:pt>
                <c:pt idx="1">
                  <c:v>CC/LEL</c:v>
                </c:pt>
                <c:pt idx="2">
                  <c:v>IR, PID</c:v>
                </c:pt>
                <c:pt idx="3">
                  <c:v>CC/LEL, PID</c:v>
                </c:pt>
                <c:pt idx="4">
                  <c:v>CC/LEL, IR</c:v>
                </c:pt>
                <c:pt idx="5">
                  <c:v>IR, CC/LEL, PID</c:v>
                </c:pt>
              </c:strCache>
            </c:strRef>
          </c:cat>
          <c:val>
            <c:numRef>
              <c:f>'[Chart in TN2010_G450_G460_battery_pack_maintenance_05_10_12 (Compatibility Mode) 3]Sheet1'!$B$1:$B$6</c:f>
              <c:numCache>
                <c:formatCode>General</c:formatCode>
                <c:ptCount val="6"/>
                <c:pt idx="0">
                  <c:v>25.75</c:v>
                </c:pt>
                <c:pt idx="1">
                  <c:v>24</c:v>
                </c:pt>
                <c:pt idx="2">
                  <c:v>20.25</c:v>
                </c:pt>
                <c:pt idx="3">
                  <c:v>9.6999999999999993</c:v>
                </c:pt>
                <c:pt idx="4">
                  <c:v>9.4</c:v>
                </c:pt>
                <c:pt idx="5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2580352"/>
        <c:axId val="52582272"/>
      </c:barChart>
      <c:catAx>
        <c:axId val="525803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000" i="0"/>
                </a:pPr>
                <a:r>
                  <a:rPr lang="en-US" sz="2000" i="0" dirty="0"/>
                  <a:t>Sensors </a:t>
                </a:r>
                <a:r>
                  <a:rPr lang="en-US" sz="2000" i="0" dirty="0" smtClean="0"/>
                  <a:t>Installed*</a:t>
                </a:r>
                <a:endParaRPr lang="en-US" sz="2000" i="0" dirty="0"/>
              </a:p>
            </c:rich>
          </c:tx>
          <c:layout>
            <c:manualLayout>
              <c:xMode val="edge"/>
              <c:yMode val="edge"/>
              <c:x val="0.3886454786453028"/>
              <c:y val="0.90175504504959081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52582272"/>
        <c:crosses val="autoZero"/>
        <c:auto val="1"/>
        <c:lblAlgn val="ctr"/>
        <c:lblOffset val="100"/>
        <c:noMultiLvlLbl val="0"/>
      </c:catAx>
      <c:valAx>
        <c:axId val="5258227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600" i="0"/>
                </a:pPr>
                <a:r>
                  <a:rPr lang="en-US" sz="1600" i="0"/>
                  <a:t>Hours</a:t>
                </a:r>
              </a:p>
            </c:rich>
          </c:tx>
          <c:layout>
            <c:manualLayout>
              <c:xMode val="edge"/>
              <c:yMode val="edge"/>
              <c:x val="1.8359162111105536E-2"/>
              <c:y val="0.43164048042381797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52580352"/>
        <c:crosses val="autoZero"/>
        <c:crossBetween val="between"/>
      </c:valAx>
      <c:spPr>
        <a:noFill/>
        <a:ln w="12700">
          <a:solidFill>
            <a:srgbClr val="000000"/>
          </a:solidFill>
        </a:ln>
      </c:spPr>
    </c:plotArea>
    <c:plotVisOnly val="1"/>
    <c:dispBlanksAs val="gap"/>
    <c:showDLblsOverMax val="0"/>
  </c:chart>
  <c:spPr>
    <a:solidFill>
      <a:srgbClr val="FFFFFF"/>
    </a:solidFill>
    <a:ln w="25400">
      <a:solidFill>
        <a:srgbClr val="000000"/>
      </a:solidFill>
    </a:ln>
    <a:effectLst>
      <a:outerShdw dist="101600" dir="2700000" algn="ctr" rotWithShape="0">
        <a:srgbClr val="000000">
          <a:lumMod val="50000"/>
          <a:lumOff val="50000"/>
        </a:srgbClr>
      </a:outerShdw>
    </a:effectLst>
  </c:sp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0" y="8955088"/>
            <a:ext cx="73152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33" tIns="47417" rIns="94833" bIns="47417" numCol="1" anchor="b" anchorCtr="0" compatLnSpc="1">
            <a:prstTxWarp prst="textNoShape">
              <a:avLst/>
            </a:prstTxWarp>
          </a:bodyPr>
          <a:lstStyle>
            <a:lvl1pPr defTabSz="947738">
              <a:defRPr sz="1200" b="0" i="1">
                <a:latin typeface="Arial Narrow" pitchFamily="34" charset="0"/>
              </a:defRPr>
            </a:lvl1pPr>
          </a:lstStyle>
          <a:p>
            <a:pPr>
              <a:defRPr/>
            </a:pPr>
            <a:fld id="{DDDEC92B-360D-4758-B72C-C3781244C9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12117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33" tIns="47417" rIns="94833" bIns="47417" numCol="1" anchor="t" anchorCtr="0" compatLnSpc="1">
            <a:prstTxWarp prst="textNoShape">
              <a:avLst/>
            </a:prstTxWarp>
          </a:bodyPr>
          <a:lstStyle>
            <a:lvl1pPr algn="l" defTabSz="947738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6550" y="0"/>
            <a:ext cx="31686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33" tIns="47417" rIns="94833" bIns="47417" numCol="1" anchor="t" anchorCtr="0" compatLnSpc="1">
            <a:prstTxWarp prst="textNoShape">
              <a:avLst/>
            </a:prstTxWarp>
          </a:bodyPr>
          <a:lstStyle>
            <a:lvl1pPr algn="r" defTabSz="947738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6313" y="4560888"/>
            <a:ext cx="536257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33" tIns="47417" rIns="94833" bIns="474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68650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33" tIns="47417" rIns="94833" bIns="47417" numCol="1" anchor="b" anchorCtr="0" compatLnSpc="1">
            <a:prstTxWarp prst="textNoShape">
              <a:avLst/>
            </a:prstTxWarp>
          </a:bodyPr>
          <a:lstStyle>
            <a:lvl1pPr algn="l" defTabSz="947738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6550" y="9120188"/>
            <a:ext cx="3168650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33" tIns="47417" rIns="94833" bIns="47417" numCol="1" anchor="b" anchorCtr="0" compatLnSpc="1">
            <a:prstTxWarp prst="textNoShape">
              <a:avLst/>
            </a:prstTxWarp>
          </a:bodyPr>
          <a:lstStyle>
            <a:lvl1pPr algn="r" defTabSz="947738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fld id="{A4B6B99F-2355-4E6A-A8EE-946C05758E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29332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charset="0"/>
              </a:defRPr>
            </a:lvl1pPr>
            <a:lvl2pPr marL="770662" indent="-296408">
              <a:defRPr sz="2500">
                <a:solidFill>
                  <a:schemeClr val="tx1"/>
                </a:solidFill>
                <a:latin typeface="Arial" charset="0"/>
              </a:defRPr>
            </a:lvl2pPr>
            <a:lvl3pPr marL="1185634" indent="-237127">
              <a:defRPr sz="2500">
                <a:solidFill>
                  <a:schemeClr val="tx1"/>
                </a:solidFill>
                <a:latin typeface="Arial" charset="0"/>
              </a:defRPr>
            </a:lvl3pPr>
            <a:lvl4pPr marL="1659887" indent="-237127">
              <a:defRPr sz="2500">
                <a:solidFill>
                  <a:schemeClr val="tx1"/>
                </a:solidFill>
                <a:latin typeface="Arial" charset="0"/>
              </a:defRPr>
            </a:lvl4pPr>
            <a:lvl5pPr marL="2134141" indent="-237127">
              <a:defRPr sz="2500">
                <a:solidFill>
                  <a:schemeClr val="tx1"/>
                </a:solidFill>
                <a:latin typeface="Arial" charset="0"/>
              </a:defRPr>
            </a:lvl5pPr>
            <a:lvl6pPr marL="2608395" indent="-23712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6pPr>
            <a:lvl7pPr marL="3082648" indent="-23712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7pPr>
            <a:lvl8pPr marL="3556902" indent="-23712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8pPr>
            <a:lvl9pPr marL="4031155" indent="-23712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C2273DA7-D941-4E65-89C1-235407D329F2}" type="slidenum">
              <a:rPr lang="en-US" sz="1200">
                <a:solidFill>
                  <a:prstClr val="black"/>
                </a:solidFill>
                <a:latin typeface="Times"/>
              </a:rPr>
              <a:pPr/>
              <a:t>1</a:t>
            </a:fld>
            <a:endParaRPr lang="en-US" sz="1200">
              <a:solidFill>
                <a:prstClr val="black"/>
              </a:solidFill>
              <a:latin typeface="Times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47738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7738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7738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7738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0A5BB2B8-4F3A-44D5-8FF4-DBE979A1E257}" type="slidenum">
              <a:rPr lang="en-US" altLang="en-US" sz="1200" b="0" smtClean="0">
                <a:latin typeface="Times New Roman" pitchFamily="18" charset="0"/>
              </a:rPr>
              <a:pPr/>
              <a:t>11</a:t>
            </a:fld>
            <a:endParaRPr lang="en-US" altLang="en-US" sz="1200" b="0" smtClean="0">
              <a:latin typeface="Times New Roman" pitchFamily="18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47738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7738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7738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7738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4F3E1551-0D9A-4CBB-B9DE-A5FCCA483824}" type="slidenum">
              <a:rPr lang="en-US" altLang="en-US" sz="1200" b="0" smtClean="0">
                <a:latin typeface="Times New Roman" pitchFamily="18" charset="0"/>
              </a:rPr>
              <a:pPr/>
              <a:t>12</a:t>
            </a:fld>
            <a:endParaRPr lang="en-US" altLang="en-US" sz="1200" b="0" smtClean="0">
              <a:latin typeface="Times New Roman" pitchFamily="18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47738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7738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7738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7738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7756E861-101E-4B21-A191-962512BA106E}" type="slidenum">
              <a:rPr lang="en-US" altLang="en-US" sz="1200" b="0" smtClean="0">
                <a:latin typeface="Times New Roman" pitchFamily="18" charset="0"/>
              </a:rPr>
              <a:pPr/>
              <a:t>13</a:t>
            </a:fld>
            <a:endParaRPr lang="en-US" altLang="en-US" sz="1200" b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47738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7738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7738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7738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B6DA8380-B006-4908-9FBE-453079F7C37A}" type="slidenum">
              <a:rPr lang="en-US" altLang="en-US" sz="1200" b="0" smtClean="0">
                <a:latin typeface="Times New Roman" pitchFamily="18" charset="0"/>
              </a:rPr>
              <a:pPr/>
              <a:t>14</a:t>
            </a:fld>
            <a:endParaRPr lang="en-US" altLang="en-US" sz="1200" b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47738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7738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7738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7738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CD64ACCA-1455-4F5B-B6E8-91B2702EC948}" type="slidenum">
              <a:rPr lang="en-US" altLang="en-US" sz="1200" b="0" smtClean="0">
                <a:latin typeface="Times New Roman" pitchFamily="18" charset="0"/>
              </a:rPr>
              <a:pPr/>
              <a:t>15</a:t>
            </a:fld>
            <a:endParaRPr lang="en-US" altLang="en-US" sz="1200" b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47738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7738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7738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7738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219C6874-996A-40B0-8535-259C36693275}" type="slidenum">
              <a:rPr lang="en-US" altLang="en-US" sz="1200" b="0" smtClean="0">
                <a:latin typeface="Times New Roman" pitchFamily="18" charset="0"/>
              </a:rPr>
              <a:pPr/>
              <a:t>16</a:t>
            </a:fld>
            <a:endParaRPr lang="en-US" altLang="en-US" sz="1200" b="0" smtClean="0">
              <a:latin typeface="Times New Roman" pitchFamily="18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47738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7738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7738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7738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A91EF1F2-025B-4007-A0D4-6E287C937CD0}" type="slidenum">
              <a:rPr lang="en-US" altLang="en-US" sz="1200" b="0" smtClean="0">
                <a:latin typeface="Times New Roman" pitchFamily="18" charset="0"/>
              </a:rPr>
              <a:pPr/>
              <a:t>17</a:t>
            </a:fld>
            <a:endParaRPr lang="en-US" altLang="en-US" sz="1200" b="0" smtClean="0">
              <a:latin typeface="Times New Roman" pitchFamily="18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47738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7738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7738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7738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87B9872A-F6A5-47CD-B41A-49A4FE530602}" type="slidenum">
              <a:rPr lang="en-US" altLang="en-US" sz="1200" b="0" smtClean="0">
                <a:latin typeface="Times New Roman" pitchFamily="18" charset="0"/>
              </a:rPr>
              <a:pPr/>
              <a:t>18</a:t>
            </a:fld>
            <a:endParaRPr lang="en-US" altLang="en-US" sz="1200" b="0" smtClean="0">
              <a:latin typeface="Times New Roman" pitchFamily="18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47738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7738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7738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7738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C082F62B-D3C7-4C27-A83D-F6896CD0112B}" type="slidenum">
              <a:rPr lang="en-US" altLang="en-US" sz="1200" b="0" smtClean="0">
                <a:latin typeface="Times New Roman" pitchFamily="18" charset="0"/>
              </a:rPr>
              <a:pPr/>
              <a:t>19</a:t>
            </a:fld>
            <a:endParaRPr lang="en-US" altLang="en-US" sz="1200" b="0" smtClean="0">
              <a:latin typeface="Times New Roman" pitchFamily="18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47738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7738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7738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7738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87B9872A-F6A5-47CD-B41A-49A4FE530602}" type="slidenum">
              <a:rPr lang="en-US" altLang="en-US" sz="1200" b="0" smtClean="0">
                <a:latin typeface="Times New Roman" pitchFamily="18" charset="0"/>
              </a:rPr>
              <a:pPr/>
              <a:t>20</a:t>
            </a:fld>
            <a:endParaRPr lang="en-US" altLang="en-US" sz="1200" b="0" smtClean="0">
              <a:latin typeface="Times New Roman" pitchFamily="18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47738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7738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7738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7738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99E57522-A980-4E9D-926C-3261345BC8FD}" type="slidenum">
              <a:rPr lang="en-US" altLang="en-US" sz="1200" b="0" smtClean="0">
                <a:latin typeface="Times New Roman" pitchFamily="18" charset="0"/>
              </a:rPr>
              <a:pPr/>
              <a:t>2</a:t>
            </a:fld>
            <a:endParaRPr lang="en-US" altLang="en-US" sz="1200" b="0" smtClean="0">
              <a:latin typeface="Times New Roman" pitchFamily="18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47738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7738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7738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7738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894DACFA-FE01-4C96-A62A-8ABAA159BB92}" type="slidenum">
              <a:rPr lang="en-US" altLang="en-US" sz="1200" b="0" smtClean="0">
                <a:latin typeface="Times New Roman" pitchFamily="18" charset="0"/>
              </a:rPr>
              <a:pPr/>
              <a:t>21</a:t>
            </a:fld>
            <a:endParaRPr lang="en-US" altLang="en-US" sz="1200" b="0" smtClean="0">
              <a:latin typeface="Times New Roman" pitchFamily="18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47738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7738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7738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7738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11695961-56E4-4466-961D-F9381639BC07}" type="slidenum">
              <a:rPr lang="en-US" altLang="en-US" sz="1200" b="0">
                <a:solidFill>
                  <a:prstClr val="black"/>
                </a:solidFill>
                <a:latin typeface="Times New Roman" pitchFamily="18" charset="0"/>
              </a:rPr>
              <a:pPr/>
              <a:t>3</a:t>
            </a:fld>
            <a:endParaRPr lang="en-US" altLang="en-US" sz="12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615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461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615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615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615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4615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4615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4615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4615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CD1C74C1-7A31-4410-916C-29A72200CD84}" type="slidenum">
              <a:rPr lang="en-US" altLang="en-US" sz="1200" b="0" smtClean="0">
                <a:latin typeface="Times New Roman" pitchFamily="18" charset="0"/>
              </a:rPr>
              <a:pPr/>
              <a:t>5</a:t>
            </a:fld>
            <a:endParaRPr lang="en-US" altLang="en-US" sz="1200" b="0" smtClean="0">
              <a:latin typeface="Times New Roman" pitchFamily="18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47738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7738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7738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7738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5C080943-07C9-4AF3-8F74-C2BCC20F68DD}" type="slidenum">
              <a:rPr lang="en-US" altLang="en-US" sz="1200" b="0" smtClean="0">
                <a:latin typeface="Times New Roman" pitchFamily="18" charset="0"/>
              </a:rPr>
              <a:pPr/>
              <a:t>6</a:t>
            </a:fld>
            <a:endParaRPr lang="en-US" altLang="en-US" sz="1200" b="0" smtClean="0">
              <a:latin typeface="Times New Roman" pitchFamily="18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615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461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615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615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615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4615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4615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4615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4615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9678A532-6E74-4984-A53A-FFF786BB674E}" type="slidenum">
              <a:rPr lang="en-US" altLang="en-US" sz="1200" b="0" smtClean="0">
                <a:latin typeface="Times New Roman" pitchFamily="18" charset="0"/>
              </a:rPr>
              <a:pPr/>
              <a:t>7</a:t>
            </a:fld>
            <a:endParaRPr lang="en-US" altLang="en-US" sz="1200" b="0" smtClean="0">
              <a:latin typeface="Times New Roman" pitchFamily="18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47738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7738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7738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7738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3D7BEAAC-CCD6-4454-BA6C-1B6D782FCE37}" type="slidenum">
              <a:rPr lang="en-US" altLang="en-US" sz="1200" b="0" smtClean="0">
                <a:latin typeface="Times New Roman" pitchFamily="18" charset="0"/>
              </a:rPr>
              <a:pPr/>
              <a:t>8</a:t>
            </a:fld>
            <a:endParaRPr lang="en-US" altLang="en-US" sz="1200" b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47738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7738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7738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7738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B30BF93F-B63E-44B7-9CC7-18F4AF008C2D}" type="slidenum">
              <a:rPr lang="en-US" altLang="en-US" sz="1200" b="0" smtClean="0">
                <a:latin typeface="Times New Roman" pitchFamily="18" charset="0"/>
              </a:rPr>
              <a:pPr/>
              <a:t>9</a:t>
            </a:fld>
            <a:endParaRPr lang="en-US" altLang="en-US" sz="1200" b="0" smtClean="0">
              <a:latin typeface="Times New Roman" pitchFamily="18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47738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7738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7738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7738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ACACAD0E-4EE5-4CC9-A9A4-0D87A6AC9169}" type="slidenum">
              <a:rPr lang="en-US" altLang="en-US" sz="1200" b="0" smtClean="0">
                <a:latin typeface="Times New Roman" pitchFamily="18" charset="0"/>
              </a:rPr>
              <a:pPr/>
              <a:t>10</a:t>
            </a:fld>
            <a:endParaRPr lang="en-US" altLang="en-US" sz="1200" b="0" smtClean="0">
              <a:latin typeface="Times New Roman" pitchFamily="18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187821"/>
      </p:ext>
    </p:extLst>
  </p:cSld>
  <p:clrMapOvr>
    <a:masterClrMapping/>
  </p:clrMapOvr>
  <p:transition spd="slow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306429"/>
      </p:ext>
    </p:extLst>
  </p:cSld>
  <p:clrMapOvr>
    <a:masterClrMapping/>
  </p:clrMapOvr>
  <p:transition spd="slow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0038" y="101600"/>
            <a:ext cx="2101850" cy="5461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4488" y="101600"/>
            <a:ext cx="6153150" cy="5461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85477"/>
      </p:ext>
    </p:extLst>
  </p:cSld>
  <p:clrMapOvr>
    <a:masterClrMapping/>
  </p:clrMapOvr>
  <p:transition spd="slow">
    <p:split orient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86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Title- 32pt Arial Black Italic</a:t>
            </a:r>
          </a:p>
        </p:txBody>
      </p:sp>
      <p:sp>
        <p:nvSpPr>
          <p:cNvPr id="12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57200" y="1143000"/>
            <a:ext cx="82296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First level (24pt Arial Bold Italic)</a:t>
            </a:r>
          </a:p>
          <a:p>
            <a:pPr lvl="1"/>
            <a:r>
              <a:rPr lang="en-US" dirty="0" smtClean="0"/>
              <a:t>Second level (20pt Arial Bold Italic)</a:t>
            </a:r>
          </a:p>
          <a:p>
            <a:pPr lvl="2"/>
            <a:r>
              <a:rPr lang="en-US" dirty="0" smtClean="0"/>
              <a:t>Third level (16pt Arial Bold Italic)</a:t>
            </a:r>
          </a:p>
        </p:txBody>
      </p:sp>
    </p:spTree>
    <p:extLst>
      <p:ext uri="{BB962C8B-B14F-4D97-AF65-F5344CB8AC3E}">
        <p14:creationId xmlns:p14="http://schemas.microsoft.com/office/powerpoint/2010/main" val="661676408"/>
      </p:ext>
    </p:extLst>
  </p:cSld>
  <p:clrMapOvr>
    <a:masterClrMapping/>
  </p:clrMapOvr>
  <p:transition spd="slow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359415"/>
      </p:ext>
    </p:extLst>
  </p:cSld>
  <p:clrMapOvr>
    <a:masterClrMapping/>
  </p:clrMapOvr>
  <p:transition spd="slow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4025744"/>
      </p:ext>
    </p:extLst>
  </p:cSld>
  <p:clrMapOvr>
    <a:masterClrMapping/>
  </p:clrMapOvr>
  <p:transition spd="slow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4488" y="1054100"/>
            <a:ext cx="4127500" cy="4508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4388" y="1054100"/>
            <a:ext cx="4127500" cy="4508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418986"/>
      </p:ext>
    </p:extLst>
  </p:cSld>
  <p:clrMapOvr>
    <a:masterClrMapping/>
  </p:clrMapOvr>
  <p:transition spd="slow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993095"/>
      </p:ext>
    </p:extLst>
  </p:cSld>
  <p:clrMapOvr>
    <a:masterClrMapping/>
  </p:clrMapOvr>
  <p:transition spd="slow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614389"/>
      </p:ext>
    </p:extLst>
  </p:cSld>
  <p:clrMapOvr>
    <a:masterClrMapping/>
  </p:clrMapOvr>
  <p:transition spd="slow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0419289"/>
      </p:ext>
    </p:extLst>
  </p:cSld>
  <p:clrMapOvr>
    <a:masterClrMapping/>
  </p:clrMapOvr>
  <p:transition spd="slow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11745402"/>
      </p:ext>
    </p:extLst>
  </p:cSld>
  <p:clrMapOvr>
    <a:masterClrMapping/>
  </p:clrMapOvr>
  <p:transition spd="slow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594503"/>
      </p:ext>
    </p:extLst>
  </p:cSld>
  <p:clrMapOvr>
    <a:masterClrMapping/>
  </p:clrMapOvr>
  <p:transition spd="slow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4488" y="1054100"/>
            <a:ext cx="8407400" cy="450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681163" y="101600"/>
            <a:ext cx="6756400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1" name="Text Box 31"/>
          <p:cNvSpPr txBox="1">
            <a:spLocks noChangeArrowheads="1"/>
          </p:cNvSpPr>
          <p:nvPr userDrawn="1"/>
        </p:nvSpPr>
        <p:spPr bwMode="auto">
          <a:xfrm>
            <a:off x="296525" y="6399330"/>
            <a:ext cx="679575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January 3, 2013      	          G450 and G460 battery pack maintenance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6732240" y="6403921"/>
            <a:ext cx="11251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Slide </a:t>
            </a:r>
            <a:fld id="{BD5B90BF-C075-4DF9-A008-9EA91EE5B22A}" type="slidenum">
              <a:rPr kumimoji="0" lang="en-US" sz="12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pic>
        <p:nvPicPr>
          <p:cNvPr id="13" name="Picture 21" descr="Logo_500x468"/>
          <p:cNvPicPr>
            <a:picLocks noChangeAspect="1" noChangeArrowheads="1"/>
          </p:cNvPicPr>
          <p:nvPr userDrawn="1"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2380" y="5814265"/>
            <a:ext cx="1004076" cy="939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Straight Connector 13"/>
          <p:cNvCxnSpPr/>
          <p:nvPr userDrawn="1"/>
        </p:nvCxnSpPr>
        <p:spPr>
          <a:xfrm>
            <a:off x="296524" y="6354325"/>
            <a:ext cx="7498080" cy="0"/>
          </a:xfrm>
          <a:prstGeom prst="line">
            <a:avLst/>
          </a:prstGeom>
          <a:noFill/>
          <a:ln w="31750" cap="flat" cmpd="sng" algn="ctr">
            <a:solidFill>
              <a:srgbClr val="8ED2FF"/>
            </a:solidFill>
            <a:prstDash val="solid"/>
          </a:ln>
          <a:effectLst/>
        </p:spPr>
      </p:cxn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76" r:id="rId12"/>
  </p:sldLayoutIdLst>
  <p:transition spd="slow">
    <p:split orient="vert"/>
  </p:transition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bg1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bg1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bg1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bg1"/>
          </a:solidFill>
          <a:latin typeface="Arial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bg1"/>
          </a:solidFill>
          <a:latin typeface="Arial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bg1"/>
          </a:solidFill>
          <a:latin typeface="Arial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bg1"/>
          </a:solidFill>
          <a:latin typeface="Arial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chemeClr val="bg1"/>
        </a:buClr>
        <a:buChar char="•"/>
        <a:defRPr sz="2000" b="1" i="1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buClr>
          <a:schemeClr val="bg1"/>
        </a:buClr>
        <a:buChar char="•"/>
        <a:defRPr sz="2000" b="1" i="1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buClr>
          <a:schemeClr val="bg1"/>
        </a:buClr>
        <a:buChar char="•"/>
        <a:defRPr sz="2000" b="1" i="1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buClr>
          <a:schemeClr val="bg1"/>
        </a:buClr>
        <a:buChar char="•"/>
        <a:defRPr sz="2000" b="1" i="1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buClr>
          <a:schemeClr val="bg1"/>
        </a:buClr>
        <a:buChar char="•"/>
        <a:defRPr sz="2000" b="1" i="1">
          <a:solidFill>
            <a:schemeClr val="bg1"/>
          </a:solidFill>
          <a:latin typeface="+mn-lt"/>
        </a:defRPr>
      </a:lvl5pPr>
      <a:lvl6pPr marL="2514600" indent="-228600" algn="l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buClr>
          <a:schemeClr val="bg1"/>
        </a:buClr>
        <a:buChar char="•"/>
        <a:defRPr sz="2000" b="1" i="1">
          <a:solidFill>
            <a:schemeClr val="bg1"/>
          </a:solidFill>
          <a:latin typeface="+mn-lt"/>
        </a:defRPr>
      </a:lvl6pPr>
      <a:lvl7pPr marL="2971800" indent="-228600" algn="l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buClr>
          <a:schemeClr val="bg1"/>
        </a:buClr>
        <a:buChar char="•"/>
        <a:defRPr sz="2000" b="1" i="1">
          <a:solidFill>
            <a:schemeClr val="bg1"/>
          </a:solidFill>
          <a:latin typeface="+mn-lt"/>
        </a:defRPr>
      </a:lvl7pPr>
      <a:lvl8pPr marL="3429000" indent="-228600" algn="l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buClr>
          <a:schemeClr val="bg1"/>
        </a:buClr>
        <a:buChar char="•"/>
        <a:defRPr sz="2000" b="1" i="1">
          <a:solidFill>
            <a:schemeClr val="bg1"/>
          </a:solidFill>
          <a:latin typeface="+mn-lt"/>
        </a:defRPr>
      </a:lvl8pPr>
      <a:lvl9pPr marL="3886200" indent="-228600" algn="l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buClr>
          <a:schemeClr val="bg1"/>
        </a:buClr>
        <a:buChar char="•"/>
        <a:defRPr sz="2000" b="1" i="1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fg-inc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5"/>
          <p:cNvSpPr>
            <a:spLocks noGrp="1" noChangeArrowheads="1"/>
          </p:cNvSpPr>
          <p:nvPr>
            <p:ph type="title"/>
          </p:nvPr>
        </p:nvSpPr>
        <p:spPr>
          <a:xfrm>
            <a:off x="1286635" y="638690"/>
            <a:ext cx="6750750" cy="719138"/>
          </a:xfrm>
        </p:spPr>
        <p:txBody>
          <a:bodyPr/>
          <a:lstStyle/>
          <a:p>
            <a:r>
              <a:rPr lang="en-US" sz="2000" dirty="0" smtClean="0">
                <a:solidFill>
                  <a:srgbClr val="000000"/>
                </a:solidFill>
              </a:rPr>
              <a:t>G450 and G460 </a:t>
            </a:r>
            <a:br>
              <a:rPr lang="en-US" sz="2000" dirty="0" smtClean="0">
                <a:solidFill>
                  <a:srgbClr val="000000"/>
                </a:solidFill>
              </a:rPr>
            </a:br>
            <a:r>
              <a:rPr lang="en-US" sz="2000" dirty="0" smtClean="0">
                <a:solidFill>
                  <a:srgbClr val="000000"/>
                </a:solidFill>
              </a:rPr>
              <a:t>battery pack maintenance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2050" name="Rectangle 3"/>
          <p:cNvSpPr>
            <a:spLocks noGrp="1" noChangeArrowheads="1"/>
          </p:cNvSpPr>
          <p:nvPr>
            <p:ph idx="1"/>
          </p:nvPr>
        </p:nvSpPr>
        <p:spPr>
          <a:xfrm>
            <a:off x="1376645" y="2078850"/>
            <a:ext cx="6165685" cy="2295255"/>
          </a:xfrm>
          <a:noFill/>
        </p:spPr>
        <p:txBody>
          <a:bodyPr/>
          <a:lstStyle/>
          <a:p>
            <a:pPr marL="609600" indent="-609600" eaLnBrk="1" hangingPunct="1">
              <a:spcBef>
                <a:spcPts val="0"/>
              </a:spcBef>
              <a:spcAft>
                <a:spcPts val="1200"/>
              </a:spcAft>
              <a:buFontTx/>
              <a:buNone/>
            </a:pPr>
            <a:r>
              <a:rPr lang="en-GB" sz="1800" dirty="0" smtClean="0"/>
              <a:t>GFG </a:t>
            </a:r>
            <a:r>
              <a:rPr lang="en-GB" sz="1800" dirty="0"/>
              <a:t>Instrumentation Inc. 	</a:t>
            </a:r>
            <a:endParaRPr lang="en-GB" sz="1800" dirty="0" smtClean="0"/>
          </a:p>
          <a:p>
            <a:pPr marL="5715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800" dirty="0" smtClean="0">
                <a:solidFill>
                  <a:srgbClr val="000000"/>
                </a:solidFill>
              </a:rPr>
              <a:t>1194 Oak Valley Drive</a:t>
            </a:r>
          </a:p>
          <a:p>
            <a:pPr marL="5715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800" dirty="0" smtClean="0">
                <a:solidFill>
                  <a:srgbClr val="000000"/>
                </a:solidFill>
              </a:rPr>
              <a:t>Ann Arbor, MI 48108</a:t>
            </a:r>
          </a:p>
          <a:p>
            <a:pPr marL="57150" indent="0">
              <a:spcBef>
                <a:spcPts val="0"/>
              </a:spcBef>
              <a:spcAft>
                <a:spcPts val="1200"/>
              </a:spcAft>
              <a:buNone/>
            </a:pPr>
            <a:endParaRPr lang="en-US" sz="800" dirty="0" smtClean="0">
              <a:solidFill>
                <a:srgbClr val="000000"/>
              </a:solidFill>
            </a:endParaRPr>
          </a:p>
          <a:p>
            <a:pPr marL="5715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800" dirty="0" smtClean="0">
                <a:solidFill>
                  <a:srgbClr val="000000"/>
                </a:solidFill>
              </a:rPr>
              <a:t>Toll free:  (800) 050-0329</a:t>
            </a:r>
          </a:p>
          <a:p>
            <a:pPr marL="5715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800" dirty="0" smtClean="0">
                <a:solidFill>
                  <a:srgbClr val="000000"/>
                </a:solidFill>
              </a:rPr>
              <a:t>Direct:  (734) 761-0573	          </a:t>
            </a:r>
          </a:p>
          <a:p>
            <a:pPr marL="57150" indent="0">
              <a:spcBef>
                <a:spcPts val="0"/>
              </a:spcBef>
              <a:spcAft>
                <a:spcPts val="1200"/>
              </a:spcAft>
              <a:buNone/>
            </a:pPr>
            <a:endParaRPr lang="en-US" sz="800" dirty="0" smtClean="0">
              <a:solidFill>
                <a:srgbClr val="000000"/>
              </a:solidFill>
            </a:endParaRPr>
          </a:p>
          <a:p>
            <a:pPr marL="5715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800" dirty="0" smtClean="0">
                <a:solidFill>
                  <a:srgbClr val="000000"/>
                </a:solidFill>
              </a:rPr>
              <a:t>Internet:  </a:t>
            </a:r>
            <a:r>
              <a:rPr lang="en-US" sz="1800" dirty="0" smtClean="0">
                <a:solidFill>
                  <a:srgbClr val="000000"/>
                </a:solidFill>
                <a:hlinkClick r:id="rId3"/>
              </a:rPr>
              <a:t>www.gfg-inc.com</a:t>
            </a:r>
            <a:endParaRPr lang="en-US" sz="1800" dirty="0" smtClean="0">
              <a:solidFill>
                <a:srgbClr val="000000"/>
              </a:solidFill>
            </a:endParaRPr>
          </a:p>
          <a:p>
            <a:pPr marL="609600" indent="-609600" eaLnBrk="1" hangingPunct="1">
              <a:spcBef>
                <a:spcPts val="0"/>
              </a:spcBef>
              <a:spcAft>
                <a:spcPts val="1200"/>
              </a:spcAft>
              <a:buFontTx/>
              <a:buNone/>
            </a:pPr>
            <a:r>
              <a:rPr lang="en-GB" sz="1800" b="1" dirty="0" smtClean="0"/>
              <a:t>			</a:t>
            </a:r>
            <a:endParaRPr lang="en-US" sz="1800" b="1" dirty="0" smtClean="0"/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 flipV="1">
            <a:off x="0" y="1583795"/>
            <a:ext cx="914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 eaLnBrk="1" hangingPunct="1"/>
            <a:endParaRPr lang="en-US" b="0">
              <a:ln>
                <a:solidFill>
                  <a:srgbClr val="000000"/>
                </a:solidFill>
              </a:ln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37072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title"/>
          </p:nvPr>
        </p:nvSpPr>
        <p:spPr>
          <a:xfrm>
            <a:off x="4424363" y="158750"/>
            <a:ext cx="3937000" cy="812800"/>
          </a:xfrm>
        </p:spPr>
        <p:txBody>
          <a:bodyPr/>
          <a:lstStyle/>
          <a:p>
            <a:r>
              <a:rPr lang="en-US" sz="2000" dirty="0" smtClean="0"/>
              <a:t>Changing battery packs</a:t>
            </a:r>
          </a:p>
        </p:txBody>
      </p:sp>
      <p:sp>
        <p:nvSpPr>
          <p:cNvPr id="9219" name="Line 4"/>
          <p:cNvSpPr>
            <a:spLocks noChangeShapeType="1"/>
          </p:cNvSpPr>
          <p:nvPr/>
        </p:nvSpPr>
        <p:spPr bwMode="auto">
          <a:xfrm flipV="1">
            <a:off x="0" y="990600"/>
            <a:ext cx="914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3" name="Text Box 17"/>
          <p:cNvSpPr txBox="1">
            <a:spLocks noChangeArrowheads="1"/>
          </p:cNvSpPr>
          <p:nvPr/>
        </p:nvSpPr>
        <p:spPr bwMode="auto">
          <a:xfrm>
            <a:off x="1371601" y="5181600"/>
            <a:ext cx="1847850" cy="276999"/>
          </a:xfrm>
          <a:prstGeom prst="rect">
            <a:avLst/>
          </a:prstGeom>
          <a:solidFill>
            <a:srgbClr val="FFFFFF"/>
          </a:solidFill>
          <a:ln w="15875">
            <a:solidFill>
              <a:schemeClr val="bg1"/>
            </a:solidFill>
          </a:ln>
          <a:effectLst>
            <a:outerShdw dist="101600" dir="2700000" algn="ctr" rotWithShape="0">
              <a:schemeClr val="bg1">
                <a:lumMod val="50000"/>
                <a:lumOff val="50000"/>
              </a:schemeClr>
            </a:outerShdw>
          </a:effectLst>
          <a:extLst/>
        </p:spPr>
        <p:txBody>
          <a:bodyPr wrap="square" lIns="0" tIns="0" bIns="0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1800" i="1" dirty="0">
                <a:solidFill>
                  <a:schemeClr val="bg1"/>
                </a:solidFill>
                <a:cs typeface="Arial" charset="0"/>
              </a:rPr>
              <a:t>NiMH: Black</a:t>
            </a:r>
            <a:endParaRPr lang="de-DE" sz="1800" i="1" dirty="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5" t="16388" r="10646" b="5741"/>
          <a:stretch/>
        </p:blipFill>
        <p:spPr>
          <a:xfrm>
            <a:off x="1504949" y="1181100"/>
            <a:ext cx="6515101" cy="4133850"/>
          </a:xfrm>
          <a:prstGeom prst="rect">
            <a:avLst/>
          </a:prstGeom>
        </p:spPr>
      </p:pic>
      <p:sp>
        <p:nvSpPr>
          <p:cNvPr id="7" name="Text Box 17"/>
          <p:cNvSpPr txBox="1">
            <a:spLocks noChangeArrowheads="1"/>
          </p:cNvSpPr>
          <p:nvPr/>
        </p:nvSpPr>
        <p:spPr bwMode="auto">
          <a:xfrm>
            <a:off x="5924551" y="5181600"/>
            <a:ext cx="1847850" cy="276999"/>
          </a:xfrm>
          <a:prstGeom prst="rect">
            <a:avLst/>
          </a:prstGeom>
          <a:solidFill>
            <a:srgbClr val="FFFFFF"/>
          </a:solidFill>
          <a:ln w="15875">
            <a:solidFill>
              <a:schemeClr val="bg1"/>
            </a:solidFill>
          </a:ln>
          <a:effectLst>
            <a:outerShdw dist="101600" dir="2700000" algn="ctr" rotWithShape="0">
              <a:schemeClr val="bg1">
                <a:lumMod val="50000"/>
                <a:lumOff val="50000"/>
              </a:schemeClr>
            </a:outerShdw>
          </a:effectLst>
          <a:extLst/>
        </p:spPr>
        <p:txBody>
          <a:bodyPr wrap="square" lIns="0" tIns="0" bIns="0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1800" i="1" dirty="0" smtClean="0">
                <a:solidFill>
                  <a:schemeClr val="bg1"/>
                </a:solidFill>
                <a:cs typeface="Arial" charset="0"/>
              </a:rPr>
              <a:t>Alkaline: </a:t>
            </a:r>
            <a:r>
              <a:rPr lang="en-GB" sz="1800" i="1" dirty="0" err="1" smtClean="0">
                <a:solidFill>
                  <a:schemeClr val="bg1"/>
                </a:solidFill>
                <a:cs typeface="Arial" charset="0"/>
              </a:rPr>
              <a:t>Gray</a:t>
            </a:r>
            <a:endParaRPr lang="de-DE" sz="1800" i="1" dirty="0">
              <a:solidFill>
                <a:schemeClr val="bg1"/>
              </a:solidFill>
              <a:cs typeface="Arial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/>
          <p:cNvSpPr>
            <a:spLocks noChangeArrowheads="1"/>
          </p:cNvSpPr>
          <p:nvPr/>
        </p:nvSpPr>
        <p:spPr bwMode="auto">
          <a:xfrm>
            <a:off x="4797425" y="4940300"/>
            <a:ext cx="4346575" cy="1917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3" name="Rectangle 6"/>
          <p:cNvSpPr>
            <a:spLocks noChangeArrowheads="1"/>
          </p:cNvSpPr>
          <p:nvPr/>
        </p:nvSpPr>
        <p:spPr bwMode="auto">
          <a:xfrm>
            <a:off x="0" y="4713288"/>
            <a:ext cx="6365875" cy="1917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581025" y="3162300"/>
            <a:ext cx="4248150" cy="2124075"/>
          </a:xfrm>
          <a:prstGeom prst="rect">
            <a:avLst/>
          </a:prstGeom>
          <a:solidFill>
            <a:srgbClr val="FF6D6D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dist="105410" dir="2700000" algn="ctr" rotWithShape="0">
              <a:schemeClr val="bg1">
                <a:lumMod val="50000"/>
                <a:lumOff val="50000"/>
              </a:schemeClr>
            </a:outerShdw>
          </a:effectLst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245" name="Rectangle 3"/>
          <p:cNvSpPr>
            <a:spLocks noGrp="1" noChangeArrowheads="1"/>
          </p:cNvSpPr>
          <p:nvPr>
            <p:ph type="title"/>
          </p:nvPr>
        </p:nvSpPr>
        <p:spPr>
          <a:xfrm>
            <a:off x="1622425" y="123825"/>
            <a:ext cx="3937000" cy="812800"/>
          </a:xfrm>
        </p:spPr>
        <p:txBody>
          <a:bodyPr/>
          <a:lstStyle/>
          <a:p>
            <a:r>
              <a:rPr lang="en-US" sz="2000" dirty="0" smtClean="0"/>
              <a:t>Changing battery packs</a:t>
            </a:r>
          </a:p>
        </p:txBody>
      </p:sp>
      <p:sp>
        <p:nvSpPr>
          <p:cNvPr id="10246" name="Line 4"/>
          <p:cNvSpPr>
            <a:spLocks noChangeShapeType="1"/>
          </p:cNvSpPr>
          <p:nvPr/>
        </p:nvSpPr>
        <p:spPr bwMode="auto">
          <a:xfrm flipV="1">
            <a:off x="0" y="990600"/>
            <a:ext cx="914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91490" name="Picture 2" descr="C:\Users\bhenderson\Pictures\2011-04-26\0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69013" y="201613"/>
            <a:ext cx="2662237" cy="1997075"/>
          </a:xfrm>
          <a:prstGeom prst="rect">
            <a:avLst/>
          </a:prstGeom>
          <a:noFill/>
          <a:ln w="38100">
            <a:solidFill>
              <a:schemeClr val="bg1"/>
            </a:solidFill>
          </a:ln>
          <a:effectLst>
            <a:outerShdw dist="107950" dir="2700000" algn="ctr" rotWithShape="0">
              <a:schemeClr val="bg1">
                <a:lumMod val="50000"/>
                <a:lumOff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1491" name="Picture 3" descr="C:\Users\bhenderson\Pictures\2011-04-26\00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56313" y="2393950"/>
            <a:ext cx="2708275" cy="2032000"/>
          </a:xfrm>
          <a:prstGeom prst="rect">
            <a:avLst/>
          </a:prstGeom>
          <a:noFill/>
          <a:ln w="38100">
            <a:solidFill>
              <a:schemeClr val="bg1"/>
            </a:solidFill>
          </a:ln>
          <a:effectLst>
            <a:outerShdw dist="107950" dir="2700000" algn="ctr" rotWithShape="0">
              <a:schemeClr val="bg1">
                <a:lumMod val="50000"/>
                <a:lumOff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1492" name="Picture 4" descr="C:\Users\bhenderson\Pictures\2011-04-26\008.JPG"/>
          <p:cNvPicPr>
            <a:picLocks noChangeAspect="1" noChangeArrowheads="1"/>
          </p:cNvPicPr>
          <p:nvPr/>
        </p:nvPicPr>
        <p:blipFill rotWithShape="1">
          <a:blip r:embed="rId5"/>
          <a:srcRect l="9180" b="8952"/>
          <a:stretch/>
        </p:blipFill>
        <p:spPr bwMode="auto">
          <a:xfrm>
            <a:off x="6045200" y="4619625"/>
            <a:ext cx="2744788" cy="2063750"/>
          </a:xfrm>
          <a:prstGeom prst="rect">
            <a:avLst/>
          </a:prstGeom>
          <a:noFill/>
          <a:ln w="38100">
            <a:solidFill>
              <a:schemeClr val="bg1"/>
            </a:solidFill>
          </a:ln>
          <a:effectLst>
            <a:outerShdw dist="107950" dir="2700000" algn="ctr" rotWithShape="0">
              <a:schemeClr val="bg1">
                <a:lumMod val="50000"/>
                <a:lumOff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50" name="Content Placeholder 16"/>
          <p:cNvSpPr>
            <a:spLocks noGrp="1"/>
          </p:cNvSpPr>
          <p:nvPr>
            <p:ph idx="1"/>
          </p:nvPr>
        </p:nvSpPr>
        <p:spPr>
          <a:xfrm>
            <a:off x="344488" y="1044575"/>
            <a:ext cx="4476750" cy="45085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1800"/>
              </a:spcAft>
            </a:pPr>
            <a:r>
              <a:rPr lang="en-US" sz="1800" dirty="0" smtClean="0"/>
              <a:t>Use the hex wrench tool to loosen and remove the two screws securing the battery pack to front of the instrument housing</a:t>
            </a:r>
          </a:p>
          <a:p>
            <a:pPr>
              <a:spcBef>
                <a:spcPct val="0"/>
              </a:spcBef>
              <a:spcAft>
                <a:spcPts val="2400"/>
              </a:spcAft>
            </a:pPr>
            <a:r>
              <a:rPr lang="en-US" sz="1800" dirty="0" smtClean="0"/>
              <a:t>GENTLY remove the battery pack from the instrument</a:t>
            </a:r>
          </a:p>
          <a:p>
            <a:pPr marL="400050" lvl="1" indent="0">
              <a:spcBef>
                <a:spcPct val="0"/>
              </a:spcBef>
              <a:spcAft>
                <a:spcPts val="1800"/>
              </a:spcAft>
              <a:buFontTx/>
              <a:buNone/>
            </a:pPr>
            <a:r>
              <a:rPr lang="en-US" sz="1800" dirty="0" smtClean="0"/>
              <a:t>NOTE:  USE YOUR FINGERS TO REMOVE THE BATTERY PACK FROM THE INSTRUMENT</a:t>
            </a:r>
          </a:p>
          <a:p>
            <a:pPr marL="400050" lvl="1" indent="0">
              <a:spcBef>
                <a:spcPct val="0"/>
              </a:spcBef>
              <a:spcAft>
                <a:spcPts val="1800"/>
              </a:spcAft>
              <a:buFontTx/>
              <a:buNone/>
            </a:pPr>
            <a:r>
              <a:rPr lang="en-US" sz="1800" dirty="0" smtClean="0"/>
              <a:t>NEVER USE A SCREWDRIVER OR OTHER HARD TOOL TO REMOVE THE BATTERY PACK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auto">
          <a:xfrm>
            <a:off x="457200" y="2752725"/>
            <a:ext cx="3667125" cy="1085850"/>
          </a:xfrm>
          <a:prstGeom prst="rect">
            <a:avLst/>
          </a:prstGeom>
          <a:solidFill>
            <a:srgbClr val="FF6D6D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dist="105410" dir="2700000" algn="ctr" rotWithShape="0">
              <a:schemeClr val="bg1">
                <a:lumMod val="50000"/>
                <a:lumOff val="50000"/>
              </a:schemeClr>
            </a:outerShdw>
          </a:effectLst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>
          <a:xfrm>
            <a:off x="4424363" y="158750"/>
            <a:ext cx="3937000" cy="812800"/>
          </a:xfrm>
        </p:spPr>
        <p:txBody>
          <a:bodyPr/>
          <a:lstStyle/>
          <a:p>
            <a:r>
              <a:rPr lang="en-US" sz="2000" dirty="0" smtClean="0"/>
              <a:t>Changing battery packs</a:t>
            </a:r>
          </a:p>
        </p:txBody>
      </p:sp>
      <p:sp>
        <p:nvSpPr>
          <p:cNvPr id="11268" name="Line 4"/>
          <p:cNvSpPr>
            <a:spLocks noChangeShapeType="1"/>
          </p:cNvSpPr>
          <p:nvPr/>
        </p:nvSpPr>
        <p:spPr bwMode="auto">
          <a:xfrm flipV="1">
            <a:off x="0" y="990600"/>
            <a:ext cx="914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269" name="Picture 11" descr="BAT_oben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8FAF9"/>
              </a:clrFrom>
              <a:clrTo>
                <a:srgbClr val="F8FA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930" b="7655"/>
          <a:stretch>
            <a:fillRect/>
          </a:stretch>
        </p:blipFill>
        <p:spPr bwMode="auto">
          <a:xfrm rot="-2859031">
            <a:off x="6193632" y="1631156"/>
            <a:ext cx="2751138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11" descr="BAT_oben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8FAF9"/>
              </a:clrFrom>
              <a:clrTo>
                <a:srgbClr val="F8FA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31" b="7655"/>
          <a:stretch>
            <a:fillRect/>
          </a:stretch>
        </p:blipFill>
        <p:spPr bwMode="auto">
          <a:xfrm rot="-2694720">
            <a:off x="6410325" y="3714750"/>
            <a:ext cx="2581275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271" name="Straight Arrow Connector 13"/>
          <p:cNvCxnSpPr>
            <a:cxnSpLocks noChangeShapeType="1"/>
            <a:stCxn id="11272" idx="2"/>
          </p:cNvCxnSpPr>
          <p:nvPr/>
        </p:nvCxnSpPr>
        <p:spPr bwMode="auto">
          <a:xfrm>
            <a:off x="5854700" y="3989388"/>
            <a:ext cx="1016000" cy="760412"/>
          </a:xfrm>
          <a:prstGeom prst="straightConnector1">
            <a:avLst/>
          </a:prstGeom>
          <a:noFill/>
          <a:ln w="28575" algn="ctr">
            <a:solidFill>
              <a:schemeClr val="bg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272" name="TextBox 15"/>
          <p:cNvSpPr txBox="1">
            <a:spLocks noChangeArrowheads="1"/>
          </p:cNvSpPr>
          <p:nvPr/>
        </p:nvSpPr>
        <p:spPr bwMode="auto">
          <a:xfrm>
            <a:off x="4892675" y="3619500"/>
            <a:ext cx="1924050" cy="369888"/>
          </a:xfrm>
          <a:prstGeom prst="rect">
            <a:avLst/>
          </a:prstGeom>
          <a:solidFill>
            <a:srgbClr val="FFFFFF"/>
          </a:solidFill>
          <a:ln w="19050">
            <a:solidFill>
              <a:schemeClr val="bg1"/>
            </a:solidFill>
          </a:ln>
          <a:effectLst>
            <a:outerShdw dist="105410" dir="2700000" algn="ctr" rotWithShape="0">
              <a:schemeClr val="bg1">
                <a:lumMod val="50000"/>
                <a:lumOff val="50000"/>
              </a:schemeClr>
            </a:outerShdw>
          </a:effec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800" i="1" dirty="0" smtClean="0">
                <a:solidFill>
                  <a:schemeClr val="bg1"/>
                </a:solidFill>
              </a:rPr>
              <a:t>Vibrator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466725" y="4667250"/>
            <a:ext cx="3667125" cy="1085850"/>
          </a:xfrm>
          <a:prstGeom prst="rect">
            <a:avLst/>
          </a:prstGeom>
          <a:solidFill>
            <a:srgbClr val="FF6D6D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dist="105410" dir="2700000" algn="ctr" rotWithShape="0">
              <a:schemeClr val="bg1">
                <a:lumMod val="50000"/>
                <a:lumOff val="50000"/>
              </a:schemeClr>
            </a:outerShdw>
          </a:effectLst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274" name="Content Placeholder 1"/>
          <p:cNvSpPr>
            <a:spLocks noGrp="1"/>
          </p:cNvSpPr>
          <p:nvPr>
            <p:ph idx="1"/>
          </p:nvPr>
        </p:nvSpPr>
        <p:spPr>
          <a:xfrm>
            <a:off x="258763" y="1168400"/>
            <a:ext cx="3859212" cy="45085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2400"/>
              </a:spcAft>
            </a:pPr>
            <a:r>
              <a:rPr lang="en-US" sz="1800" dirty="0" smtClean="0"/>
              <a:t>Make sure that the vibrator (the flat disc on the top of the battery pack is) is at the top when the battery pack is reinserted into the instrument</a:t>
            </a:r>
          </a:p>
          <a:p>
            <a:pPr marL="400050" lvl="1" indent="0">
              <a:spcBef>
                <a:spcPct val="0"/>
              </a:spcBef>
              <a:spcAft>
                <a:spcPts val="2400"/>
              </a:spcAft>
              <a:buFontTx/>
              <a:buNone/>
            </a:pPr>
            <a:r>
              <a:rPr lang="en-US" sz="1800" dirty="0" smtClean="0"/>
              <a:t>DO NOT FORCE WHEN INSERTING THE PACK INTO THE HOUSING!</a:t>
            </a:r>
          </a:p>
          <a:p>
            <a:pPr>
              <a:spcBef>
                <a:spcPct val="0"/>
              </a:spcBef>
              <a:spcAft>
                <a:spcPts val="2400"/>
              </a:spcAft>
            </a:pPr>
            <a:r>
              <a:rPr lang="en-US" sz="1800" dirty="0" smtClean="0"/>
              <a:t>Reinstall and tighten the screws</a:t>
            </a:r>
          </a:p>
          <a:p>
            <a:pPr marL="400050" lvl="1" indent="0">
              <a:spcBef>
                <a:spcPct val="0"/>
              </a:spcBef>
              <a:spcAft>
                <a:spcPts val="2400"/>
              </a:spcAft>
              <a:buFontTx/>
              <a:buNone/>
            </a:pPr>
            <a:r>
              <a:rPr lang="en-US" sz="1800" dirty="0" smtClean="0"/>
              <a:t>MAKE SURE SCREWS ARE SECURE BUT DO NOT OVERTIGHTEN! </a:t>
            </a:r>
          </a:p>
        </p:txBody>
      </p:sp>
      <p:cxnSp>
        <p:nvCxnSpPr>
          <p:cNvPr id="11275" name="Straight Arrow Connector 13"/>
          <p:cNvCxnSpPr>
            <a:cxnSpLocks noChangeShapeType="1"/>
            <a:stCxn id="11272" idx="0"/>
          </p:cNvCxnSpPr>
          <p:nvPr/>
        </p:nvCxnSpPr>
        <p:spPr bwMode="auto">
          <a:xfrm flipV="1">
            <a:off x="5854700" y="2962275"/>
            <a:ext cx="774700" cy="657225"/>
          </a:xfrm>
          <a:prstGeom prst="straightConnector1">
            <a:avLst/>
          </a:prstGeom>
          <a:noFill/>
          <a:ln w="28575" algn="ctr">
            <a:solidFill>
              <a:schemeClr val="bg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73025"/>
            <a:ext cx="3913188" cy="812800"/>
          </a:xfrm>
        </p:spPr>
        <p:txBody>
          <a:bodyPr/>
          <a:lstStyle/>
          <a:p>
            <a:pPr>
              <a:defRPr/>
            </a:pPr>
            <a:r>
              <a:rPr lang="en-US" sz="2000" dirty="0" smtClean="0">
                <a:latin typeface="+mn-lt"/>
              </a:rPr>
              <a:t>Voltage depression due to over-charging</a:t>
            </a:r>
            <a:endParaRPr lang="en-US" sz="2000" dirty="0">
              <a:latin typeface="+mn-lt"/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344488" y="1101725"/>
            <a:ext cx="5037137" cy="45085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1500"/>
              </a:spcAft>
            </a:pPr>
            <a:r>
              <a:rPr lang="en-US" sz="1600" dirty="0" smtClean="0"/>
              <a:t>NIMH batteries do not develop “memories”, however,  if they are not exercised they may become “lazy” </a:t>
            </a:r>
          </a:p>
          <a:p>
            <a:pPr>
              <a:spcBef>
                <a:spcPct val="0"/>
              </a:spcBef>
              <a:spcAft>
                <a:spcPts val="1500"/>
              </a:spcAft>
            </a:pPr>
            <a:r>
              <a:rPr lang="en-US" sz="1600" dirty="0" smtClean="0"/>
              <a:t>Even though the normal amount of power is stored the battery, the peak voltage in “lazy” batteries drops more quickly than usual</a:t>
            </a:r>
          </a:p>
          <a:p>
            <a:pPr>
              <a:spcBef>
                <a:spcPct val="0"/>
              </a:spcBef>
              <a:spcAft>
                <a:spcPts val="1500"/>
              </a:spcAft>
            </a:pPr>
            <a:r>
              <a:rPr lang="en-US" sz="1600" dirty="0" smtClean="0"/>
              <a:t>Voltage depression is caused by the formation of small crystals of electrolyte on the plates, increasing resistance and lowering the voltage of some individual cells in the battery</a:t>
            </a:r>
          </a:p>
          <a:p>
            <a:pPr>
              <a:spcBef>
                <a:spcPct val="0"/>
              </a:spcBef>
              <a:spcAft>
                <a:spcPts val="1500"/>
              </a:spcAft>
            </a:pPr>
            <a:r>
              <a:rPr lang="en-US" sz="1600" dirty="0" smtClean="0"/>
              <a:t>To the user it appears the battery is not holding its full charge; to the instrument the rapid drop in voltage indicates that the batteries are about to run out of energy</a:t>
            </a:r>
          </a:p>
          <a:p>
            <a:pPr>
              <a:spcBef>
                <a:spcPct val="0"/>
              </a:spcBef>
              <a:spcAft>
                <a:spcPts val="1500"/>
              </a:spcAft>
            </a:pPr>
            <a:r>
              <a:rPr lang="en-US" sz="1600" dirty="0" smtClean="0"/>
              <a:t>Exercising the battery by putting it through a deep-discharge cycle can break down the crystals, and improve or restore the run time of the instrument</a:t>
            </a:r>
          </a:p>
        </p:txBody>
      </p:sp>
      <p:sp>
        <p:nvSpPr>
          <p:cNvPr id="12292" name="Line 7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293" name="Picture 8" descr="G460_gr1 Kopie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91367">
            <a:off x="5059363" y="735013"/>
            <a:ext cx="3898900" cy="495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99CC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485775" y="2409825"/>
            <a:ext cx="4171950" cy="1733550"/>
          </a:xfrm>
          <a:prstGeom prst="rect">
            <a:avLst/>
          </a:prstGeom>
          <a:solidFill>
            <a:srgbClr val="FF6D6D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dist="105410" dir="2700000" algn="ctr" rotWithShape="0">
              <a:schemeClr val="bg1">
                <a:lumMod val="50000"/>
                <a:lumOff val="50000"/>
              </a:schemeClr>
            </a:outerShdw>
          </a:effectLst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4375" y="101600"/>
            <a:ext cx="3913188" cy="812800"/>
          </a:xfrm>
        </p:spPr>
        <p:txBody>
          <a:bodyPr/>
          <a:lstStyle/>
          <a:p>
            <a:pPr>
              <a:defRPr/>
            </a:pPr>
            <a:r>
              <a:rPr lang="en-US" sz="2000" dirty="0" smtClean="0">
                <a:latin typeface="+mn-lt"/>
              </a:rPr>
              <a:t>“Anti-lazy battery” deep-discharge cycle</a:t>
            </a:r>
            <a:endParaRPr lang="en-US" sz="20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488" y="1101725"/>
            <a:ext cx="4237037" cy="45085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  <a:defRPr/>
            </a:pPr>
            <a:r>
              <a:rPr lang="en-US" sz="1600" dirty="0" smtClean="0"/>
              <a:t>Fully charged instruments that fail to operate for the expected time should be exercised by means of the “anti lazy battery” deep discharge cycle</a:t>
            </a:r>
          </a:p>
          <a:p>
            <a:pPr marL="0" indent="0">
              <a:spcBef>
                <a:spcPts val="0"/>
              </a:spcBef>
              <a:spcAft>
                <a:spcPts val="1500"/>
              </a:spcAft>
              <a:buFontTx/>
              <a:buNone/>
              <a:defRPr/>
            </a:pPr>
            <a:endParaRPr lang="en-US" sz="800" dirty="0" smtClean="0"/>
          </a:p>
          <a:p>
            <a:pPr marL="400050" lvl="1" indent="0">
              <a:spcBef>
                <a:spcPts val="0"/>
              </a:spcBef>
              <a:spcAft>
                <a:spcPts val="1500"/>
              </a:spcAft>
              <a:buFontTx/>
              <a:buNone/>
              <a:defRPr/>
            </a:pPr>
            <a:r>
              <a:rPr lang="en-US" sz="1600" dirty="0" smtClean="0"/>
              <a:t>Note:  Instruments that are left on the charger for prolonged periods between use may benefit from being exercised by being deep discharged on a quarterly basis</a:t>
            </a:r>
          </a:p>
        </p:txBody>
      </p:sp>
      <p:sp>
        <p:nvSpPr>
          <p:cNvPr id="13317" name="Line 7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3318" name="Picture 8" descr="G460_gr1 Kopie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91367">
            <a:off x="5059363" y="735013"/>
            <a:ext cx="3898900" cy="495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99CC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5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619125" y="4695825"/>
            <a:ext cx="4219575" cy="1390650"/>
          </a:xfrm>
          <a:prstGeom prst="rect">
            <a:avLst/>
          </a:prstGeom>
          <a:solidFill>
            <a:srgbClr val="FF6D6D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dist="105410" dir="2700000" algn="ctr" rotWithShape="0">
              <a:schemeClr val="bg1">
                <a:lumMod val="50000"/>
                <a:lumOff val="50000"/>
              </a:schemeClr>
            </a:outerShdw>
          </a:effectLst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340" name="Title 1"/>
          <p:cNvSpPr>
            <a:spLocks noGrp="1"/>
          </p:cNvSpPr>
          <p:nvPr>
            <p:ph type="title"/>
          </p:nvPr>
        </p:nvSpPr>
        <p:spPr>
          <a:xfrm>
            <a:off x="4819650" y="101600"/>
            <a:ext cx="3617913" cy="812800"/>
          </a:xfrm>
        </p:spPr>
        <p:txBody>
          <a:bodyPr/>
          <a:lstStyle/>
          <a:p>
            <a:r>
              <a:rPr lang="en-US" sz="2000" dirty="0" smtClean="0"/>
              <a:t>Charger cradle hardware compatibility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073150"/>
            <a:ext cx="4170362" cy="45085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800"/>
              </a:spcAft>
              <a:buFont typeface="Arial" pitchFamily="34" charset="0"/>
              <a:buChar char="•"/>
              <a:defRPr/>
            </a:pPr>
            <a:r>
              <a:rPr lang="en-US" sz="1600" dirty="0" smtClean="0"/>
              <a:t>G450 and G460 instruments with version 3.41 and higher firmware have enhanced “anti-lazy battery” as well as other features</a:t>
            </a:r>
          </a:p>
          <a:p>
            <a:pPr>
              <a:spcBef>
                <a:spcPts val="0"/>
              </a:spcBef>
              <a:spcAft>
                <a:spcPts val="1800"/>
              </a:spcAft>
              <a:buFont typeface="Arial" pitchFamily="34" charset="0"/>
              <a:buChar char="•"/>
              <a:defRPr/>
            </a:pPr>
            <a:r>
              <a:rPr lang="en-US" sz="1600" dirty="0" smtClean="0"/>
              <a:t>GfG recommends updating your instrument firmware to take advantage of these enhanced features </a:t>
            </a:r>
          </a:p>
          <a:p>
            <a:pPr>
              <a:spcBef>
                <a:spcPts val="0"/>
              </a:spcBef>
              <a:spcAft>
                <a:spcPts val="3000"/>
              </a:spcAft>
              <a:buFont typeface="Arial" pitchFamily="34" charset="0"/>
              <a:buChar char="•"/>
              <a:defRPr/>
            </a:pPr>
            <a:r>
              <a:rPr lang="en-US" sz="1600" dirty="0" smtClean="0"/>
              <a:t>To take full advantage of the latest anti-lazy battery options it is also necessary to have the latest version charger cradle and power adapter</a:t>
            </a:r>
          </a:p>
          <a:p>
            <a:pPr marL="400050" lvl="1" indent="0">
              <a:spcBef>
                <a:spcPts val="0"/>
              </a:spcBef>
              <a:spcAft>
                <a:spcPts val="1800"/>
              </a:spcAft>
              <a:buFontTx/>
              <a:buNone/>
              <a:defRPr/>
            </a:pPr>
            <a:r>
              <a:rPr lang="en-US" sz="1600" dirty="0" smtClean="0"/>
              <a:t>Note:  Charger cradle and power adapters sold prior to October, 2011 can be updated at the GfG factory in Ann Arbor to the latest configuration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FontTx/>
              <a:buNone/>
              <a:defRPr/>
            </a:pPr>
            <a:endParaRPr lang="en-US" sz="1600" dirty="0" smtClean="0"/>
          </a:p>
          <a:p>
            <a:pPr marL="0" indent="0">
              <a:spcBef>
                <a:spcPts val="0"/>
              </a:spcBef>
              <a:spcAft>
                <a:spcPts val="1800"/>
              </a:spcAft>
              <a:buFontTx/>
              <a:buNone/>
              <a:defRPr/>
            </a:pPr>
            <a:endParaRPr lang="en-US" sz="1600" dirty="0"/>
          </a:p>
          <a:p>
            <a:pPr marL="0" indent="0">
              <a:spcBef>
                <a:spcPts val="0"/>
              </a:spcBef>
              <a:spcAft>
                <a:spcPts val="1800"/>
              </a:spcAft>
              <a:buFontTx/>
              <a:buNone/>
              <a:defRPr/>
            </a:pPr>
            <a:endParaRPr lang="en-US" sz="1600" dirty="0"/>
          </a:p>
        </p:txBody>
      </p:sp>
      <p:sp>
        <p:nvSpPr>
          <p:cNvPr id="14342" name="Line 7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4343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888" y="790575"/>
            <a:ext cx="5500687" cy="366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781675" y="3457575"/>
            <a:ext cx="2819400" cy="738188"/>
          </a:xfrm>
          <a:prstGeom prst="rect">
            <a:avLst/>
          </a:prstGeom>
          <a:solidFill>
            <a:srgbClr val="FFFFFF"/>
          </a:solidFill>
          <a:ln w="19050">
            <a:solidFill>
              <a:schemeClr val="bg1"/>
            </a:solidFill>
          </a:ln>
          <a:effectLst>
            <a:outerShdw dist="105410" dir="2700000" algn="ctr" rotWithShape="0">
              <a:schemeClr val="bg1">
                <a:lumMod val="50000"/>
                <a:lumOff val="50000"/>
              </a:schemeClr>
            </a:outerShdw>
          </a:effectLst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1400" i="1" dirty="0">
                <a:solidFill>
                  <a:schemeClr val="bg1"/>
                </a:solidFill>
              </a:rPr>
              <a:t>Cradle serial numbers ending in “D” indicate the latest version</a:t>
            </a:r>
          </a:p>
        </p:txBody>
      </p:sp>
      <p:cxnSp>
        <p:nvCxnSpPr>
          <p:cNvPr id="14345" name="Straight Arrow Connector 10"/>
          <p:cNvCxnSpPr>
            <a:cxnSpLocks noChangeShapeType="1"/>
            <a:stCxn id="8" idx="0"/>
          </p:cNvCxnSpPr>
          <p:nvPr/>
        </p:nvCxnSpPr>
        <p:spPr bwMode="auto">
          <a:xfrm flipV="1">
            <a:off x="7191375" y="3124200"/>
            <a:ext cx="209550" cy="333375"/>
          </a:xfrm>
          <a:prstGeom prst="straightConnector1">
            <a:avLst/>
          </a:prstGeom>
          <a:noFill/>
          <a:ln w="25400" algn="ctr">
            <a:solidFill>
              <a:schemeClr val="bg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4346" name="Picture 1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91" t="25806" b="41667"/>
          <a:stretch>
            <a:fillRect/>
          </a:stretch>
        </p:blipFill>
        <p:spPr bwMode="auto">
          <a:xfrm>
            <a:off x="5181600" y="4400550"/>
            <a:ext cx="3343275" cy="109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5591175" y="5829300"/>
            <a:ext cx="2819400" cy="738188"/>
          </a:xfrm>
          <a:prstGeom prst="rect">
            <a:avLst/>
          </a:prstGeom>
          <a:solidFill>
            <a:srgbClr val="FFFFFF"/>
          </a:solidFill>
          <a:ln w="19050">
            <a:solidFill>
              <a:schemeClr val="bg1"/>
            </a:solidFill>
          </a:ln>
          <a:effectLst>
            <a:outerShdw dist="105410" dir="2700000" algn="ctr" rotWithShape="0">
              <a:schemeClr val="bg1">
                <a:lumMod val="50000"/>
                <a:lumOff val="50000"/>
              </a:schemeClr>
            </a:outerShdw>
          </a:effectLst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1400" i="1" dirty="0">
                <a:solidFill>
                  <a:schemeClr val="bg1"/>
                </a:solidFill>
              </a:rPr>
              <a:t>Power adapter must be equipped with “stereo” type jack with two black stripes </a:t>
            </a:r>
          </a:p>
        </p:txBody>
      </p:sp>
      <p:cxnSp>
        <p:nvCxnSpPr>
          <p:cNvPr id="14348" name="Straight Arrow Connector 17"/>
          <p:cNvCxnSpPr>
            <a:cxnSpLocks noChangeShapeType="1"/>
          </p:cNvCxnSpPr>
          <p:nvPr/>
        </p:nvCxnSpPr>
        <p:spPr bwMode="auto">
          <a:xfrm flipH="1" flipV="1">
            <a:off x="5686425" y="5391150"/>
            <a:ext cx="295275" cy="438150"/>
          </a:xfrm>
          <a:prstGeom prst="straightConnector1">
            <a:avLst/>
          </a:prstGeom>
          <a:noFill/>
          <a:ln w="25400" algn="ctr">
            <a:solidFill>
              <a:schemeClr val="bg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 spd="slow">
    <p:split orient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643063" y="152400"/>
            <a:ext cx="6756400" cy="812800"/>
          </a:xfrm>
        </p:spPr>
        <p:txBody>
          <a:bodyPr/>
          <a:lstStyle/>
          <a:p>
            <a:r>
              <a:rPr lang="en-US" sz="2000" dirty="0" smtClean="0"/>
              <a:t>Main menu screen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5588" y="1095375"/>
            <a:ext cx="4721225" cy="4508500"/>
          </a:xfrm>
        </p:spPr>
        <p:txBody>
          <a:bodyPr/>
          <a:lstStyle/>
          <a:p>
            <a:pPr marL="381000" indent="-381000">
              <a:spcBef>
                <a:spcPct val="0"/>
              </a:spcBef>
              <a:spcAft>
                <a:spcPct val="45000"/>
              </a:spcAft>
              <a:buFont typeface="Wingdings" pitchFamily="2" charset="2"/>
              <a:buChar char="§"/>
            </a:pPr>
            <a:r>
              <a:rPr lang="en-US" sz="1800" dirty="0" smtClean="0"/>
              <a:t>Press and hold down “Reset” button until “Main menu” choices appear:</a:t>
            </a:r>
          </a:p>
          <a:p>
            <a:pPr marL="838200" lvl="1" indent="-381000">
              <a:lnSpc>
                <a:spcPct val="100000"/>
              </a:lnSpc>
              <a:spcBef>
                <a:spcPct val="0"/>
              </a:spcBef>
              <a:spcAft>
                <a:spcPct val="45000"/>
              </a:spcAft>
              <a:buFontTx/>
              <a:buAutoNum type="arabicPeriod"/>
            </a:pPr>
            <a:r>
              <a:rPr lang="en-US" sz="1800" dirty="0" smtClean="0">
                <a:solidFill>
                  <a:srgbClr val="FF0000"/>
                </a:solidFill>
              </a:rPr>
              <a:t>Location</a:t>
            </a:r>
            <a:r>
              <a:rPr lang="en-US" sz="1600" dirty="0" smtClean="0"/>
              <a:t> (use to enter a location name)</a:t>
            </a:r>
          </a:p>
          <a:p>
            <a:pPr marL="838200" lvl="1" indent="-381000">
              <a:lnSpc>
                <a:spcPct val="100000"/>
              </a:lnSpc>
              <a:spcBef>
                <a:spcPct val="0"/>
              </a:spcBef>
              <a:spcAft>
                <a:spcPct val="45000"/>
              </a:spcAft>
              <a:buFontTx/>
              <a:buAutoNum type="arabicPeriod"/>
            </a:pPr>
            <a:r>
              <a:rPr lang="en-US" sz="1800" dirty="0" smtClean="0">
                <a:solidFill>
                  <a:srgbClr val="FF0000"/>
                </a:solidFill>
              </a:rPr>
              <a:t>User</a:t>
            </a:r>
            <a:r>
              <a:rPr lang="en-US" sz="1600" dirty="0" smtClean="0"/>
              <a:t> (use to enter a user ID number)</a:t>
            </a:r>
          </a:p>
          <a:p>
            <a:pPr marL="838200" lvl="1" indent="-381000">
              <a:lnSpc>
                <a:spcPct val="100000"/>
              </a:lnSpc>
              <a:spcBef>
                <a:spcPct val="0"/>
              </a:spcBef>
              <a:spcAft>
                <a:spcPct val="45000"/>
              </a:spcAft>
              <a:buFontTx/>
              <a:buAutoNum type="arabicPeriod"/>
            </a:pPr>
            <a:r>
              <a:rPr lang="en-US" sz="1800" dirty="0" err="1" smtClean="0">
                <a:solidFill>
                  <a:srgbClr val="FF0000"/>
                </a:solidFill>
              </a:rPr>
              <a:t>Datalogger</a:t>
            </a:r>
            <a:r>
              <a:rPr lang="en-US" sz="1600" dirty="0" smtClean="0"/>
              <a:t> (use to adjust the datalogging interval)</a:t>
            </a:r>
          </a:p>
          <a:p>
            <a:pPr marL="838200" lvl="1" indent="-381000">
              <a:lnSpc>
                <a:spcPct val="100000"/>
              </a:lnSpc>
              <a:spcBef>
                <a:spcPct val="0"/>
              </a:spcBef>
              <a:spcAft>
                <a:spcPct val="45000"/>
              </a:spcAft>
              <a:buFontTx/>
              <a:buAutoNum type="arabicPeriod"/>
            </a:pPr>
            <a:r>
              <a:rPr lang="en-US" sz="1800" dirty="0" smtClean="0">
                <a:solidFill>
                  <a:srgbClr val="FF0000"/>
                </a:solidFill>
              </a:rPr>
              <a:t>Confidence</a:t>
            </a:r>
            <a:r>
              <a:rPr lang="en-US" sz="1800" dirty="0" smtClean="0"/>
              <a:t> </a:t>
            </a:r>
            <a:r>
              <a:rPr lang="en-US" sz="1800" dirty="0" smtClean="0">
                <a:solidFill>
                  <a:srgbClr val="FF0000"/>
                </a:solidFill>
              </a:rPr>
              <a:t>blip</a:t>
            </a:r>
            <a:r>
              <a:rPr lang="en-US" sz="1600" dirty="0" smtClean="0"/>
              <a:t> (use to activate a periodic alarm “beep” while instrument is turned on</a:t>
            </a:r>
          </a:p>
          <a:p>
            <a:pPr marL="838200" lvl="1" indent="-381000">
              <a:lnSpc>
                <a:spcPct val="100000"/>
              </a:lnSpc>
              <a:spcBef>
                <a:spcPct val="0"/>
              </a:spcBef>
              <a:spcAft>
                <a:spcPct val="45000"/>
              </a:spcAft>
              <a:buFontTx/>
              <a:buAutoNum type="arabicPeriod"/>
            </a:pPr>
            <a:r>
              <a:rPr lang="en-US" sz="1800" dirty="0" smtClean="0">
                <a:solidFill>
                  <a:srgbClr val="FF0000"/>
                </a:solidFill>
              </a:rPr>
              <a:t>Service</a:t>
            </a:r>
            <a:r>
              <a:rPr lang="en-US" sz="1600" dirty="0" smtClean="0"/>
              <a:t> (use to access the “Service Menu”)</a:t>
            </a:r>
          </a:p>
          <a:p>
            <a:pPr marL="838200" lvl="1" indent="-381000">
              <a:lnSpc>
                <a:spcPct val="100000"/>
              </a:lnSpc>
              <a:spcBef>
                <a:spcPct val="0"/>
              </a:spcBef>
              <a:spcAft>
                <a:spcPct val="45000"/>
              </a:spcAft>
              <a:buFontTx/>
              <a:buAutoNum type="arabicPeriod"/>
            </a:pPr>
            <a:r>
              <a:rPr lang="en-US" sz="1800" dirty="0" err="1" smtClean="0">
                <a:solidFill>
                  <a:srgbClr val="FF0000"/>
                </a:solidFill>
              </a:rPr>
              <a:t>AutoCal</a:t>
            </a:r>
            <a:r>
              <a:rPr lang="en-US" sz="1800" dirty="0" smtClean="0">
                <a:solidFill>
                  <a:srgbClr val="FF0000"/>
                </a:solidFill>
                <a:cs typeface="Arial" charset="0"/>
              </a:rPr>
              <a:t>®</a:t>
            </a:r>
            <a:r>
              <a:rPr lang="en-US" sz="1600" dirty="0" smtClean="0">
                <a:cs typeface="Arial" charset="0"/>
              </a:rPr>
              <a:t> (use to make either fresh air or span calibration adjustment) </a:t>
            </a:r>
          </a:p>
          <a:p>
            <a:pPr marL="838200" lvl="1" indent="-381000">
              <a:lnSpc>
                <a:spcPct val="100000"/>
              </a:lnSpc>
              <a:spcBef>
                <a:spcPct val="0"/>
              </a:spcBef>
              <a:spcAft>
                <a:spcPct val="45000"/>
              </a:spcAft>
              <a:buFontTx/>
              <a:buAutoNum type="arabicPeriod"/>
            </a:pPr>
            <a:r>
              <a:rPr lang="en-US" sz="1800" dirty="0" smtClean="0">
                <a:solidFill>
                  <a:srgbClr val="FF0000"/>
                </a:solidFill>
                <a:cs typeface="Arial" charset="0"/>
              </a:rPr>
              <a:t>Options</a:t>
            </a:r>
            <a:r>
              <a:rPr lang="en-US" sz="1600" dirty="0" smtClean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sz="1600" dirty="0" smtClean="0">
                <a:cs typeface="Arial" charset="0"/>
              </a:rPr>
              <a:t>(use to adjust display contrast, alarm loudness or activate “Anti Lazy Battery” option)</a:t>
            </a:r>
            <a:r>
              <a:rPr lang="en-US" sz="1800" dirty="0" smtClean="0">
                <a:cs typeface="Arial" charset="0"/>
              </a:rPr>
              <a:t> </a:t>
            </a:r>
          </a:p>
          <a:p>
            <a:pPr marL="838200" lvl="1" indent="-381000">
              <a:lnSpc>
                <a:spcPct val="100000"/>
              </a:lnSpc>
              <a:spcBef>
                <a:spcPct val="0"/>
              </a:spcBef>
              <a:spcAft>
                <a:spcPct val="45000"/>
              </a:spcAft>
              <a:buFontTx/>
              <a:buAutoNum type="arabicPeriod"/>
            </a:pPr>
            <a:endParaRPr lang="en-US" sz="1800" dirty="0" smtClean="0"/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55" t="62007" r="59019" b="18080"/>
          <a:stretch>
            <a:fillRect/>
          </a:stretch>
        </p:blipFill>
        <p:spPr bwMode="auto">
          <a:xfrm>
            <a:off x="5559425" y="2630488"/>
            <a:ext cx="2870200" cy="1422400"/>
          </a:xfrm>
          <a:prstGeom prst="rect">
            <a:avLst/>
          </a:prstGeom>
          <a:noFill/>
          <a:ln w="2857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5" name="Line 6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5366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0" y="1133475"/>
            <a:ext cx="2813050" cy="1338263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52" t="55521" r="58801" b="22041"/>
          <a:stretch>
            <a:fillRect/>
          </a:stretch>
        </p:blipFill>
        <p:spPr bwMode="auto">
          <a:xfrm>
            <a:off x="5524500" y="4124325"/>
            <a:ext cx="2932113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9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lnSpc>
                <a:spcPts val="300"/>
              </a:lnSpc>
            </a:pPr>
            <a:endParaRPr lang="en-US"/>
          </a:p>
        </p:txBody>
      </p:sp>
      <p:sp>
        <p:nvSpPr>
          <p:cNvPr id="16387" name="Rectangle 2"/>
          <p:cNvSpPr>
            <a:spLocks noChangeArrowheads="1"/>
          </p:cNvSpPr>
          <p:nvPr/>
        </p:nvSpPr>
        <p:spPr bwMode="auto">
          <a:xfrm>
            <a:off x="533400" y="3362325"/>
            <a:ext cx="4886325" cy="390525"/>
          </a:xfrm>
          <a:prstGeom prst="rect">
            <a:avLst/>
          </a:prstGeom>
          <a:solidFill>
            <a:srgbClr val="FF6D6D"/>
          </a:solidFill>
          <a:ln w="19050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88" name="Rectangle 2"/>
          <p:cNvSpPr>
            <a:spLocks noChangeArrowheads="1"/>
          </p:cNvSpPr>
          <p:nvPr/>
        </p:nvSpPr>
        <p:spPr bwMode="auto">
          <a:xfrm>
            <a:off x="552450" y="5038725"/>
            <a:ext cx="4838700" cy="819150"/>
          </a:xfrm>
          <a:prstGeom prst="rect">
            <a:avLst/>
          </a:prstGeom>
          <a:solidFill>
            <a:srgbClr val="FF6D6D"/>
          </a:solidFill>
          <a:ln w="19050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9238" y="1044575"/>
            <a:ext cx="4951412" cy="51562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sz="1600" dirty="0" smtClean="0"/>
              <a:t>From “Option Menu” choose “Anti-Lazy-Battery”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sz="1600" dirty="0" smtClean="0"/>
              <a:t>Press “Change” to turn on the one-time deep discharge feature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sz="1600" dirty="0" smtClean="0"/>
              <a:t>Display will show “1X” instead of “Off” 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sz="1600" dirty="0" smtClean="0"/>
              <a:t>Press “Exit” to return G450 to normal operation</a:t>
            </a:r>
          </a:p>
          <a:p>
            <a:pPr marL="400050" lvl="1" indent="0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sz="1600" dirty="0" smtClean="0"/>
              <a:t>DO NOT TURN THE INSTRUMENT OFF!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sz="1600" dirty="0" smtClean="0"/>
              <a:t>Allow to run until battery completely drained, then recharge normally, OR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sz="1600" dirty="0" smtClean="0"/>
              <a:t>When down to last 10% of battery place instrument in charger</a:t>
            </a:r>
          </a:p>
          <a:p>
            <a:pPr marL="400050" lvl="1" indent="0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sz="1600" dirty="0" smtClean="0"/>
              <a:t>Do not place in charger until battery icon shows it is down to the last 10% remaining voltage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sz="1600" dirty="0" smtClean="0"/>
              <a:t>Instrument will complete anti-lazy battery deep discharge, then charge normally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endParaRPr lang="en-US" sz="1600" dirty="0" smtClean="0"/>
          </a:p>
        </p:txBody>
      </p:sp>
      <p:sp>
        <p:nvSpPr>
          <p:cNvPr id="1639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5075" y="73025"/>
            <a:ext cx="3619500" cy="812800"/>
          </a:xfrm>
        </p:spPr>
        <p:txBody>
          <a:bodyPr/>
          <a:lstStyle/>
          <a:p>
            <a:r>
              <a:rPr lang="en-US" sz="2000" dirty="0" smtClean="0"/>
              <a:t>One-time deep discharge cycle for NiMH battery pack</a:t>
            </a:r>
          </a:p>
        </p:txBody>
      </p:sp>
      <p:sp>
        <p:nvSpPr>
          <p:cNvPr id="16391" name="Line 8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6392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04" t="3125" r="21875" b="20313"/>
          <a:stretch>
            <a:fillRect/>
          </a:stretch>
        </p:blipFill>
        <p:spPr bwMode="auto">
          <a:xfrm>
            <a:off x="6705600" y="150813"/>
            <a:ext cx="1638300" cy="150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t="2344" r="21146" b="19844"/>
          <a:stretch>
            <a:fillRect/>
          </a:stretch>
        </p:blipFill>
        <p:spPr bwMode="auto">
          <a:xfrm>
            <a:off x="6629400" y="1644650"/>
            <a:ext cx="1760538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2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425" y="3222625"/>
            <a:ext cx="2144713" cy="194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5" name="Picture 3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225" y="4908550"/>
            <a:ext cx="300037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9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lnSpc>
                <a:spcPts val="300"/>
              </a:lnSpc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9238" y="1044575"/>
            <a:ext cx="5656262" cy="51562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1800"/>
              </a:spcAft>
            </a:pPr>
            <a:r>
              <a:rPr lang="en-US" sz="1800" dirty="0" smtClean="0"/>
              <a:t>It is possible to program the instrument so the deep discharge cycle is always automatically activated whenever the instrument is placed in the charger when the battery is below 10% remaining voltage</a:t>
            </a:r>
          </a:p>
          <a:p>
            <a:pPr>
              <a:spcBef>
                <a:spcPct val="0"/>
              </a:spcBef>
              <a:spcAft>
                <a:spcPts val="1800"/>
              </a:spcAft>
            </a:pPr>
            <a:r>
              <a:rPr lang="en-US" sz="1800" dirty="0" smtClean="0"/>
              <a:t>From “Options” choose “Anti-Lazy-Battery” then press “Change” to activate the one-time deep discharge cycle (display will show “1X” )</a:t>
            </a:r>
          </a:p>
          <a:p>
            <a:pPr>
              <a:spcBef>
                <a:spcPct val="0"/>
              </a:spcBef>
              <a:spcAft>
                <a:spcPts val="1800"/>
              </a:spcAft>
            </a:pPr>
            <a:r>
              <a:rPr lang="en-US" sz="1800" dirty="0" smtClean="0"/>
              <a:t>Press “Change” again to choose “Days”</a:t>
            </a:r>
          </a:p>
          <a:p>
            <a:pPr>
              <a:spcBef>
                <a:spcPct val="0"/>
              </a:spcBef>
              <a:spcAft>
                <a:spcPts val="1800"/>
              </a:spcAft>
            </a:pPr>
            <a:r>
              <a:rPr lang="en-US" sz="1800" dirty="0" smtClean="0"/>
              <a:t>Anytime the instrument is placed in the charger when there is less than 10% remaining voltage the deep discharge cycle will be activated automatically</a:t>
            </a:r>
          </a:p>
          <a:p>
            <a:pPr>
              <a:spcBef>
                <a:spcPct val="0"/>
              </a:spcBef>
              <a:spcAft>
                <a:spcPts val="1800"/>
              </a:spcAft>
            </a:pPr>
            <a:endParaRPr lang="en-US" sz="1800" dirty="0" smtClean="0"/>
          </a:p>
          <a:p>
            <a:pPr>
              <a:spcBef>
                <a:spcPct val="0"/>
              </a:spcBef>
              <a:spcAft>
                <a:spcPts val="1800"/>
              </a:spcAft>
            </a:pPr>
            <a:endParaRPr lang="en-US" sz="1800" dirty="0" smtClean="0"/>
          </a:p>
          <a:p>
            <a:pPr>
              <a:spcBef>
                <a:spcPct val="0"/>
              </a:spcBef>
              <a:spcAft>
                <a:spcPts val="1800"/>
              </a:spcAft>
            </a:pPr>
            <a:endParaRPr lang="en-US" sz="1800" dirty="0" smtClean="0"/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>
          <a:xfrm>
            <a:off x="3124199" y="73025"/>
            <a:ext cx="3000375" cy="812800"/>
          </a:xfrm>
        </p:spPr>
        <p:txBody>
          <a:bodyPr/>
          <a:lstStyle/>
          <a:p>
            <a:r>
              <a:rPr lang="en-US" sz="2000" dirty="0" smtClean="0"/>
              <a:t>Automatic deep discharge cycle</a:t>
            </a:r>
          </a:p>
        </p:txBody>
      </p:sp>
      <p:sp>
        <p:nvSpPr>
          <p:cNvPr id="17413" name="Line 8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7414" name="Picture 2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143250"/>
            <a:ext cx="2211388" cy="200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75" y="4876800"/>
            <a:ext cx="29718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9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t="2344" r="21146" b="19844"/>
          <a:stretch>
            <a:fillRect/>
          </a:stretch>
        </p:blipFill>
        <p:spPr bwMode="auto">
          <a:xfrm>
            <a:off x="6686550" y="0"/>
            <a:ext cx="1762125" cy="160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1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25" t="2499" r="20938" b="19218"/>
          <a:stretch>
            <a:fillRect/>
          </a:stretch>
        </p:blipFill>
        <p:spPr bwMode="auto">
          <a:xfrm>
            <a:off x="6667500" y="1600200"/>
            <a:ext cx="1771650" cy="158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9238" y="1130300"/>
            <a:ext cx="5656262" cy="51562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1800"/>
              </a:spcAft>
            </a:pPr>
            <a:r>
              <a:rPr lang="en-US" sz="1800" dirty="0" smtClean="0"/>
              <a:t>Since deep-discharge can take up to 20 hours to complete, it may be advisable to limit automatic deep-discharge to certain days of the week (i.e. enabling the feature for Fridays to give the instrument a full weekend to complete discharging and recharging)</a:t>
            </a:r>
          </a:p>
          <a:p>
            <a:pPr>
              <a:spcBef>
                <a:spcPct val="0"/>
              </a:spcBef>
              <a:spcAft>
                <a:spcPts val="1800"/>
              </a:spcAft>
            </a:pPr>
            <a:r>
              <a:rPr lang="en-US" sz="1800" dirty="0" smtClean="0"/>
              <a:t>Press the “down arrow” key to highlight the “Anti-Lazy days” choice, then press “Change”</a:t>
            </a:r>
          </a:p>
          <a:p>
            <a:pPr>
              <a:spcBef>
                <a:spcPct val="0"/>
              </a:spcBef>
              <a:spcAft>
                <a:spcPts val="1800"/>
              </a:spcAft>
            </a:pPr>
            <a:r>
              <a:rPr lang="en-US" sz="1800" dirty="0" smtClean="0"/>
              <a:t>The instrument will display the days of the week </a:t>
            </a:r>
          </a:p>
          <a:p>
            <a:pPr>
              <a:spcBef>
                <a:spcPct val="0"/>
              </a:spcBef>
              <a:spcAft>
                <a:spcPts val="1800"/>
              </a:spcAft>
            </a:pPr>
            <a:r>
              <a:rPr lang="en-US" sz="1800" dirty="0" smtClean="0"/>
              <a:t>Select the desired days for the automatic activation of this feature, then “Exit” to return to normal operation</a:t>
            </a:r>
          </a:p>
          <a:p>
            <a:pPr>
              <a:spcBef>
                <a:spcPct val="0"/>
              </a:spcBef>
              <a:spcAft>
                <a:spcPts val="1800"/>
              </a:spcAft>
            </a:pPr>
            <a:endParaRPr lang="en-US" sz="1800" dirty="0" smtClean="0"/>
          </a:p>
          <a:p>
            <a:pPr>
              <a:spcBef>
                <a:spcPct val="0"/>
              </a:spcBef>
              <a:spcAft>
                <a:spcPts val="1800"/>
              </a:spcAft>
            </a:pPr>
            <a:endParaRPr lang="en-US" sz="1800" dirty="0" smtClean="0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1285875" y="73025"/>
            <a:ext cx="4838700" cy="812800"/>
          </a:xfrm>
        </p:spPr>
        <p:txBody>
          <a:bodyPr/>
          <a:lstStyle/>
          <a:p>
            <a:r>
              <a:rPr lang="en-US" sz="2000" dirty="0" smtClean="0"/>
              <a:t>Limiting automatic deep discharge cycle to certain days </a:t>
            </a:r>
          </a:p>
        </p:txBody>
      </p:sp>
      <p:sp>
        <p:nvSpPr>
          <p:cNvPr id="18436" name="Line 8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8437" name="Picture 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25" t="2499" r="20938" b="19218"/>
          <a:stretch>
            <a:fillRect/>
          </a:stretch>
        </p:blipFill>
        <p:spPr bwMode="auto">
          <a:xfrm>
            <a:off x="6170613" y="76200"/>
            <a:ext cx="2259012" cy="201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t="1405" r="21355" b="18439"/>
          <a:stretch>
            <a:fillRect/>
          </a:stretch>
        </p:blipFill>
        <p:spPr bwMode="auto">
          <a:xfrm>
            <a:off x="6200775" y="2024063"/>
            <a:ext cx="2151063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62" t="1405" r="20416" b="19061"/>
          <a:stretch>
            <a:fillRect/>
          </a:stretch>
        </p:blipFill>
        <p:spPr bwMode="auto">
          <a:xfrm>
            <a:off x="6170613" y="3971925"/>
            <a:ext cx="2220912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2"/>
          <p:cNvSpPr txBox="1">
            <a:spLocks noChangeArrowheads="1"/>
          </p:cNvSpPr>
          <p:nvPr/>
        </p:nvSpPr>
        <p:spPr bwMode="auto">
          <a:xfrm>
            <a:off x="1295400" y="3657600"/>
            <a:ext cx="381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bIns="0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  <a:buFont typeface="Wingdings" pitchFamily="2" charset="2"/>
              <a:buNone/>
            </a:pPr>
            <a:endParaRPr lang="en-US" sz="1800" b="0">
              <a:solidFill>
                <a:srgbClr val="0099CC"/>
              </a:solidFill>
              <a:latin typeface="Tahoma" pitchFamily="34" charset="0"/>
            </a:endParaRPr>
          </a:p>
        </p:txBody>
      </p:sp>
      <p:sp>
        <p:nvSpPr>
          <p:cNvPr id="3078" name="Rectangle 4"/>
          <p:cNvSpPr>
            <a:spLocks noGrp="1" noChangeArrowheads="1"/>
          </p:cNvSpPr>
          <p:nvPr>
            <p:ph type="title"/>
          </p:nvPr>
        </p:nvSpPr>
        <p:spPr>
          <a:xfrm>
            <a:off x="1747838" y="88900"/>
            <a:ext cx="6629400" cy="812800"/>
          </a:xfrm>
        </p:spPr>
        <p:txBody>
          <a:bodyPr/>
          <a:lstStyle/>
          <a:p>
            <a:r>
              <a:rPr lang="en-US" sz="2000" dirty="0" smtClean="0"/>
              <a:t>G450 / G460 Multi-Gas Detector</a:t>
            </a:r>
          </a:p>
        </p:txBody>
      </p:sp>
      <p:sp>
        <p:nvSpPr>
          <p:cNvPr id="307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77839" y="1084263"/>
            <a:ext cx="5722936" cy="4297362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1800"/>
              </a:spcAft>
            </a:pPr>
            <a:r>
              <a:rPr lang="de-DE" sz="1800" dirty="0"/>
              <a:t>I</a:t>
            </a:r>
            <a:r>
              <a:rPr lang="de-DE" sz="1800" dirty="0" smtClean="0"/>
              <a:t>nterchangeable rechargeable (NiMH) and alkaline battery packs last up to 25 hours </a:t>
            </a:r>
          </a:p>
          <a:p>
            <a:pPr>
              <a:spcBef>
                <a:spcPct val="0"/>
              </a:spcBef>
              <a:spcAft>
                <a:spcPts val="1800"/>
              </a:spcAft>
            </a:pPr>
            <a:r>
              <a:rPr lang="de-DE" sz="1800" dirty="0" smtClean="0"/>
              <a:t>NIMH batteries provide excellent cycle life and low temperature performance</a:t>
            </a:r>
          </a:p>
          <a:p>
            <a:pPr>
              <a:spcBef>
                <a:spcPct val="0"/>
              </a:spcBef>
              <a:spcAft>
                <a:spcPts val="1800"/>
              </a:spcAft>
            </a:pPr>
            <a:r>
              <a:rPr lang="de-DE" sz="1800" dirty="0" smtClean="0"/>
              <a:t>NIMH battery packs warranted for 2-years </a:t>
            </a:r>
          </a:p>
          <a:p>
            <a:pPr>
              <a:spcBef>
                <a:spcPct val="0"/>
              </a:spcBef>
              <a:spcAft>
                <a:spcPts val="1800"/>
              </a:spcAft>
            </a:pPr>
            <a:r>
              <a:rPr lang="de-DE" sz="1800" dirty="0" smtClean="0"/>
              <a:t>Typical run-time after two years for properly maintained battery pack is usually around 16 hours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33" t="8169"/>
          <a:stretch/>
        </p:blipFill>
        <p:spPr>
          <a:xfrm>
            <a:off x="1914525" y="3897591"/>
            <a:ext cx="4019549" cy="27413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609599"/>
            <a:ext cx="3922555" cy="4923420"/>
          </a:xfrm>
          <a:prstGeom prst="rect">
            <a:avLst/>
          </a:prstGeom>
        </p:spPr>
      </p:pic>
      <p:sp>
        <p:nvSpPr>
          <p:cNvPr id="12" name="Line 4"/>
          <p:cNvSpPr>
            <a:spLocks noChangeShapeType="1"/>
          </p:cNvSpPr>
          <p:nvPr/>
        </p:nvSpPr>
        <p:spPr bwMode="auto">
          <a:xfrm flipV="1">
            <a:off x="0" y="926570"/>
            <a:ext cx="914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 eaLnBrk="1" hangingPunct="1"/>
            <a:endParaRPr lang="en-US" b="0">
              <a:ln>
                <a:solidFill>
                  <a:srgbClr val="000000"/>
                </a:solidFill>
              </a:ln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7" y="1330325"/>
            <a:ext cx="6542087" cy="1908175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1800"/>
              </a:spcAft>
            </a:pPr>
            <a:r>
              <a:rPr lang="en-US" sz="1800" dirty="0" smtClean="0"/>
              <a:t>Pressing “Off” while the instrument is in the </a:t>
            </a:r>
            <a:r>
              <a:rPr lang="en-US" sz="1800" dirty="0"/>
              <a:t>charger </a:t>
            </a:r>
            <a:r>
              <a:rPr lang="en-US" sz="1800" dirty="0" smtClean="0"/>
              <a:t>immediately ends </a:t>
            </a:r>
            <a:r>
              <a:rPr lang="en-US" sz="1800" dirty="0" smtClean="0"/>
              <a:t>the deep-discharge cycle, and returns the instrument to normal charging </a:t>
            </a:r>
            <a:endParaRPr lang="en-US" sz="1800" dirty="0" smtClean="0"/>
          </a:p>
          <a:p>
            <a:pPr>
              <a:spcBef>
                <a:spcPct val="0"/>
              </a:spcBef>
              <a:spcAft>
                <a:spcPts val="1800"/>
              </a:spcAft>
            </a:pPr>
            <a:endParaRPr lang="en-US" sz="1800" dirty="0" smtClean="0"/>
          </a:p>
          <a:p>
            <a:pPr>
              <a:spcBef>
                <a:spcPct val="0"/>
              </a:spcBef>
              <a:spcAft>
                <a:spcPts val="1800"/>
              </a:spcAft>
            </a:pPr>
            <a:endParaRPr lang="en-US" sz="1800" dirty="0" smtClean="0"/>
          </a:p>
          <a:p>
            <a:pPr>
              <a:spcBef>
                <a:spcPct val="0"/>
              </a:spcBef>
              <a:spcAft>
                <a:spcPts val="1800"/>
              </a:spcAft>
            </a:pPr>
            <a:endParaRPr lang="en-US" sz="1800" dirty="0" smtClean="0"/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>
          <a:xfrm>
            <a:off x="5610225" y="73025"/>
            <a:ext cx="2733674" cy="812800"/>
          </a:xfrm>
        </p:spPr>
        <p:txBody>
          <a:bodyPr/>
          <a:lstStyle/>
          <a:p>
            <a:r>
              <a:rPr lang="en-US" sz="2000" dirty="0" smtClean="0"/>
              <a:t>Automatic deep discharge cycle</a:t>
            </a:r>
          </a:p>
        </p:txBody>
      </p:sp>
      <p:sp>
        <p:nvSpPr>
          <p:cNvPr id="17413" name="Line 8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7414" name="Picture 2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150" y="2705099"/>
            <a:ext cx="3430588" cy="3105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 bwMode="auto">
          <a:xfrm>
            <a:off x="3714750" y="4457700"/>
            <a:ext cx="685800" cy="66675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4" name="Straight Connector 3"/>
          <p:cNvCxnSpPr>
            <a:stCxn id="2" idx="6"/>
          </p:cNvCxnSpPr>
          <p:nvPr/>
        </p:nvCxnSpPr>
        <p:spPr bwMode="auto">
          <a:xfrm flipV="1">
            <a:off x="4400550" y="4505325"/>
            <a:ext cx="1771650" cy="28575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TextBox 4"/>
          <p:cNvSpPr txBox="1"/>
          <p:nvPr/>
        </p:nvSpPr>
        <p:spPr>
          <a:xfrm>
            <a:off x="5578189" y="4010025"/>
            <a:ext cx="2089436" cy="830997"/>
          </a:xfrm>
          <a:prstGeom prst="rect">
            <a:avLst/>
          </a:prstGeom>
          <a:solidFill>
            <a:srgbClr val="FFFFFF"/>
          </a:solidFill>
          <a:ln w="25400">
            <a:solidFill>
              <a:schemeClr val="bg1"/>
            </a:solidFill>
          </a:ln>
          <a:effectLst>
            <a:outerShdw dist="101600" dir="2700000" algn="ctr" rotWithShape="0">
              <a:schemeClr val="bg1">
                <a:lumMod val="50000"/>
                <a:lumOff val="50000"/>
              </a:schemeClr>
            </a:outerShdw>
          </a:effectLst>
        </p:spPr>
        <p:txBody>
          <a:bodyPr wrap="square" lIns="182880" tIns="91440" rIns="182880" bIns="91440" rtlCol="0">
            <a:spAutoFit/>
          </a:bodyPr>
          <a:lstStyle/>
          <a:p>
            <a:pPr algn="l"/>
            <a:r>
              <a:rPr lang="en-US" sz="1400" i="1" dirty="0" smtClean="0">
                <a:solidFill>
                  <a:schemeClr val="bg1"/>
                </a:solidFill>
              </a:rPr>
              <a:t>Press “Off” to immediately end deep discharge</a:t>
            </a:r>
            <a:endParaRPr lang="en-US" sz="14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8515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052888" y="228600"/>
            <a:ext cx="4395787" cy="1066800"/>
          </a:xfrm>
          <a:noFill/>
        </p:spPr>
        <p:txBody>
          <a:bodyPr anchor="ctr"/>
          <a:lstStyle/>
          <a:p>
            <a:r>
              <a:rPr lang="en-US" sz="2000" dirty="0" smtClean="0"/>
              <a:t>Questions?</a:t>
            </a:r>
          </a:p>
        </p:txBody>
      </p:sp>
      <p:sp>
        <p:nvSpPr>
          <p:cNvPr id="19459" name="Line 3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9460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25" t="12215" r="7916" b="25780"/>
          <a:stretch>
            <a:fillRect/>
          </a:stretch>
        </p:blipFill>
        <p:spPr bwMode="auto">
          <a:xfrm rot="-2823201">
            <a:off x="2326481" y="1640682"/>
            <a:ext cx="4738687" cy="321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ine 4"/>
          <p:cNvSpPr>
            <a:spLocks noChangeShapeType="1"/>
          </p:cNvSpPr>
          <p:nvPr/>
        </p:nvSpPr>
        <p:spPr bwMode="auto">
          <a:xfrm flipV="1">
            <a:off x="0" y="1583795"/>
            <a:ext cx="914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 eaLnBrk="1" hangingPunct="1"/>
            <a:endParaRPr lang="en-US" b="0">
              <a:ln>
                <a:solidFill>
                  <a:srgbClr val="000000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54706" y="324091"/>
            <a:ext cx="6756400" cy="476150"/>
          </a:xfrm>
        </p:spPr>
        <p:txBody>
          <a:bodyPr/>
          <a:lstStyle/>
          <a:p>
            <a:r>
              <a:rPr lang="en-US" sz="2000" dirty="0" smtClean="0"/>
              <a:t>Expected G450 / G460 run times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93539" y="5738390"/>
            <a:ext cx="50928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i="1" dirty="0">
                <a:solidFill>
                  <a:srgbClr val="000000"/>
                </a:solidFill>
              </a:rPr>
              <a:t>*All configurations include O2 and CO/H2S sensors as well as the listed “high power” sensors</a:t>
            </a:r>
          </a:p>
        </p:txBody>
      </p:sp>
      <p:graphicFrame>
        <p:nvGraphicFramePr>
          <p:cNvPr id="6" name="Char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4265820"/>
              </p:ext>
            </p:extLst>
          </p:nvPr>
        </p:nvGraphicFramePr>
        <p:xfrm>
          <a:off x="1423685" y="898632"/>
          <a:ext cx="7118432" cy="46487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5000041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5725" y="101600"/>
            <a:ext cx="4541837" cy="812800"/>
          </a:xfrm>
        </p:spPr>
        <p:txBody>
          <a:bodyPr/>
          <a:lstStyle/>
          <a:p>
            <a:r>
              <a:rPr lang="en-US" sz="2000" dirty="0"/>
              <a:t>Expected G450 </a:t>
            </a:r>
            <a:r>
              <a:rPr lang="en-US" sz="2000" dirty="0" smtClean="0"/>
              <a:t>run times as function of temperature</a:t>
            </a:r>
            <a:endParaRPr lang="en-US" sz="2000" dirty="0"/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 flipV="1">
            <a:off x="0" y="1583795"/>
            <a:ext cx="914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 eaLnBrk="1" hangingPunct="1"/>
            <a:endParaRPr lang="en-US" b="0">
              <a:ln>
                <a:solidFill>
                  <a:srgbClr val="000000"/>
                </a:solidFill>
              </a:ln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14" t="26714" r="12600" b="9305"/>
          <a:stretch/>
        </p:blipFill>
        <p:spPr bwMode="auto">
          <a:xfrm>
            <a:off x="1027806" y="1019175"/>
            <a:ext cx="7154169" cy="4676776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ffectLst>
            <a:outerShdw dist="101600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6130400"/>
      </p:ext>
    </p:extLst>
  </p:cSld>
  <p:clrMapOvr>
    <a:masterClrMapping/>
  </p:clrMapOvr>
  <p:transition spd="slow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311275" y="101600"/>
            <a:ext cx="7146925" cy="812800"/>
          </a:xfrm>
        </p:spPr>
        <p:txBody>
          <a:bodyPr/>
          <a:lstStyle/>
          <a:p>
            <a:r>
              <a:rPr lang="en-US" sz="2000" dirty="0" smtClean="0"/>
              <a:t>G450 / G460 Drop-in Charger</a:t>
            </a:r>
          </a:p>
        </p:txBody>
      </p:sp>
      <p:sp>
        <p:nvSpPr>
          <p:cNvPr id="4099" name="Line 5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100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3546">
            <a:off x="3738563" y="3001963"/>
            <a:ext cx="4510087" cy="307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59075" y="1116013"/>
            <a:ext cx="6384925" cy="2343150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1800"/>
              </a:spcAft>
            </a:pPr>
            <a:r>
              <a:rPr lang="en-US" sz="1800" dirty="0" smtClean="0"/>
              <a:t>Smart charger includes trickle charge mode to prevent damage to battery pack due to overcharging</a:t>
            </a:r>
          </a:p>
          <a:p>
            <a:pPr>
              <a:spcBef>
                <a:spcPct val="0"/>
              </a:spcBef>
              <a:spcAft>
                <a:spcPts val="1800"/>
              </a:spcAft>
            </a:pPr>
            <a:r>
              <a:rPr lang="en-US" sz="1800" dirty="0" smtClean="0"/>
              <a:t>Available in single and double versions </a:t>
            </a:r>
          </a:p>
          <a:p>
            <a:pPr>
              <a:spcBef>
                <a:spcPct val="0"/>
              </a:spcBef>
              <a:spcAft>
                <a:spcPts val="1800"/>
              </a:spcAft>
            </a:pPr>
            <a:r>
              <a:rPr lang="en-US" sz="1800" dirty="0" smtClean="0"/>
              <a:t>Available for use with 12 VDC vehicle charging system</a:t>
            </a:r>
          </a:p>
          <a:p>
            <a:pPr>
              <a:spcBef>
                <a:spcPct val="0"/>
              </a:spcBef>
              <a:spcAft>
                <a:spcPts val="1800"/>
              </a:spcAft>
            </a:pPr>
            <a:endParaRPr lang="en-US" sz="1800" dirty="0" smtClean="0"/>
          </a:p>
        </p:txBody>
      </p:sp>
      <p:pic>
        <p:nvPicPr>
          <p:cNvPr id="4102" name="Picture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695325"/>
            <a:ext cx="4038600" cy="585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1314450" y="10144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bIns="0">
            <a:spAutoFit/>
          </a:bodyPr>
          <a:lstStyle/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>
          <a:xfrm>
            <a:off x="2790825" y="127000"/>
            <a:ext cx="5811838" cy="812800"/>
          </a:xfrm>
        </p:spPr>
        <p:txBody>
          <a:bodyPr/>
          <a:lstStyle/>
          <a:p>
            <a:r>
              <a:rPr lang="en-US" sz="2000" dirty="0" smtClean="0"/>
              <a:t>Optional G450 / G460 Drop-in Charger for Pump Equipped Instruments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06438" y="1285875"/>
            <a:ext cx="3732212" cy="4508500"/>
          </a:xfrm>
        </p:spPr>
        <p:txBody>
          <a:bodyPr/>
          <a:lstStyle/>
          <a:p>
            <a:pPr>
              <a:lnSpc>
                <a:spcPct val="95000"/>
              </a:lnSpc>
              <a:spcBef>
                <a:spcPct val="0"/>
              </a:spcBef>
              <a:spcAft>
                <a:spcPts val="1800"/>
              </a:spcAft>
            </a:pPr>
            <a:r>
              <a:rPr lang="en-US" sz="1800" dirty="0" smtClean="0"/>
              <a:t>Charger simultaneously charges both pump AND instrument </a:t>
            </a:r>
          </a:p>
          <a:p>
            <a:pPr>
              <a:lnSpc>
                <a:spcPct val="95000"/>
              </a:lnSpc>
              <a:spcBef>
                <a:spcPct val="0"/>
              </a:spcBef>
              <a:spcAft>
                <a:spcPts val="1800"/>
              </a:spcAft>
            </a:pPr>
            <a:r>
              <a:rPr lang="en-US" sz="1800" dirty="0" smtClean="0"/>
              <a:t>Available for use with 12 VDC vehicle charging system</a:t>
            </a:r>
          </a:p>
        </p:txBody>
      </p:sp>
      <p:sp>
        <p:nvSpPr>
          <p:cNvPr id="5125" name="Line 7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126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95671">
            <a:off x="5427663" y="1427163"/>
            <a:ext cx="3679825" cy="251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163" y="1028700"/>
            <a:ext cx="3284537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15000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714375" y="3819525"/>
            <a:ext cx="3695700" cy="1971675"/>
          </a:xfrm>
          <a:prstGeom prst="rect">
            <a:avLst/>
          </a:prstGeom>
          <a:solidFill>
            <a:srgbClr val="FF6D6D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dist="105410" dir="2700000" algn="ctr" rotWithShape="0">
              <a:schemeClr val="bg1">
                <a:lumMod val="50000"/>
                <a:lumOff val="50000"/>
              </a:schemeClr>
            </a:outerShdw>
          </a:effectLst>
          <a:ex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1311275" y="101600"/>
            <a:ext cx="7146925" cy="812800"/>
          </a:xfrm>
        </p:spPr>
        <p:txBody>
          <a:bodyPr/>
          <a:lstStyle/>
          <a:p>
            <a:r>
              <a:rPr lang="en-US" sz="2000" dirty="0" smtClean="0"/>
              <a:t>G450 / G460 Charging Cycle</a:t>
            </a:r>
          </a:p>
        </p:txBody>
      </p:sp>
      <p:sp>
        <p:nvSpPr>
          <p:cNvPr id="6148" name="Line 5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1175" y="1163638"/>
            <a:ext cx="3813175" cy="5256212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1800"/>
              </a:spcAft>
              <a:defRPr/>
            </a:pPr>
            <a:r>
              <a:rPr lang="en-US" sz="1600" dirty="0" smtClean="0"/>
              <a:t>GfG smart chargers begin the charging cycle in the “fast charging mode”, then switch to “trickle charge mode” when the battery is charged to 90% of its full capacity  </a:t>
            </a:r>
          </a:p>
          <a:p>
            <a:pPr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1600" dirty="0" smtClean="0"/>
              <a:t>Completely discharged batteries may require up to 6 hours to reach the trickle charge stage</a:t>
            </a:r>
          </a:p>
          <a:p>
            <a:pPr marL="0" indent="0">
              <a:spcBef>
                <a:spcPct val="0"/>
              </a:spcBef>
              <a:spcAft>
                <a:spcPts val="1800"/>
              </a:spcAft>
              <a:buFontTx/>
              <a:buNone/>
              <a:defRPr/>
            </a:pPr>
            <a:endParaRPr lang="en-US" sz="800" dirty="0" smtClean="0"/>
          </a:p>
          <a:p>
            <a:pPr marL="400050" lvl="1" indent="0">
              <a:spcBef>
                <a:spcPct val="0"/>
              </a:spcBef>
              <a:spcAft>
                <a:spcPts val="1800"/>
              </a:spcAft>
              <a:buFontTx/>
              <a:buNone/>
              <a:defRPr/>
            </a:pPr>
            <a:r>
              <a:rPr lang="en-US" sz="1600" dirty="0" smtClean="0"/>
              <a:t>Note:  If possible, leave the instrument in the charger for an additional one or two hours after reaching the trickle charge stage to reach 100% of the charge capacity of the battery</a:t>
            </a:r>
          </a:p>
        </p:txBody>
      </p:sp>
      <p:pic>
        <p:nvPicPr>
          <p:cNvPr id="6150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3546">
            <a:off x="4176713" y="877888"/>
            <a:ext cx="4510087" cy="307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G450 / G460 Charging Cycle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354013" y="1130300"/>
            <a:ext cx="3970337" cy="45085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1800"/>
              </a:spcAft>
            </a:pPr>
            <a:r>
              <a:rPr lang="en-US" sz="1800" dirty="0" smtClean="0"/>
              <a:t>The green LED in the “single” charger cradle indicates power</a:t>
            </a:r>
          </a:p>
          <a:p>
            <a:pPr>
              <a:spcBef>
                <a:spcPct val="0"/>
              </a:spcBef>
              <a:spcAft>
                <a:spcPts val="1800"/>
              </a:spcAft>
            </a:pPr>
            <a:r>
              <a:rPr lang="en-US" sz="1800" dirty="0" smtClean="0"/>
              <a:t>A solid amber LED indicates fast charging </a:t>
            </a:r>
          </a:p>
          <a:p>
            <a:pPr>
              <a:spcBef>
                <a:spcPct val="0"/>
              </a:spcBef>
              <a:spcAft>
                <a:spcPts val="1800"/>
              </a:spcAft>
            </a:pPr>
            <a:r>
              <a:rPr lang="en-US" sz="1800" dirty="0" smtClean="0"/>
              <a:t>A flashing amber LED indicates trickle charging</a:t>
            </a:r>
          </a:p>
          <a:p>
            <a:pPr>
              <a:spcBef>
                <a:spcPct val="0"/>
              </a:spcBef>
              <a:spcAft>
                <a:spcPts val="1800"/>
              </a:spcAft>
            </a:pPr>
            <a:r>
              <a:rPr lang="en-US" sz="1800" dirty="0" smtClean="0"/>
              <a:t>The instrument display indicates how long the instrument has been in each stage of the cycle</a:t>
            </a:r>
          </a:p>
        </p:txBody>
      </p:sp>
      <p:sp>
        <p:nvSpPr>
          <p:cNvPr id="7172" name="Line 5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173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425" y="936625"/>
            <a:ext cx="6038850" cy="402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143500" y="4838700"/>
            <a:ext cx="2952750" cy="830263"/>
          </a:xfrm>
          <a:prstGeom prst="rect">
            <a:avLst/>
          </a:prstGeom>
          <a:solidFill>
            <a:srgbClr val="FFFFFF"/>
          </a:solidFill>
          <a:ln w="19050">
            <a:solidFill>
              <a:schemeClr val="bg1"/>
            </a:solidFill>
          </a:ln>
          <a:effectLst>
            <a:outerShdw dist="105410" dir="2700000" algn="ctr" rotWithShape="0">
              <a:schemeClr val="bg1">
                <a:lumMod val="50000"/>
                <a:lumOff val="50000"/>
              </a:schemeClr>
            </a:outerShdw>
          </a:effectLst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1600" i="1" dirty="0">
                <a:solidFill>
                  <a:schemeClr val="bg1"/>
                </a:solidFill>
              </a:rPr>
              <a:t>Solid amber indicates fast charging, flashing amber indicates trickle </a:t>
            </a:r>
          </a:p>
        </p:txBody>
      </p:sp>
      <p:cxnSp>
        <p:nvCxnSpPr>
          <p:cNvPr id="7175" name="Straight Arrow Connector 9"/>
          <p:cNvCxnSpPr>
            <a:cxnSpLocks noChangeShapeType="1"/>
          </p:cNvCxnSpPr>
          <p:nvPr/>
        </p:nvCxnSpPr>
        <p:spPr bwMode="auto">
          <a:xfrm flipV="1">
            <a:off x="7820025" y="3419475"/>
            <a:ext cx="457200" cy="1419225"/>
          </a:xfrm>
          <a:prstGeom prst="straightConnector1">
            <a:avLst/>
          </a:prstGeom>
          <a:noFill/>
          <a:ln w="19050" algn="ctr">
            <a:solidFill>
              <a:schemeClr val="bg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 spd="slow">
    <p:split orient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681163" y="82550"/>
            <a:ext cx="6756400" cy="812800"/>
          </a:xfrm>
        </p:spPr>
        <p:txBody>
          <a:bodyPr/>
          <a:lstStyle/>
          <a:p>
            <a:r>
              <a:rPr lang="en-US" sz="2000" dirty="0" smtClean="0"/>
              <a:t>Battery </a:t>
            </a:r>
            <a:r>
              <a:rPr lang="en-US" sz="2000" dirty="0" smtClean="0"/>
              <a:t>pack location</a:t>
            </a:r>
            <a:endParaRPr lang="en-US" sz="2000" dirty="0" smtClean="0"/>
          </a:p>
        </p:txBody>
      </p:sp>
      <p:sp>
        <p:nvSpPr>
          <p:cNvPr id="8214" name="Text Box 28"/>
          <p:cNvSpPr txBox="1">
            <a:spLocks noChangeArrowheads="1"/>
          </p:cNvSpPr>
          <p:nvPr/>
        </p:nvSpPr>
        <p:spPr bwMode="auto">
          <a:xfrm>
            <a:off x="5456238" y="5403850"/>
            <a:ext cx="2297112" cy="338138"/>
          </a:xfrm>
          <a:prstGeom prst="rect">
            <a:avLst/>
          </a:prstGeom>
          <a:solidFill>
            <a:srgbClr val="FFFFFF"/>
          </a:solidFill>
          <a:ln w="19050">
            <a:solidFill>
              <a:schemeClr val="bg1"/>
            </a:solidFill>
          </a:ln>
          <a:effectLst>
            <a:outerShdw dist="105410" dir="2700000" algn="ctr" rotWithShape="0">
              <a:schemeClr val="bg1">
                <a:lumMod val="50000"/>
                <a:lumOff val="50000"/>
              </a:schemeClr>
            </a:outerShdw>
          </a:effec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  <a:defRPr/>
            </a:pPr>
            <a:r>
              <a:rPr lang="en-US" sz="1600" i="1" dirty="0" smtClean="0">
                <a:solidFill>
                  <a:schemeClr val="bg1"/>
                </a:solidFill>
              </a:rPr>
              <a:t>Battery pack screws</a:t>
            </a:r>
          </a:p>
        </p:txBody>
      </p:sp>
      <p:sp>
        <p:nvSpPr>
          <p:cNvPr id="8196" name="Line 36"/>
          <p:cNvSpPr>
            <a:spLocks noChangeShapeType="1"/>
          </p:cNvSpPr>
          <p:nvPr/>
        </p:nvSpPr>
        <p:spPr bwMode="auto">
          <a:xfrm flipV="1">
            <a:off x="0" y="990600"/>
            <a:ext cx="914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197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94"/>
          <a:stretch>
            <a:fillRect/>
          </a:stretch>
        </p:blipFill>
        <p:spPr bwMode="auto">
          <a:xfrm>
            <a:off x="4781550" y="812800"/>
            <a:ext cx="3221038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 Box 28"/>
          <p:cNvSpPr txBox="1">
            <a:spLocks noChangeArrowheads="1"/>
          </p:cNvSpPr>
          <p:nvPr/>
        </p:nvSpPr>
        <p:spPr bwMode="auto">
          <a:xfrm>
            <a:off x="7370763" y="3708400"/>
            <a:ext cx="1544637" cy="338138"/>
          </a:xfrm>
          <a:prstGeom prst="rect">
            <a:avLst/>
          </a:prstGeom>
          <a:solidFill>
            <a:srgbClr val="FFFFFF"/>
          </a:solidFill>
          <a:ln w="19050">
            <a:solidFill>
              <a:schemeClr val="bg1"/>
            </a:solidFill>
          </a:ln>
          <a:effectLst>
            <a:outerShdw dist="105410" dir="2700000" algn="ctr" rotWithShape="0">
              <a:schemeClr val="bg1">
                <a:lumMod val="50000"/>
                <a:lumOff val="50000"/>
              </a:schemeClr>
            </a:outerShdw>
          </a:effec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  <a:defRPr/>
            </a:pPr>
            <a:r>
              <a:rPr lang="en-US" sz="1600" i="1" dirty="0" smtClean="0">
                <a:solidFill>
                  <a:schemeClr val="bg1"/>
                </a:solidFill>
              </a:rPr>
              <a:t>Battery pack</a:t>
            </a:r>
          </a:p>
        </p:txBody>
      </p:sp>
      <p:cxnSp>
        <p:nvCxnSpPr>
          <p:cNvPr id="8199" name="Straight Arrow Connector 34"/>
          <p:cNvCxnSpPr>
            <a:cxnSpLocks noChangeShapeType="1"/>
          </p:cNvCxnSpPr>
          <p:nvPr/>
        </p:nvCxnSpPr>
        <p:spPr bwMode="auto">
          <a:xfrm flipH="1">
            <a:off x="7172325" y="4048125"/>
            <a:ext cx="514350" cy="247650"/>
          </a:xfrm>
          <a:prstGeom prst="straightConnector1">
            <a:avLst/>
          </a:prstGeom>
          <a:noFill/>
          <a:ln w="28575" algn="ctr">
            <a:solidFill>
              <a:schemeClr val="bg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8200" name="Picture 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625" y="1085850"/>
            <a:ext cx="3756025" cy="520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201" name="Straight Arrow Connector 4"/>
          <p:cNvCxnSpPr>
            <a:cxnSpLocks noChangeShapeType="1"/>
            <a:stCxn id="8214" idx="1"/>
          </p:cNvCxnSpPr>
          <p:nvPr/>
        </p:nvCxnSpPr>
        <p:spPr bwMode="auto">
          <a:xfrm flipH="1" flipV="1">
            <a:off x="4286250" y="5086350"/>
            <a:ext cx="1169988" cy="487363"/>
          </a:xfrm>
          <a:prstGeom prst="straightConnector1">
            <a:avLst/>
          </a:prstGeom>
          <a:noFill/>
          <a:ln w="28575" algn="ctr">
            <a:solidFill>
              <a:schemeClr val="bg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ireball">
  <a:themeElements>
    <a:clrScheme name="Fireball 1">
      <a:dk1>
        <a:srgbClr val="5F5F5F"/>
      </a:dk1>
      <a:lt1>
        <a:srgbClr val="FFFFCC"/>
      </a:lt1>
      <a:dk2>
        <a:srgbClr val="000000"/>
      </a:dk2>
      <a:lt2>
        <a:srgbClr val="FFCC66"/>
      </a:lt2>
      <a:accent1>
        <a:srgbClr val="FF9933"/>
      </a:accent1>
      <a:accent2>
        <a:srgbClr val="CC0066"/>
      </a:accent2>
      <a:accent3>
        <a:srgbClr val="AAAAAA"/>
      </a:accent3>
      <a:accent4>
        <a:srgbClr val="DADAAE"/>
      </a:accent4>
      <a:accent5>
        <a:srgbClr val="FFCAAD"/>
      </a:accent5>
      <a:accent6>
        <a:srgbClr val="B9005C"/>
      </a:accent6>
      <a:hlink>
        <a:srgbClr val="CC00CC"/>
      </a:hlink>
      <a:folHlink>
        <a:srgbClr val="990099"/>
      </a:folHlink>
    </a:clrScheme>
    <a:fontScheme name="Firebal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Fireball 1">
        <a:dk1>
          <a:srgbClr val="5F5F5F"/>
        </a:dk1>
        <a:lt1>
          <a:srgbClr val="FFFFCC"/>
        </a:lt1>
        <a:dk2>
          <a:srgbClr val="000000"/>
        </a:dk2>
        <a:lt2>
          <a:srgbClr val="FFCC66"/>
        </a:lt2>
        <a:accent1>
          <a:srgbClr val="FF9933"/>
        </a:accent1>
        <a:accent2>
          <a:srgbClr val="CC0066"/>
        </a:accent2>
        <a:accent3>
          <a:srgbClr val="AAAAAA"/>
        </a:accent3>
        <a:accent4>
          <a:srgbClr val="DADAAE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ball 2">
        <a:dk1>
          <a:srgbClr val="000000"/>
        </a:dk1>
        <a:lt1>
          <a:srgbClr val="FFFFFF"/>
        </a:lt1>
        <a:dk2>
          <a:srgbClr val="FF9900"/>
        </a:dk2>
        <a:lt2>
          <a:srgbClr val="5F5F5F"/>
        </a:lt2>
        <a:accent1>
          <a:srgbClr val="FF9933"/>
        </a:accent1>
        <a:accent2>
          <a:srgbClr val="CC0066"/>
        </a:accent2>
        <a:accent3>
          <a:srgbClr val="FFFFFF"/>
        </a:accent3>
        <a:accent4>
          <a:srgbClr val="000000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eball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30274</TotalTime>
  <Words>1234</Words>
  <Application>Microsoft Office PowerPoint</Application>
  <PresentationFormat>On-screen Show (4:3)</PresentationFormat>
  <Paragraphs>128</Paragraphs>
  <Slides>21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Fireball</vt:lpstr>
      <vt:lpstr>G450 and G460  battery pack maintenance</vt:lpstr>
      <vt:lpstr>G450 / G460 Multi-Gas Detector</vt:lpstr>
      <vt:lpstr>Expected G450 / G460 run times</vt:lpstr>
      <vt:lpstr>Expected G450 run times as function of temperature</vt:lpstr>
      <vt:lpstr>G450 / G460 Drop-in Charger</vt:lpstr>
      <vt:lpstr>Optional G450 / G460 Drop-in Charger for Pump Equipped Instruments</vt:lpstr>
      <vt:lpstr>G450 / G460 Charging Cycle</vt:lpstr>
      <vt:lpstr>G450 / G460 Charging Cycle</vt:lpstr>
      <vt:lpstr>Battery pack location</vt:lpstr>
      <vt:lpstr>Changing battery packs</vt:lpstr>
      <vt:lpstr>Changing battery packs</vt:lpstr>
      <vt:lpstr>Changing battery packs</vt:lpstr>
      <vt:lpstr>Voltage depression due to over-charging</vt:lpstr>
      <vt:lpstr>“Anti-lazy battery” deep-discharge cycle</vt:lpstr>
      <vt:lpstr>Charger cradle hardware compatibility</vt:lpstr>
      <vt:lpstr>Main menu screen</vt:lpstr>
      <vt:lpstr>One-time deep discharge cycle for NiMH battery pack</vt:lpstr>
      <vt:lpstr>Automatic deep discharge cycle</vt:lpstr>
      <vt:lpstr>Limiting automatic deep discharge cycle to certain days </vt:lpstr>
      <vt:lpstr>Automatic deep discharge cycle</vt:lpstr>
      <vt:lpstr>Questions?</vt:lpstr>
    </vt:vector>
  </TitlesOfParts>
  <Company>BW Technologies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Presentation</dc:title>
  <dc:creator>Sandy Seifert Design</dc:creator>
  <cp:lastModifiedBy>Bob Henderson</cp:lastModifiedBy>
  <cp:revision>1015</cp:revision>
  <cp:lastPrinted>2000-12-02T23:41:38Z</cp:lastPrinted>
  <dcterms:created xsi:type="dcterms:W3CDTF">1998-10-08T14:52:24Z</dcterms:created>
  <dcterms:modified xsi:type="dcterms:W3CDTF">2013-01-11T21:42:57Z</dcterms:modified>
</cp:coreProperties>
</file>