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9"/>
  </p:notesMasterIdLst>
  <p:handoutMasterIdLst>
    <p:handoutMasterId r:id="rId40"/>
  </p:handoutMasterIdLst>
  <p:sldIdLst>
    <p:sldId id="1199" r:id="rId2"/>
    <p:sldId id="1286" r:id="rId3"/>
    <p:sldId id="1432" r:id="rId4"/>
    <p:sldId id="1342" r:id="rId5"/>
    <p:sldId id="1531" r:id="rId6"/>
    <p:sldId id="1551" r:id="rId7"/>
    <p:sldId id="1533" r:id="rId8"/>
    <p:sldId id="1534" r:id="rId9"/>
    <p:sldId id="1535" r:id="rId10"/>
    <p:sldId id="1287" r:id="rId11"/>
    <p:sldId id="1528" r:id="rId12"/>
    <p:sldId id="1395" r:id="rId13"/>
    <p:sldId id="1514" r:id="rId14"/>
    <p:sldId id="1527" r:id="rId15"/>
    <p:sldId id="1524" r:id="rId16"/>
    <p:sldId id="1538" r:id="rId17"/>
    <p:sldId id="1382" r:id="rId18"/>
    <p:sldId id="1383" r:id="rId19"/>
    <p:sldId id="1482" r:id="rId20"/>
    <p:sldId id="1483" r:id="rId21"/>
    <p:sldId id="1308" r:id="rId22"/>
    <p:sldId id="1452" r:id="rId23"/>
    <p:sldId id="1457" r:id="rId24"/>
    <p:sldId id="1454" r:id="rId25"/>
    <p:sldId id="1384" r:id="rId26"/>
    <p:sldId id="1386" r:id="rId27"/>
    <p:sldId id="1453" r:id="rId28"/>
    <p:sldId id="1301" r:id="rId29"/>
    <p:sldId id="1281" r:id="rId30"/>
    <p:sldId id="1304" r:id="rId31"/>
    <p:sldId id="1305" r:id="rId32"/>
    <p:sldId id="1539" r:id="rId33"/>
    <p:sldId id="1540" r:id="rId34"/>
    <p:sldId id="1547" r:id="rId35"/>
    <p:sldId id="1548" r:id="rId36"/>
    <p:sldId id="1549" r:id="rId37"/>
    <p:sldId id="1550" r:id="rId38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8585"/>
    <a:srgbClr val="C1DAFF"/>
    <a:srgbClr val="0075CC"/>
    <a:srgbClr val="FF6D6D"/>
    <a:srgbClr val="00FF00"/>
    <a:srgbClr val="5864C0"/>
    <a:srgbClr val="FFE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95396" autoAdjust="0"/>
  </p:normalViewPr>
  <p:slideViewPr>
    <p:cSldViewPr snapToGrid="0">
      <p:cViewPr>
        <p:scale>
          <a:sx n="87" d="100"/>
          <a:sy n="87" d="100"/>
        </p:scale>
        <p:origin x="-422" y="29"/>
      </p:cViewPr>
      <p:guideLst>
        <p:guide orient="horz" pos="1014"/>
        <p:guide pos="4558"/>
      </p:guideLst>
    </p:cSldViewPr>
  </p:slideViewPr>
  <p:outlineViewPr>
    <p:cViewPr>
      <p:scale>
        <a:sx n="33" d="100"/>
        <a:sy n="33" d="100"/>
      </p:scale>
      <p:origin x="0" y="78629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40"/>
    </p:cViewPr>
  </p:sorterViewPr>
  <p:notesViewPr>
    <p:cSldViewPr snapToGrid="0">
      <p:cViewPr>
        <p:scale>
          <a:sx n="75" d="100"/>
          <a:sy n="75" d="100"/>
        </p:scale>
        <p:origin x="-1302" y="-60"/>
      </p:cViewPr>
      <p:guideLst>
        <p:guide orient="horz" pos="3024"/>
        <p:guide pos="2305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00494266152995"/>
          <c:y val="6.652079301802713E-2"/>
          <c:w val="0.87127272535954148"/>
          <c:h val="0.7401018741087711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'[Chart in TN2010_G450_G460_battery_pack_maintenance_05_10_12 (Compatibility Mode) 3]Sheet1'!$A$1:$A$6</c:f>
              <c:strCache>
                <c:ptCount val="6"/>
                <c:pt idx="0">
                  <c:v>IR</c:v>
                </c:pt>
                <c:pt idx="1">
                  <c:v>CC/LEL</c:v>
                </c:pt>
                <c:pt idx="2">
                  <c:v>IR, PID</c:v>
                </c:pt>
                <c:pt idx="3">
                  <c:v>CC/LEL, PID</c:v>
                </c:pt>
                <c:pt idx="4">
                  <c:v>CC/LEL, IR</c:v>
                </c:pt>
                <c:pt idx="5">
                  <c:v>IR, CC/LEL, PID</c:v>
                </c:pt>
              </c:strCache>
            </c:strRef>
          </c:cat>
          <c:val>
            <c:numRef>
              <c:f>'[Chart in TN2010_G450_G460_battery_pack_maintenance_05_10_12 (Compatibility Mode) 3]Sheet1'!$B$1:$B$6</c:f>
              <c:numCache>
                <c:formatCode>General</c:formatCode>
                <c:ptCount val="6"/>
                <c:pt idx="0">
                  <c:v>25.75</c:v>
                </c:pt>
                <c:pt idx="1">
                  <c:v>24</c:v>
                </c:pt>
                <c:pt idx="2">
                  <c:v>20.25</c:v>
                </c:pt>
                <c:pt idx="3">
                  <c:v>9.6999999999999993</c:v>
                </c:pt>
                <c:pt idx="4">
                  <c:v>9.4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913088"/>
        <c:axId val="61669760"/>
      </c:barChart>
      <c:catAx>
        <c:axId val="33913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i="0"/>
                </a:pPr>
                <a:r>
                  <a:rPr lang="en-US" sz="2000" i="0" dirty="0"/>
                  <a:t>Sensors </a:t>
                </a:r>
                <a:r>
                  <a:rPr lang="en-US" sz="2000" i="0" dirty="0" smtClean="0"/>
                  <a:t>Installed*</a:t>
                </a:r>
                <a:endParaRPr lang="en-US" sz="2000" i="0" dirty="0"/>
              </a:p>
            </c:rich>
          </c:tx>
          <c:layout>
            <c:manualLayout>
              <c:xMode val="edge"/>
              <c:yMode val="edge"/>
              <c:x val="0.3886454786453028"/>
              <c:y val="0.9017550450495908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61669760"/>
        <c:crosses val="autoZero"/>
        <c:auto val="1"/>
        <c:lblAlgn val="ctr"/>
        <c:lblOffset val="100"/>
        <c:noMultiLvlLbl val="0"/>
      </c:catAx>
      <c:valAx>
        <c:axId val="616697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i="0"/>
                </a:pPr>
                <a:r>
                  <a:rPr lang="en-US" sz="1600" i="0"/>
                  <a:t>Hours</a:t>
                </a:r>
              </a:p>
            </c:rich>
          </c:tx>
          <c:layout>
            <c:manualLayout>
              <c:xMode val="edge"/>
              <c:yMode val="edge"/>
              <c:x val="1.8359162111105536E-2"/>
              <c:y val="0.4316404804238179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33913088"/>
        <c:crosses val="autoZero"/>
        <c:crossBetween val="between"/>
      </c:valAx>
      <c:spPr>
        <a:noFill/>
        <a:ln w="12700">
          <a:solidFill>
            <a:srgbClr val="000000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25400">
      <a:solidFill>
        <a:srgbClr val="000000"/>
      </a:solidFill>
    </a:ln>
    <a:effectLst>
      <a:outerShdw dist="101600" dir="2700000" algn="ctr" rotWithShape="0">
        <a:srgbClr val="000000">
          <a:lumMod val="50000"/>
          <a:lumOff val="50000"/>
        </a:srgbClr>
      </a:outerShdw>
    </a:effectLst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955088"/>
            <a:ext cx="73152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defTabSz="947738">
              <a:defRPr sz="1200" b="0" i="1">
                <a:latin typeface="Arial Narrow" pitchFamily="34" charset="0"/>
              </a:defRPr>
            </a:lvl1pPr>
          </a:lstStyle>
          <a:p>
            <a:pPr>
              <a:defRPr/>
            </a:pPr>
            <a:fld id="{60882DED-F042-4DC5-993D-003DD085B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478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>
            <a:lvl1pPr algn="l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9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algn="l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7A200C6-351A-4C99-B71C-F71E76B07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976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E6770E7-37D7-4ACF-82CB-D93457A7FBBE}" type="slidenum">
              <a:rPr lang="en-US" altLang="en-US" sz="1200" b="0" smtClean="0">
                <a:latin typeface="Times New Roman" pitchFamily="18" charset="0"/>
              </a:rPr>
              <a:pPr/>
              <a:t>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484579-F536-4577-8FA2-AA32A7358920}" type="slidenum">
              <a:rPr lang="en-US" altLang="en-US" sz="1200" b="0" smtClean="0">
                <a:latin typeface="Times New Roman" pitchFamily="18" charset="0"/>
              </a:rPr>
              <a:pPr/>
              <a:t>10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E57522-A980-4E9D-926C-3261345BC8FD}" type="slidenum">
              <a:rPr lang="en-US" altLang="en-US" sz="1200" b="0" smtClean="0">
                <a:latin typeface="Times New Roman" pitchFamily="18" charset="0"/>
              </a:rPr>
              <a:pPr/>
              <a:t>11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D712B9A-F13C-4E75-B06E-0FFD184DCED6}" type="slidenum">
              <a:rPr lang="en-US" altLang="en-US" sz="1200" b="0" smtClean="0">
                <a:latin typeface="Times New Roman" pitchFamily="18" charset="0"/>
              </a:rPr>
              <a:pPr/>
              <a:t>12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80AA08A-E611-437C-94F6-32B7EDB4E682}" type="slidenum">
              <a:rPr lang="en-US" altLang="en-US" sz="1200" b="0" smtClean="0">
                <a:solidFill>
                  <a:srgbClr val="000000"/>
                </a:solidFill>
                <a:latin typeface="Times New Roman" pitchFamily="18" charset="0"/>
              </a:rPr>
              <a:pPr/>
              <a:t>13</a:t>
            </a:fld>
            <a:endParaRPr lang="en-US" altLang="en-US" sz="12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95729D-D7D8-4881-A760-C82C111A2415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15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BDEFA50-F737-4A60-86B8-26B52027C11A}" type="slidenum">
              <a:rPr lang="en-US" altLang="en-US" sz="1200" b="0">
                <a:latin typeface="Times New Roman" pitchFamily="18" charset="0"/>
              </a:rPr>
              <a:pPr/>
              <a:t>16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E67C0E-5F41-47D9-ABF2-DE2D7D94D1DF}" type="slidenum">
              <a:rPr lang="en-US" altLang="en-US" sz="1200" b="0" smtClean="0">
                <a:latin typeface="Times New Roman" pitchFamily="18" charset="0"/>
              </a:rPr>
              <a:pPr/>
              <a:t>17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F4542C8-63D0-4ACF-98A3-DD815E50202F}" type="slidenum">
              <a:rPr lang="en-US" altLang="en-US" sz="1200" b="0" smtClean="0">
                <a:latin typeface="Times New Roman" pitchFamily="18" charset="0"/>
              </a:rPr>
              <a:pPr/>
              <a:t>18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61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644C991-A887-40AC-83DF-FB176D784D2F}" type="slidenum">
              <a:rPr lang="en-US" altLang="en-US" sz="1200" b="0" smtClean="0">
                <a:latin typeface="Times New Roman" pitchFamily="18" charset="0"/>
              </a:rPr>
              <a:pPr/>
              <a:t>19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3A7A440-3388-42B8-B8CC-86A64331F0D2}" type="slidenum">
              <a:rPr lang="en-US" altLang="en-US" sz="1200" b="0" smtClean="0">
                <a:latin typeface="Times New Roman" pitchFamily="18" charset="0"/>
              </a:rPr>
              <a:pPr/>
              <a:t>20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70092BA-13D8-4C90-965B-BDDFE4120F73}" type="slidenum">
              <a:rPr lang="en-US" altLang="en-US" sz="1200" b="0" smtClean="0">
                <a:latin typeface="Times New Roman" pitchFamily="18" charset="0"/>
              </a:rPr>
              <a:pPr/>
              <a:t>2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81550" cy="3586163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</p:spPr>
        <p:txBody>
          <a:bodyPr lIns="96305" tIns="48153" rIns="96305" bIns="4815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9EE145B-A98C-4A59-A400-9043266B2C49}" type="slidenum">
              <a:rPr lang="en-US" altLang="en-US" sz="1200" b="0" smtClean="0">
                <a:latin typeface="Times New Roman" pitchFamily="18" charset="0"/>
              </a:rPr>
              <a:pPr/>
              <a:t>21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E9B9CE1-1F16-41CB-A125-3740A65CF5C1}" type="slidenum">
              <a:rPr lang="en-US" altLang="en-US" sz="1200" b="0" smtClean="0">
                <a:latin typeface="Times New Roman" pitchFamily="18" charset="0"/>
              </a:rPr>
              <a:pPr/>
              <a:t>22</a:t>
            </a:fld>
            <a:endParaRPr lang="en-US" altLang="en-US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61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4920AF-4B52-4DEA-AC54-5F132085011C}" type="slidenum">
              <a:rPr lang="en-US" altLang="en-US" sz="1200" b="0" smtClean="0">
                <a:latin typeface="Times New Roman" pitchFamily="18" charset="0"/>
              </a:rPr>
              <a:pPr/>
              <a:t>23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FF44CD1-8737-4EB9-9FAC-D32564A2D706}" type="slidenum">
              <a:rPr lang="en-US" altLang="en-US" sz="1200" b="0" smtClean="0">
                <a:latin typeface="Times New Roman" pitchFamily="18" charset="0"/>
              </a:rPr>
              <a:pPr/>
              <a:t>24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57AE899-A224-4048-8839-09E60E490837}" type="slidenum">
              <a:rPr lang="en-US" altLang="en-US" sz="1200" b="0" smtClean="0">
                <a:latin typeface="Times New Roman" pitchFamily="18" charset="0"/>
              </a:rPr>
              <a:pPr/>
              <a:t>25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F2A64C7-DA42-4D50-ADE4-9AAE812F8719}" type="slidenum">
              <a:rPr lang="en-US" altLang="en-US" sz="1200" b="0" smtClean="0">
                <a:latin typeface="Times New Roman" pitchFamily="18" charset="0"/>
              </a:rPr>
              <a:pPr/>
              <a:t>26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8B7B92F-EEB3-4070-84ED-48FE2C132B95}" type="slidenum">
              <a:rPr lang="en-US" altLang="en-US" sz="1200" b="0" smtClean="0">
                <a:latin typeface="Times New Roman" pitchFamily="18" charset="0"/>
              </a:rPr>
              <a:pPr/>
              <a:t>27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CA8D5BC-98E7-44E1-93D9-B125E4EB36D2}" type="slidenum">
              <a:rPr lang="en-US" altLang="en-US" sz="1200" b="0" smtClean="0">
                <a:latin typeface="Times New Roman" pitchFamily="18" charset="0"/>
              </a:rPr>
              <a:pPr/>
              <a:t>28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48A742A-DBEA-4A2E-8C46-AE1FE06FF20A}" type="slidenum">
              <a:rPr lang="en-US" altLang="en-US" sz="1200" b="0" smtClean="0">
                <a:latin typeface="Times New Roman" pitchFamily="18" charset="0"/>
              </a:rPr>
              <a:pPr/>
              <a:t>29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DE7FB9E-0A29-481D-9CDC-ECC09441628C}" type="slidenum">
              <a:rPr lang="en-US" altLang="en-US" sz="1200" b="0" smtClean="0">
                <a:latin typeface="Times New Roman" pitchFamily="18" charset="0"/>
              </a:rPr>
              <a:pPr/>
              <a:t>30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61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615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61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119DA78-18C3-40C4-A1E4-C40D4FD7D3FB}" type="slidenum">
              <a:rPr lang="en-US" altLang="en-US" sz="1200" b="0" smtClean="0">
                <a:latin typeface="Times New Roman" pitchFamily="18" charset="0"/>
              </a:rPr>
              <a:pPr/>
              <a:t>3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179EE9D-3A93-43E4-84B0-C7BDD190DD75}" type="slidenum">
              <a:rPr lang="en-US" altLang="en-US" sz="1200" b="0" smtClean="0">
                <a:latin typeface="Times New Roman" pitchFamily="18" charset="0"/>
              </a:rPr>
              <a:pPr/>
              <a:t>31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1pPr>
            <a:lvl2pPr marL="770662" indent="-296408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2pPr>
            <a:lvl3pPr marL="1185634" indent="-237127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3pPr>
            <a:lvl4pPr marL="1659887" indent="-237127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4pPr>
            <a:lvl5pPr marL="2134141" indent="-237127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5pPr>
            <a:lvl6pPr marL="260839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6pPr>
            <a:lvl7pPr marL="3082648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7pPr>
            <a:lvl8pPr marL="3556902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8pPr>
            <a:lvl9pPr marL="403115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7600F0A-D3D5-4383-BEB3-378A3D40AF5F}" type="slidenum">
              <a:rPr lang="en-US" altLang="en-US" sz="1200" b="0">
                <a:latin typeface="Times New Roman" pitchFamily="18" charset="0"/>
              </a:rPr>
              <a:pPr/>
              <a:t>32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3DFA317-B767-437A-8AAC-3610B8A65894}" type="slidenum">
              <a:rPr lang="en-US" altLang="en-US" sz="1200" b="0">
                <a:latin typeface="Times New Roman" pitchFamily="18" charset="0"/>
              </a:rPr>
              <a:pPr/>
              <a:t>33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0662" indent="-296408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36981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0839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82648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56902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31155" indent="-237127" defTabSz="936981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488AE7-6B9D-49BB-A875-2D1DC8EF6716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34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DEB2C6D-B12D-476D-B633-48C23C93EA14}" type="slidenum">
              <a:rPr lang="en-US" altLang="en-US" sz="1200" b="0">
                <a:latin typeface="Times New Roman" pitchFamily="18" charset="0"/>
              </a:rPr>
              <a:pPr/>
              <a:t>35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9D83AA7-BE75-4ECB-B12B-30DAADBBFD02}" type="slidenum">
              <a:rPr lang="en-US" altLang="en-US" sz="1200" b="0">
                <a:latin typeface="Times New Roman" pitchFamily="18" charset="0"/>
              </a:rPr>
              <a:pPr/>
              <a:t>36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F6AD3E5-BD66-4D11-BAC0-64758EA29965}" type="slidenum">
              <a:rPr lang="en-US" altLang="en-US" sz="1200" b="0">
                <a:latin typeface="Times New Roman" pitchFamily="18" charset="0"/>
              </a:rPr>
              <a:pPr/>
              <a:t>37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C564A0-B06D-4842-9BBE-620E094A5204}" type="slidenum">
              <a:rPr lang="en-US" altLang="en-US" sz="1200" b="0" smtClean="0">
                <a:latin typeface="Times New Roman" pitchFamily="18" charset="0"/>
              </a:rPr>
              <a:pPr/>
              <a:t>4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0600" cy="360045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96F95-5390-4857-B8F2-172435377FF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729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96F95-5390-4857-B8F2-172435377FF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599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842" indent="-285708" defTabSz="947599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2833" indent="-228567" defTabSz="947599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599966" indent="-228567" defTabSz="947599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099" indent="-228567" defTabSz="947599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232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365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8497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5630" indent="-228567" algn="ctr" defTabSz="947599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DE7FB9E-0A29-481D-9CDC-ECC09441628C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9C835C2-000C-4253-9E8F-DA8E969CE23E}" type="slidenum">
              <a:rPr lang="en-US" altLang="en-US" sz="1200" b="0">
                <a:latin typeface="Times New Roman" pitchFamily="18" charset="0"/>
              </a:rPr>
              <a:pPr/>
              <a:t>8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CC4E3F-3A7F-414A-B141-2B84653AA6DA}" type="slidenum">
              <a:rPr lang="en-US" altLang="en-US" sz="1200" b="0">
                <a:latin typeface="Times New Roman" pitchFamily="18" charset="0"/>
              </a:rPr>
              <a:pPr/>
              <a:t>9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5479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841955226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054100"/>
            <a:ext cx="8407400" cy="4508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08713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403201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488" y="1054100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054100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05825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95870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30344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81292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039174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677174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1054100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0"/>
            <a:ext cx="6756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January 28, 2013      	       TR 1003:  G450 / G460 features and capabilities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732240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5" name="Picture 21" descr="Logo_500x468"/>
          <p:cNvPicPr>
            <a:picLocks noChangeAspect="1" noChangeArrowheads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86" r:id="rId10"/>
  </p:sldLayoutIdLst>
  <p:transition spd="slow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@gfg-inc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://www.goodforgas.com/" TargetMode="External"/><Relationship Id="rId4" Type="http://schemas.openxmlformats.org/officeDocument/2006/relationships/hyperlink" Target="http://www.gfg-inc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5892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681655" y="215290"/>
            <a:ext cx="6023098" cy="533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r">
              <a:spcAft>
                <a:spcPct val="10000"/>
              </a:spcAft>
            </a:pPr>
            <a:r>
              <a:rPr lang="en-US" i="1" dirty="0" smtClean="0">
                <a:solidFill>
                  <a:schemeClr val="bg1"/>
                </a:solidFill>
              </a:rPr>
              <a:t>G450 </a:t>
            </a:r>
            <a:r>
              <a:rPr lang="en-US" i="1" dirty="0">
                <a:solidFill>
                  <a:schemeClr val="bg1"/>
                </a:solidFill>
              </a:rPr>
              <a:t>/ G460</a:t>
            </a:r>
          </a:p>
          <a:p>
            <a:pPr lvl="1" algn="r">
              <a:spcAft>
                <a:spcPct val="10000"/>
              </a:spcAft>
            </a:pPr>
            <a:r>
              <a:rPr lang="en-US" i="1" dirty="0" smtClean="0">
                <a:solidFill>
                  <a:schemeClr val="bg1"/>
                </a:solidFill>
              </a:rPr>
              <a:t>Overview of features and capabilities</a:t>
            </a:r>
            <a:endParaRPr lang="en-US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endParaRPr lang="en-US" sz="1800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endParaRPr lang="en-US" sz="1800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GfG </a:t>
            </a:r>
            <a:r>
              <a:rPr lang="en-US" sz="1800" i="1" dirty="0">
                <a:solidFill>
                  <a:schemeClr val="bg1"/>
                </a:solidFill>
              </a:rPr>
              <a:t>Instrumentation, </a:t>
            </a:r>
            <a:r>
              <a:rPr lang="en-US" sz="1800" i="1" dirty="0" smtClean="0">
                <a:solidFill>
                  <a:schemeClr val="bg1"/>
                </a:solidFill>
              </a:rPr>
              <a:t>Inc.</a:t>
            </a: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1194 Oak Valley Drive, Suite 20</a:t>
            </a: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Ann </a:t>
            </a:r>
            <a:r>
              <a:rPr lang="en-US" sz="1800" i="1" dirty="0">
                <a:solidFill>
                  <a:schemeClr val="bg1"/>
                </a:solidFill>
              </a:rPr>
              <a:t>Arbor, </a:t>
            </a:r>
            <a:r>
              <a:rPr lang="en-US" sz="1800" i="1" dirty="0" smtClean="0">
                <a:solidFill>
                  <a:schemeClr val="bg1"/>
                </a:solidFill>
              </a:rPr>
              <a:t>Michigan  48108</a:t>
            </a:r>
          </a:p>
          <a:p>
            <a:pPr lvl="1" algn="l">
              <a:spcAft>
                <a:spcPct val="10000"/>
              </a:spcAft>
            </a:pPr>
            <a:endParaRPr lang="en-US" sz="1000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>
                <a:solidFill>
                  <a:schemeClr val="bg1"/>
                </a:solidFill>
              </a:rPr>
              <a:t>Toll </a:t>
            </a:r>
            <a:r>
              <a:rPr lang="en-US" sz="1800" i="1" dirty="0" smtClean="0">
                <a:solidFill>
                  <a:schemeClr val="bg1"/>
                </a:solidFill>
              </a:rPr>
              <a:t>free (USA and Canada):  </a:t>
            </a:r>
            <a:r>
              <a:rPr lang="en-US" sz="1800" i="1" dirty="0">
                <a:solidFill>
                  <a:schemeClr val="bg1"/>
                </a:solidFill>
              </a:rPr>
              <a:t>(800) </a:t>
            </a:r>
            <a:r>
              <a:rPr lang="en-US" sz="1800" i="1" dirty="0" smtClean="0">
                <a:solidFill>
                  <a:schemeClr val="bg1"/>
                </a:solidFill>
              </a:rPr>
              <a:t>959-0329</a:t>
            </a: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Direct:  +1-734-769-0573</a:t>
            </a:r>
          </a:p>
          <a:p>
            <a:pPr lvl="1" algn="l">
              <a:spcAft>
                <a:spcPct val="10000"/>
              </a:spcAft>
            </a:pPr>
            <a:endParaRPr lang="en-US" sz="1000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Service e-mail</a:t>
            </a:r>
            <a:r>
              <a:rPr lang="en-US" sz="1800" i="1" dirty="0">
                <a:solidFill>
                  <a:schemeClr val="bg1"/>
                </a:solidFill>
              </a:rPr>
              <a:t>: </a:t>
            </a:r>
            <a:r>
              <a:rPr lang="en-US" sz="1800" i="1" dirty="0" smtClean="0">
                <a:solidFill>
                  <a:schemeClr val="bg1"/>
                </a:solidFill>
                <a:hlinkClick r:id="rId3"/>
              </a:rPr>
              <a:t>service@gfg-inc.com</a:t>
            </a:r>
            <a:endParaRPr lang="en-US" sz="1800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>
                <a:solidFill>
                  <a:schemeClr val="bg1"/>
                </a:solidFill>
              </a:rPr>
              <a:t>Internet: </a:t>
            </a:r>
            <a:r>
              <a:rPr lang="en-US" sz="1800" i="1" dirty="0">
                <a:solidFill>
                  <a:schemeClr val="bg1"/>
                </a:solidFill>
                <a:hlinkClick r:id="rId4"/>
              </a:rPr>
              <a:t>www.gfg-inc.com</a:t>
            </a:r>
            <a:endParaRPr lang="en-US" sz="1800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Technical documentation and download site:  </a:t>
            </a:r>
            <a:r>
              <a:rPr lang="en-US" sz="1800" i="1" dirty="0" smtClean="0">
                <a:solidFill>
                  <a:schemeClr val="bg1"/>
                </a:solidFill>
                <a:hlinkClick r:id="rId5"/>
              </a:rPr>
              <a:t>www.goodforgas.com</a:t>
            </a:r>
            <a:endParaRPr lang="en-US" sz="1800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endParaRPr lang="en-US" sz="1800" i="1" dirty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  <a:spcAft>
                <a:spcPct val="10000"/>
              </a:spcAft>
            </a:pPr>
            <a:endParaRPr lang="en-US" sz="1800" i="1" dirty="0">
              <a:solidFill>
                <a:schemeClr val="bg1"/>
              </a:solidFill>
            </a:endParaRPr>
          </a:p>
        </p:txBody>
      </p:sp>
      <p:pic>
        <p:nvPicPr>
          <p:cNvPr id="1991682" name="Picture 2" descr="logoneu_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14" y="1716454"/>
            <a:ext cx="1852979" cy="195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3" t="2825" r="30294" b="17935"/>
          <a:stretch/>
        </p:blipFill>
        <p:spPr>
          <a:xfrm>
            <a:off x="5416062" y="703384"/>
            <a:ext cx="3094892" cy="4273062"/>
          </a:xfrm>
          <a:prstGeom prst="rect">
            <a:avLst/>
          </a:prstGeom>
        </p:spPr>
      </p:pic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2954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-109538" y="11493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7174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463" y="-15875"/>
            <a:ext cx="6629400" cy="812800"/>
          </a:xfrm>
        </p:spPr>
        <p:txBody>
          <a:bodyPr/>
          <a:lstStyle/>
          <a:p>
            <a:r>
              <a:rPr lang="en-US" sz="2000" dirty="0" smtClean="0"/>
              <a:t>G450 / G460 Multi-Gas Detector</a:t>
            </a:r>
          </a:p>
        </p:txBody>
      </p:sp>
      <p:sp>
        <p:nvSpPr>
          <p:cNvPr id="71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92163" y="1179513"/>
            <a:ext cx="4410075" cy="29972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Interchangeable rechargeable (NiMH) or alkaline battery packs last up to 25 hours per charge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Top-mounted, three color, full graphics LCD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Durable IP-67 water resistant design 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de-DE" sz="1800" dirty="0" smtClean="0"/>
              <a:t>O2 sensor rated for continuous    use in –30</a:t>
            </a:r>
            <a:r>
              <a:rPr lang="en-US" sz="1800" dirty="0" smtClean="0">
                <a:cs typeface="Arial" charset="0"/>
              </a:rPr>
              <a:t>°C temperatures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12954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>
          <a:xfrm>
            <a:off x="1747838" y="88900"/>
            <a:ext cx="6629400" cy="812800"/>
          </a:xfrm>
        </p:spPr>
        <p:txBody>
          <a:bodyPr/>
          <a:lstStyle/>
          <a:p>
            <a:r>
              <a:rPr lang="en-US" sz="2000" dirty="0" smtClean="0"/>
              <a:t>G450 / G460 battery packs</a:t>
            </a:r>
          </a:p>
        </p:txBody>
      </p:sp>
      <p:sp>
        <p:nvSpPr>
          <p:cNvPr id="307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77839" y="1084263"/>
            <a:ext cx="5722936" cy="4297362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/>
              <a:t>I</a:t>
            </a:r>
            <a:r>
              <a:rPr lang="de-DE" sz="1800" dirty="0" smtClean="0"/>
              <a:t>nterchangeable rechargeable (NiMH) and alkaline battery packs last up to 25 hours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NiMH batteries provide excellent cycle life and low temperature performance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NiMH battery packs warranted for 2-years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Typical run-time after two years for properly maintained NiMH battery packs is usually around 16 hours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8169"/>
          <a:stretch/>
        </p:blipFill>
        <p:spPr>
          <a:xfrm>
            <a:off x="1914525" y="3897591"/>
            <a:ext cx="4019549" cy="2741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9599"/>
            <a:ext cx="3922555" cy="4923420"/>
          </a:xfrm>
          <a:prstGeom prst="rect">
            <a:avLst/>
          </a:prstGeom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0" y="92657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24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Rechargeable battery pack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4213" y="1487488"/>
            <a:ext cx="2565400" cy="1546225"/>
          </a:xfrm>
        </p:spPr>
        <p:txBody>
          <a:bodyPr/>
          <a:lstStyle/>
          <a:p>
            <a:r>
              <a:rPr lang="en-US" sz="1800" dirty="0" smtClean="0"/>
              <a:t>Available with optional built-in flashlight LEDs</a:t>
            </a:r>
          </a:p>
          <a:p>
            <a:endParaRPr lang="en-US" sz="1800" dirty="0" smtClean="0"/>
          </a:p>
        </p:txBody>
      </p:sp>
      <p:pic>
        <p:nvPicPr>
          <p:cNvPr id="33796" name="Picture 4" descr="G460_Lampe_6x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8423"/>
          <a:stretch>
            <a:fillRect/>
          </a:stretch>
        </p:blipFill>
        <p:spPr bwMode="auto">
          <a:xfrm>
            <a:off x="533400" y="1331913"/>
            <a:ext cx="4713288" cy="38115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798" name="Picture 6" descr="BAT_unte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1" t="6541"/>
          <a:stretch>
            <a:fillRect/>
          </a:stretch>
        </p:blipFill>
        <p:spPr bwMode="auto">
          <a:xfrm>
            <a:off x="3921858" y="4252913"/>
            <a:ext cx="28384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358063" y="4818063"/>
            <a:ext cx="1323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</a:rPr>
              <a:t>LED location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6537325" y="4872038"/>
            <a:ext cx="803275" cy="123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7"/>
          <p:cNvSpPr>
            <a:spLocks noChangeShapeType="1"/>
          </p:cNvSpPr>
          <p:nvPr/>
        </p:nvSpPr>
        <p:spPr bwMode="auto">
          <a:xfrm>
            <a:off x="0" y="146526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554163" y="323850"/>
            <a:ext cx="6756400" cy="476250"/>
          </a:xfrm>
        </p:spPr>
        <p:txBody>
          <a:bodyPr/>
          <a:lstStyle/>
          <a:p>
            <a:r>
              <a:rPr lang="en-US" sz="2000" dirty="0" smtClean="0"/>
              <a:t>Expected G450 / G460 run times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393700" y="5737351"/>
            <a:ext cx="5092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1200" dirty="0">
                <a:solidFill>
                  <a:srgbClr val="000000"/>
                </a:solidFill>
              </a:rPr>
              <a:t>*All configurations include O2 and CO/H2S sensors as well as the listed “high power” sensors</a:t>
            </a:r>
          </a:p>
        </p:txBody>
      </p:sp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634042"/>
              </p:ext>
            </p:extLst>
          </p:nvPr>
        </p:nvGraphicFramePr>
        <p:xfrm>
          <a:off x="1001655" y="925009"/>
          <a:ext cx="7118432" cy="4648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537" y="101600"/>
            <a:ext cx="4481025" cy="812800"/>
          </a:xfrm>
        </p:spPr>
        <p:txBody>
          <a:bodyPr/>
          <a:lstStyle/>
          <a:p>
            <a:r>
              <a:rPr lang="en-US" sz="2000" dirty="0"/>
              <a:t>Expected G450 </a:t>
            </a:r>
            <a:r>
              <a:rPr lang="en-US" sz="2000" dirty="0" smtClean="0"/>
              <a:t>run times as function of temperature</a:t>
            </a:r>
            <a:endParaRPr lang="en-US" sz="2000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0" y="158379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4" t="26714" r="12600" b="9305"/>
          <a:stretch/>
        </p:blipFill>
        <p:spPr bwMode="auto">
          <a:xfrm>
            <a:off x="966262" y="1019175"/>
            <a:ext cx="7154169" cy="467677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952871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323975" y="108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</a:endParaRPr>
          </a:p>
        </p:txBody>
      </p:sp>
      <p:pic>
        <p:nvPicPr>
          <p:cNvPr id="48131" name="Picture 3" descr="Log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38" y="1137068"/>
            <a:ext cx="5041706" cy="36316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3794760" y="118745"/>
            <a:ext cx="4663440" cy="812800"/>
          </a:xfrm>
        </p:spPr>
        <p:txBody>
          <a:bodyPr/>
          <a:lstStyle/>
          <a:p>
            <a:r>
              <a:rPr lang="en-US" sz="2000" dirty="0" smtClean="0"/>
              <a:t>Datalogging Standard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200859"/>
            <a:ext cx="32385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Mode: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 Average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 Peak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 Instantaneous</a:t>
            </a:r>
          </a:p>
          <a:p>
            <a:pPr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Interval:</a:t>
            </a:r>
          </a:p>
          <a:p>
            <a:pPr lvl="1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 1 sec. – 60 min.</a:t>
            </a:r>
          </a:p>
          <a:p>
            <a:pPr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Internal capacity: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1,890 intervals 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63 hours continuous at 2 min. Interval</a:t>
            </a:r>
          </a:p>
          <a:p>
            <a:pPr marL="381000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G460:</a:t>
            </a:r>
          </a:p>
          <a:p>
            <a:pPr marL="781050" lvl="1" indent="-381000">
              <a:spcBef>
                <a:spcPct val="0"/>
              </a:spcBef>
              <a:spcAft>
                <a:spcPct val="45000"/>
              </a:spcAft>
              <a:buFont typeface="Arial" pitchFamily="34" charset="0"/>
              <a:buChar char="•"/>
            </a:pPr>
            <a:r>
              <a:rPr lang="de-DE" sz="1600" dirty="0" smtClean="0"/>
              <a:t>Built-in expansion slot for 2GB additional data storage capacity </a:t>
            </a:r>
            <a:endParaRPr lang="en-US" sz="1600" dirty="0" smtClean="0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280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323975" y="108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3800475" y="120650"/>
            <a:ext cx="4637088" cy="812800"/>
          </a:xfrm>
        </p:spPr>
        <p:txBody>
          <a:bodyPr/>
          <a:lstStyle/>
          <a:p>
            <a:r>
              <a:rPr lang="en-US" sz="2000" dirty="0" smtClean="0"/>
              <a:t>G460 Optional Extended Datalogging Storage Capacity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idx="1"/>
          </p:nvPr>
        </p:nvSpPr>
        <p:spPr>
          <a:xfrm>
            <a:off x="779951" y="1621082"/>
            <a:ext cx="3200400" cy="1236418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</a:pPr>
            <a:r>
              <a:rPr lang="en-US" sz="1800" dirty="0" smtClean="0"/>
              <a:t>Built-in slot for optional high capacity extended memory card </a:t>
            </a:r>
          </a:p>
        </p:txBody>
      </p: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6603022" y="4352925"/>
            <a:ext cx="2039815" cy="584775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i="1" dirty="0">
                <a:solidFill>
                  <a:schemeClr val="bg1"/>
                </a:solidFill>
              </a:rPr>
              <a:t>Memory expansion card slot</a:t>
            </a:r>
          </a:p>
        </p:txBody>
      </p:sp>
      <p:sp>
        <p:nvSpPr>
          <p:cNvPr id="49158" name="Line 9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159" name="Group 15"/>
          <p:cNvGrpSpPr>
            <a:grpSpLocks/>
          </p:cNvGrpSpPr>
          <p:nvPr/>
        </p:nvGrpSpPr>
        <p:grpSpPr bwMode="auto">
          <a:xfrm>
            <a:off x="1857375" y="2700338"/>
            <a:ext cx="4921250" cy="3643312"/>
            <a:chOff x="457" y="1746"/>
            <a:chExt cx="2734" cy="2012"/>
          </a:xfrm>
        </p:grpSpPr>
        <p:pic>
          <p:nvPicPr>
            <p:cNvPr id="49162" name="Picture 10" descr="SD card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" y="1791"/>
              <a:ext cx="1749" cy="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3" name="Freeform 12"/>
            <p:cNvSpPr>
              <a:spLocks/>
            </p:cNvSpPr>
            <p:nvPr/>
          </p:nvSpPr>
          <p:spPr bwMode="auto">
            <a:xfrm>
              <a:off x="686" y="1966"/>
              <a:ext cx="2505" cy="1792"/>
            </a:xfrm>
            <a:custGeom>
              <a:avLst/>
              <a:gdLst>
                <a:gd name="T0" fmla="*/ 0 w 2505"/>
                <a:gd name="T1" fmla="*/ 1453 h 1792"/>
                <a:gd name="T2" fmla="*/ 393 w 2505"/>
                <a:gd name="T3" fmla="*/ 1243 h 1792"/>
                <a:gd name="T4" fmla="*/ 960 w 2505"/>
                <a:gd name="T5" fmla="*/ 1280 h 1792"/>
                <a:gd name="T6" fmla="*/ 1106 w 2505"/>
                <a:gd name="T7" fmla="*/ 1188 h 1792"/>
                <a:gd name="T8" fmla="*/ 1271 w 2505"/>
                <a:gd name="T9" fmla="*/ 1079 h 1792"/>
                <a:gd name="T10" fmla="*/ 1389 w 2505"/>
                <a:gd name="T11" fmla="*/ 594 h 1792"/>
                <a:gd name="T12" fmla="*/ 1581 w 2505"/>
                <a:gd name="T13" fmla="*/ 0 h 1792"/>
                <a:gd name="T14" fmla="*/ 2505 w 2505"/>
                <a:gd name="T15" fmla="*/ 1472 h 1792"/>
                <a:gd name="T16" fmla="*/ 1079 w 2505"/>
                <a:gd name="T17" fmla="*/ 1792 h 1792"/>
                <a:gd name="T18" fmla="*/ 128 w 2505"/>
                <a:gd name="T19" fmla="*/ 1627 h 1792"/>
                <a:gd name="T20" fmla="*/ 0 w 2505"/>
                <a:gd name="T21" fmla="*/ 1453 h 17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05" h="1792">
                  <a:moveTo>
                    <a:pt x="0" y="1453"/>
                  </a:moveTo>
                  <a:lnTo>
                    <a:pt x="393" y="1243"/>
                  </a:lnTo>
                  <a:lnTo>
                    <a:pt x="960" y="1280"/>
                  </a:lnTo>
                  <a:lnTo>
                    <a:pt x="1106" y="1188"/>
                  </a:lnTo>
                  <a:lnTo>
                    <a:pt x="1271" y="1079"/>
                  </a:lnTo>
                  <a:lnTo>
                    <a:pt x="1389" y="594"/>
                  </a:lnTo>
                  <a:lnTo>
                    <a:pt x="1581" y="0"/>
                  </a:lnTo>
                  <a:lnTo>
                    <a:pt x="2505" y="1472"/>
                  </a:lnTo>
                  <a:lnTo>
                    <a:pt x="1079" y="1792"/>
                  </a:lnTo>
                  <a:lnTo>
                    <a:pt x="128" y="1627"/>
                  </a:lnTo>
                  <a:lnTo>
                    <a:pt x="0" y="1453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4" name="Freeform 13"/>
            <p:cNvSpPr>
              <a:spLocks/>
            </p:cNvSpPr>
            <p:nvPr/>
          </p:nvSpPr>
          <p:spPr bwMode="auto">
            <a:xfrm>
              <a:off x="1911" y="2853"/>
              <a:ext cx="366" cy="310"/>
            </a:xfrm>
            <a:custGeom>
              <a:avLst/>
              <a:gdLst>
                <a:gd name="T0" fmla="*/ 36 w 366"/>
                <a:gd name="T1" fmla="*/ 310 h 310"/>
                <a:gd name="T2" fmla="*/ 0 w 366"/>
                <a:gd name="T3" fmla="*/ 210 h 310"/>
                <a:gd name="T4" fmla="*/ 46 w 366"/>
                <a:gd name="T5" fmla="*/ 0 h 310"/>
                <a:gd name="T6" fmla="*/ 366 w 366"/>
                <a:gd name="T7" fmla="*/ 155 h 310"/>
                <a:gd name="T8" fmla="*/ 36 w 366"/>
                <a:gd name="T9" fmla="*/ 310 h 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6" h="310">
                  <a:moveTo>
                    <a:pt x="36" y="310"/>
                  </a:moveTo>
                  <a:lnTo>
                    <a:pt x="0" y="210"/>
                  </a:lnTo>
                  <a:lnTo>
                    <a:pt x="46" y="0"/>
                  </a:lnTo>
                  <a:lnTo>
                    <a:pt x="366" y="155"/>
                  </a:lnTo>
                  <a:lnTo>
                    <a:pt x="36" y="31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5" name="Freeform 14"/>
            <p:cNvSpPr>
              <a:spLocks/>
            </p:cNvSpPr>
            <p:nvPr/>
          </p:nvSpPr>
          <p:spPr bwMode="auto">
            <a:xfrm>
              <a:off x="457" y="1746"/>
              <a:ext cx="1774" cy="1692"/>
            </a:xfrm>
            <a:custGeom>
              <a:avLst/>
              <a:gdLst>
                <a:gd name="T0" fmla="*/ 1682 w 1774"/>
                <a:gd name="T1" fmla="*/ 631 h 1692"/>
                <a:gd name="T2" fmla="*/ 905 w 1774"/>
                <a:gd name="T3" fmla="*/ 165 h 1692"/>
                <a:gd name="T4" fmla="*/ 695 w 1774"/>
                <a:gd name="T5" fmla="*/ 457 h 1692"/>
                <a:gd name="T6" fmla="*/ 530 w 1774"/>
                <a:gd name="T7" fmla="*/ 695 h 1692"/>
                <a:gd name="T8" fmla="*/ 256 w 1774"/>
                <a:gd name="T9" fmla="*/ 1308 h 1692"/>
                <a:gd name="T10" fmla="*/ 832 w 1774"/>
                <a:gd name="T11" fmla="*/ 1591 h 1692"/>
                <a:gd name="T12" fmla="*/ 430 w 1774"/>
                <a:gd name="T13" fmla="*/ 1692 h 1692"/>
                <a:gd name="T14" fmla="*/ 0 w 1774"/>
                <a:gd name="T15" fmla="*/ 1344 h 1692"/>
                <a:gd name="T16" fmla="*/ 64 w 1774"/>
                <a:gd name="T17" fmla="*/ 988 h 1692"/>
                <a:gd name="T18" fmla="*/ 585 w 1774"/>
                <a:gd name="T19" fmla="*/ 265 h 1692"/>
                <a:gd name="T20" fmla="*/ 914 w 1774"/>
                <a:gd name="T21" fmla="*/ 0 h 1692"/>
                <a:gd name="T22" fmla="*/ 1344 w 1774"/>
                <a:gd name="T23" fmla="*/ 92 h 1692"/>
                <a:gd name="T24" fmla="*/ 1774 w 1774"/>
                <a:gd name="T25" fmla="*/ 494 h 1692"/>
                <a:gd name="T26" fmla="*/ 1682 w 1774"/>
                <a:gd name="T27" fmla="*/ 631 h 16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74" h="1692">
                  <a:moveTo>
                    <a:pt x="1682" y="631"/>
                  </a:moveTo>
                  <a:lnTo>
                    <a:pt x="905" y="165"/>
                  </a:lnTo>
                  <a:lnTo>
                    <a:pt x="695" y="457"/>
                  </a:lnTo>
                  <a:lnTo>
                    <a:pt x="530" y="695"/>
                  </a:lnTo>
                  <a:lnTo>
                    <a:pt x="256" y="1308"/>
                  </a:lnTo>
                  <a:lnTo>
                    <a:pt x="832" y="1591"/>
                  </a:lnTo>
                  <a:lnTo>
                    <a:pt x="430" y="1692"/>
                  </a:lnTo>
                  <a:lnTo>
                    <a:pt x="0" y="1344"/>
                  </a:lnTo>
                  <a:lnTo>
                    <a:pt x="64" y="988"/>
                  </a:lnTo>
                  <a:lnTo>
                    <a:pt x="585" y="265"/>
                  </a:lnTo>
                  <a:lnTo>
                    <a:pt x="914" y="0"/>
                  </a:lnTo>
                  <a:lnTo>
                    <a:pt x="1344" y="92"/>
                  </a:lnTo>
                  <a:lnTo>
                    <a:pt x="1774" y="494"/>
                  </a:lnTo>
                  <a:lnTo>
                    <a:pt x="1682" y="631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9160" name="Picture 5" descr="G460_SDsock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1497013"/>
            <a:ext cx="4321175" cy="21574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1" name="Line 7"/>
          <p:cNvSpPr>
            <a:spLocks noChangeShapeType="1"/>
          </p:cNvSpPr>
          <p:nvPr/>
        </p:nvSpPr>
        <p:spPr bwMode="auto">
          <a:xfrm flipH="1">
            <a:off x="7310438" y="2786063"/>
            <a:ext cx="130175" cy="1539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arrow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762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0" y="9398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1719879" y="43960"/>
            <a:ext cx="11387138" cy="6461125"/>
            <a:chOff x="1172" y="72"/>
            <a:chExt cx="7173" cy="4070"/>
          </a:xfrm>
        </p:grpSpPr>
        <p:pic>
          <p:nvPicPr>
            <p:cNvPr id="9222" name="Picture 4" descr="V3 G450 with smart pump IMG_486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7"/>
            <a:stretch>
              <a:fillRect/>
            </a:stretch>
          </p:blipFill>
          <p:spPr bwMode="auto">
            <a:xfrm rot="923451">
              <a:off x="1624" y="862"/>
              <a:ext cx="4241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Rectangle 5"/>
            <p:cNvSpPr>
              <a:spLocks noChangeArrowheads="1"/>
            </p:cNvSpPr>
            <p:nvPr/>
          </p:nvSpPr>
          <p:spPr bwMode="auto">
            <a:xfrm>
              <a:off x="1172" y="603"/>
              <a:ext cx="541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bIns="0">
              <a:spAutoFit/>
            </a:bodyPr>
            <a:lstStyle/>
            <a:p>
              <a:endParaRPr lang="en-US"/>
            </a:p>
          </p:txBody>
        </p:sp>
        <p:sp>
          <p:nvSpPr>
            <p:cNvPr id="9224" name="Rectangle 6"/>
            <p:cNvSpPr>
              <a:spLocks noChangeArrowheads="1"/>
            </p:cNvSpPr>
            <p:nvPr/>
          </p:nvSpPr>
          <p:spPr bwMode="auto">
            <a:xfrm>
              <a:off x="2929" y="579"/>
              <a:ext cx="541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bIns="0">
              <a:spAutoFit/>
            </a:bodyPr>
            <a:lstStyle/>
            <a:p>
              <a:endParaRPr lang="en-US"/>
            </a:p>
          </p:txBody>
        </p:sp>
        <p:pic>
          <p:nvPicPr>
            <p:cNvPr id="9225" name="Picture 7" descr="V5 Vertical smart pump IMG_487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8" t="13004" r="16588" b="7068"/>
            <a:stretch>
              <a:fillRect/>
            </a:stretch>
          </p:blipFill>
          <p:spPr bwMode="auto">
            <a:xfrm>
              <a:off x="4124" y="72"/>
              <a:ext cx="1432" cy="2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3659" y="1086705"/>
            <a:ext cx="4660900" cy="4775200"/>
          </a:xfrm>
          <a:noFill/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Powerful motorized "smart pump" with its own battery pack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Sliding up the shutter turns on the pump and covers the diffusion ports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Motorized pump can be attached or removed from instrument as needed </a:t>
            </a:r>
            <a:endParaRPr lang="en-US" sz="1800" dirty="0" smtClean="0"/>
          </a:p>
        </p:txBody>
      </p:sp>
      <p:sp>
        <p:nvSpPr>
          <p:cNvPr id="9221" name="Rectangle 9"/>
          <p:cNvSpPr>
            <a:spLocks noGrp="1" noChangeArrowheads="1"/>
          </p:cNvSpPr>
          <p:nvPr>
            <p:ph type="title"/>
          </p:nvPr>
        </p:nvSpPr>
        <p:spPr>
          <a:xfrm>
            <a:off x="1947863" y="25400"/>
            <a:ext cx="4775200" cy="812800"/>
          </a:xfrm>
        </p:spPr>
        <p:txBody>
          <a:bodyPr/>
          <a:lstStyle/>
          <a:p>
            <a:r>
              <a:rPr lang="en-US" sz="2000" dirty="0" smtClean="0"/>
              <a:t>G450 / G460 Motorized Pump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0" y="9398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7" descr="G400-MP2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99" l="317" r="96197">
                        <a14:foregroundMark x1="30111" y1="38915" x2="28685" y2="115"/>
                        <a14:foregroundMark x1="34390" y1="98614" x2="317" y2="82333"/>
                        <a14:foregroundMark x1="5388" y1="54965" x2="26624" y2="51039"/>
                        <a14:foregroundMark x1="28685" y1="50115" x2="27417" y2="115"/>
                        <a14:foregroundMark x1="94453" y1="88684" x2="96197" y2="56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4622">
            <a:off x="6648144" y="1984811"/>
            <a:ext cx="1714060" cy="23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0"/>
          <a:stretch/>
        </p:blipFill>
        <p:spPr>
          <a:xfrm>
            <a:off x="0" y="381000"/>
            <a:ext cx="8414238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2392363" y="203200"/>
            <a:ext cx="6337300" cy="495300"/>
          </a:xfrm>
        </p:spPr>
        <p:txBody>
          <a:bodyPr/>
          <a:lstStyle/>
          <a:p>
            <a:r>
              <a:rPr lang="en-US" sz="2000" dirty="0" smtClean="0"/>
              <a:t>G450 / G460 Motorized Pump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7542" y="1193801"/>
            <a:ext cx="3496774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"Smart" motorized pump    directly monitored by    instrument for proper performance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Low flow and pump     malfunction alarms</a:t>
            </a:r>
            <a:endParaRPr lang="en-US" sz="1800" dirty="0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11275" y="101600"/>
            <a:ext cx="7146925" cy="812800"/>
          </a:xfrm>
        </p:spPr>
        <p:txBody>
          <a:bodyPr/>
          <a:lstStyle/>
          <a:p>
            <a:r>
              <a:rPr lang="en-US" sz="2000" dirty="0" smtClean="0"/>
              <a:t>G450 / G460 Drop-in Charger</a:t>
            </a:r>
          </a:p>
        </p:txBody>
      </p:sp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68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546">
            <a:off x="3738563" y="3001963"/>
            <a:ext cx="4510087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59075" y="1116013"/>
            <a:ext cx="6384925" cy="23431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Smart charger includes trickle charge mode to prevent damage to battery pack due to overcharging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Available in single and double versions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Available for use with 12 VDC vehicle charging system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pic>
        <p:nvPicPr>
          <p:cNvPr id="11270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95325"/>
            <a:ext cx="40386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1650" y="414338"/>
            <a:ext cx="5653088" cy="584200"/>
          </a:xfrm>
          <a:noFill/>
        </p:spPr>
        <p:txBody>
          <a:bodyPr anchor="ctr"/>
          <a:lstStyle/>
          <a:p>
            <a:r>
              <a:rPr lang="en-US" sz="2000" dirty="0" smtClean="0"/>
              <a:t>Overview of G450 / G460 Features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0" t="16667" r="3125" b="17383"/>
          <a:stretch>
            <a:fillRect/>
          </a:stretch>
        </p:blipFill>
        <p:spPr bwMode="auto">
          <a:xfrm>
            <a:off x="2636838" y="879475"/>
            <a:ext cx="6526212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314450" y="1014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2769577" y="127000"/>
            <a:ext cx="5833086" cy="812800"/>
          </a:xfrm>
        </p:spPr>
        <p:txBody>
          <a:bodyPr/>
          <a:lstStyle/>
          <a:p>
            <a:r>
              <a:rPr lang="en-US" sz="2000" dirty="0" smtClean="0"/>
              <a:t>Optional G450 / G460 Drop-in Charger for Pump Equipped Instruments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27307" y="1373795"/>
            <a:ext cx="3732212" cy="45085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Charger simultaneously charges both pump AND instrument 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Available for use with 12 VDC vehicle charging system</a:t>
            </a:r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4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5671">
            <a:off x="5146319" y="1427163"/>
            <a:ext cx="36798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19" y="1028700"/>
            <a:ext cx="328453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8751" r="1538" b="8461"/>
          <a:stretch/>
        </p:blipFill>
        <p:spPr>
          <a:xfrm>
            <a:off x="1081455" y="1570993"/>
            <a:ext cx="7603018" cy="4712887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1488" y="101600"/>
            <a:ext cx="4156075" cy="812800"/>
          </a:xfrm>
        </p:spPr>
        <p:txBody>
          <a:bodyPr/>
          <a:lstStyle/>
          <a:p>
            <a:r>
              <a:rPr lang="en-US" sz="2000" dirty="0" smtClean="0"/>
              <a:t>G450 / G460</a:t>
            </a:r>
            <a:br>
              <a:rPr lang="en-US" sz="2000" dirty="0" smtClean="0"/>
            </a:br>
            <a:r>
              <a:rPr lang="en-US" sz="2000" dirty="0" smtClean="0"/>
              <a:t> Five-Unit Multi-Charger</a:t>
            </a:r>
          </a:p>
        </p:txBody>
      </p:sp>
      <p:sp>
        <p:nvSpPr>
          <p:cNvPr id="13315" name="Line 15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69167" y="1190503"/>
            <a:ext cx="8407400" cy="754062"/>
          </a:xfrm>
        </p:spPr>
        <p:txBody>
          <a:bodyPr/>
          <a:lstStyle/>
          <a:p>
            <a:r>
              <a:rPr lang="en-US" sz="1800" dirty="0" smtClean="0"/>
              <a:t>Five instrument multi-charger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681163" y="0"/>
            <a:ext cx="6756400" cy="812800"/>
          </a:xfrm>
        </p:spPr>
        <p:txBody>
          <a:bodyPr/>
          <a:lstStyle/>
          <a:p>
            <a:r>
              <a:rPr lang="en-US" sz="2000" dirty="0" smtClean="0"/>
              <a:t>Five instrument multi-charger</a:t>
            </a:r>
          </a:p>
        </p:txBody>
      </p:sp>
      <p:sp>
        <p:nvSpPr>
          <p:cNvPr id="14340" name="Line 15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41203" r="3366" b="22163"/>
          <a:stretch/>
        </p:blipFill>
        <p:spPr>
          <a:xfrm>
            <a:off x="1626578" y="1041901"/>
            <a:ext cx="5943599" cy="1570942"/>
          </a:xfrm>
          <a:prstGeom prst="rect">
            <a:avLst/>
          </a:prstGeom>
        </p:spPr>
      </p:pic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6955" y="2600562"/>
            <a:ext cx="8015288" cy="1601788"/>
          </a:xfrm>
        </p:spPr>
        <p:txBody>
          <a:bodyPr/>
          <a:lstStyle/>
          <a:p>
            <a:r>
              <a:rPr lang="en-US" sz="1800" dirty="0" smtClean="0"/>
              <a:t>Can be substituted in place of standard cradle chargers with orders  of 5 or more instruments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3750" r="13269" b="13221"/>
          <a:stretch/>
        </p:blipFill>
        <p:spPr>
          <a:xfrm>
            <a:off x="1696916" y="3362323"/>
            <a:ext cx="5838092" cy="301209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980" r="22019"/>
          <a:stretch/>
        </p:blipFill>
        <p:spPr>
          <a:xfrm>
            <a:off x="369277" y="79129"/>
            <a:ext cx="6048132" cy="5650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68" t="2419" r="17695" b="14131"/>
          <a:stretch/>
        </p:blipFill>
        <p:spPr>
          <a:xfrm rot="21424287">
            <a:off x="1485890" y="2118480"/>
            <a:ext cx="7077809" cy="4027347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7878" y="66430"/>
            <a:ext cx="6756400" cy="812800"/>
          </a:xfrm>
        </p:spPr>
        <p:txBody>
          <a:bodyPr/>
          <a:lstStyle/>
          <a:p>
            <a:r>
              <a:rPr lang="en-US" sz="2000" dirty="0" smtClean="0"/>
              <a:t>Other accessories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815" y="1038225"/>
            <a:ext cx="4026877" cy="192478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Calibration adapters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Sampling probes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Leather holsters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Calibration kits</a:t>
            </a:r>
          </a:p>
        </p:txBody>
      </p:sp>
      <p:pic>
        <p:nvPicPr>
          <p:cNvPr id="15366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6">
            <a:off x="292533" y="4881449"/>
            <a:ext cx="835160" cy="77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4325" y="1116013"/>
            <a:ext cx="654367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 marL="457200" indent="-45720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Standalone operation - No PC required!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Automatic bump-test only 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Success / failure indication after each test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Economic use of test gas</a:t>
            </a:r>
          </a:p>
          <a:p>
            <a:pPr marL="285750" indent="-285750"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Easy collection of unit test and logged data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4305300" y="50800"/>
            <a:ext cx="4132263" cy="812800"/>
          </a:xfrm>
        </p:spPr>
        <p:txBody>
          <a:bodyPr/>
          <a:lstStyle/>
          <a:p>
            <a:r>
              <a:rPr lang="en-US" sz="2000" dirty="0" smtClean="0"/>
              <a:t>Use TS-400 Test Station for daily bump check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5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867" r="1997" b="1732"/>
          <a:stretch>
            <a:fillRect/>
          </a:stretch>
        </p:blipFill>
        <p:spPr bwMode="auto">
          <a:xfrm>
            <a:off x="5200650" y="666750"/>
            <a:ext cx="385762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2306638" y="3067050"/>
            <a:ext cx="351313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424854" y="1224451"/>
            <a:ext cx="3270738" cy="449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lvl1pPr marL="457200" indent="-45720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Standalone operation: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No PC required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Automatic bump-test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Automatic span calibration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Success / failure indication after each test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Economic use of test gas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Easy collection of unit test and logged data</a:t>
            </a:r>
          </a:p>
          <a:p>
            <a:pPr algn="l" eaLnBrk="1" hangingPunct="1">
              <a:lnSpc>
                <a:spcPct val="95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GB" sz="1800" i="1" dirty="0">
                <a:solidFill>
                  <a:schemeClr val="bg1"/>
                </a:solidFill>
                <a:cs typeface="Arial" charset="0"/>
              </a:rPr>
              <a:t>Reduced maintenance cost</a:t>
            </a:r>
            <a:r>
              <a:rPr lang="de-DE" sz="1800" b="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2549769" y="50800"/>
            <a:ext cx="5887794" cy="812800"/>
          </a:xfrm>
        </p:spPr>
        <p:txBody>
          <a:bodyPr/>
          <a:lstStyle/>
          <a:p>
            <a:r>
              <a:rPr lang="en-US" sz="2000" dirty="0" smtClean="0"/>
              <a:t>Use DS400 Docking Station for daily bump check and / or periodic calibration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9938"/>
            <a:ext cx="4900246" cy="515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5965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294063" y="1157288"/>
            <a:ext cx="505142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No computer required!	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Docking station controlled by  instrument’s control buttons: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Push  "Test" for Bump Test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Push "Cal" for Auto Cal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Push "Cancel" to charge only</a:t>
            </a:r>
          </a:p>
        </p:txBody>
      </p:sp>
      <p:pic>
        <p:nvPicPr>
          <p:cNvPr id="67591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60338"/>
            <a:ext cx="6479398" cy="647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Rectangle 4"/>
          <p:cNvSpPr>
            <a:spLocks noGrp="1" noChangeArrowheads="1"/>
          </p:cNvSpPr>
          <p:nvPr>
            <p:ph type="title"/>
          </p:nvPr>
        </p:nvSpPr>
        <p:spPr>
          <a:xfrm>
            <a:off x="2795954" y="50800"/>
            <a:ext cx="5641609" cy="812800"/>
          </a:xfrm>
        </p:spPr>
        <p:txBody>
          <a:bodyPr/>
          <a:lstStyle/>
          <a:p>
            <a:r>
              <a:rPr lang="en-US" sz="2000" dirty="0" smtClean="0"/>
              <a:t>DS-400 Docking Station for daily bump check and / or periodic calibration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68613" name="Rectangle 4"/>
          <p:cNvSpPr>
            <a:spLocks noGrp="1" noChangeArrowheads="1"/>
          </p:cNvSpPr>
          <p:nvPr>
            <p:ph type="title"/>
          </p:nvPr>
        </p:nvSpPr>
        <p:spPr>
          <a:xfrm>
            <a:off x="3156438" y="50800"/>
            <a:ext cx="5397012" cy="812800"/>
          </a:xfrm>
        </p:spPr>
        <p:txBody>
          <a:bodyPr/>
          <a:lstStyle/>
          <a:p>
            <a:r>
              <a:rPr lang="en-US" sz="2000" dirty="0" smtClean="0"/>
              <a:t>DS-404 Multi-inlet Docking Station for bump check and periodic calibration</a:t>
            </a:r>
          </a:p>
        </p:txBody>
      </p:sp>
      <p:sp>
        <p:nvSpPr>
          <p:cNvPr id="68614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974856" y="1157288"/>
            <a:ext cx="4755906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Inlets for 4 cylinders of gas</a:t>
            </a:r>
            <a:endParaRPr lang="de-DE" sz="1800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Automatic Bump and Cal for 5, 6 and 7 channel instruments</a:t>
            </a:r>
            <a:endParaRPr lang="en-GB" sz="1800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Supports: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Quad mix (O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, LEL, CO, H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S)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5-mix with SO</a:t>
            </a:r>
            <a:r>
              <a:rPr lang="en-GB" sz="18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5-mix with CO</a:t>
            </a:r>
            <a:r>
              <a:rPr lang="en-GB" sz="18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Isobutylene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HCN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NO</a:t>
            </a:r>
            <a:r>
              <a:rPr lang="en-GB" sz="18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And other individual gases</a:t>
            </a:r>
            <a:endParaRPr lang="de-DE" sz="1800" dirty="0" smtClean="0"/>
          </a:p>
        </p:txBody>
      </p:sp>
      <p:grpSp>
        <p:nvGrpSpPr>
          <p:cNvPr id="68616" name="Group 5"/>
          <p:cNvGrpSpPr>
            <a:grpSpLocks/>
          </p:cNvGrpSpPr>
          <p:nvPr/>
        </p:nvGrpSpPr>
        <p:grpSpPr bwMode="auto">
          <a:xfrm>
            <a:off x="-1" y="365124"/>
            <a:ext cx="4202723" cy="6070845"/>
            <a:chOff x="123824" y="365238"/>
            <a:chExt cx="4316141" cy="6364516"/>
          </a:xfrm>
        </p:grpSpPr>
        <p:pic>
          <p:nvPicPr>
            <p:cNvPr id="68617" name="Picture 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" t="903"/>
            <a:stretch>
              <a:fillRect/>
            </a:stretch>
          </p:blipFill>
          <p:spPr bwMode="auto">
            <a:xfrm>
              <a:off x="123824" y="365238"/>
              <a:ext cx="4316141" cy="636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8" name="Oval 4"/>
            <p:cNvSpPr>
              <a:spLocks noChangeArrowheads="1"/>
            </p:cNvSpPr>
            <p:nvPr/>
          </p:nvSpPr>
          <p:spPr bwMode="auto">
            <a:xfrm>
              <a:off x="1414463" y="966788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19" name="Oval 11"/>
            <p:cNvSpPr>
              <a:spLocks noChangeArrowheads="1"/>
            </p:cNvSpPr>
            <p:nvPr/>
          </p:nvSpPr>
          <p:spPr bwMode="auto">
            <a:xfrm>
              <a:off x="1407336" y="971566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0" name="Oval 12"/>
            <p:cNvSpPr>
              <a:spLocks noChangeArrowheads="1"/>
            </p:cNvSpPr>
            <p:nvPr/>
          </p:nvSpPr>
          <p:spPr bwMode="auto">
            <a:xfrm>
              <a:off x="1409717" y="988233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1" name="Oval 13"/>
            <p:cNvSpPr>
              <a:spLocks noChangeArrowheads="1"/>
            </p:cNvSpPr>
            <p:nvPr/>
          </p:nvSpPr>
          <p:spPr bwMode="auto">
            <a:xfrm>
              <a:off x="1409717" y="995376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2" name="Oval 14"/>
            <p:cNvSpPr>
              <a:spLocks noChangeArrowheads="1"/>
            </p:cNvSpPr>
            <p:nvPr/>
          </p:nvSpPr>
          <p:spPr bwMode="auto">
            <a:xfrm>
              <a:off x="1419241" y="973947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3" name="Oval 15"/>
            <p:cNvSpPr>
              <a:spLocks noChangeArrowheads="1"/>
            </p:cNvSpPr>
            <p:nvPr/>
          </p:nvSpPr>
          <p:spPr bwMode="auto">
            <a:xfrm>
              <a:off x="1295429" y="988233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auto">
            <a:xfrm>
              <a:off x="1293048" y="988233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auto">
            <a:xfrm>
              <a:off x="1295429" y="992995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6" name="Oval 18"/>
            <p:cNvSpPr>
              <a:spLocks noChangeArrowheads="1"/>
            </p:cNvSpPr>
            <p:nvPr/>
          </p:nvSpPr>
          <p:spPr bwMode="auto">
            <a:xfrm>
              <a:off x="2157351" y="964423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7" name="Oval 19"/>
            <p:cNvSpPr>
              <a:spLocks noChangeArrowheads="1"/>
            </p:cNvSpPr>
            <p:nvPr/>
          </p:nvSpPr>
          <p:spPr bwMode="auto">
            <a:xfrm>
              <a:off x="2331164" y="983471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8" name="Oval 21"/>
            <p:cNvSpPr>
              <a:spLocks noChangeArrowheads="1"/>
            </p:cNvSpPr>
            <p:nvPr/>
          </p:nvSpPr>
          <p:spPr bwMode="auto">
            <a:xfrm>
              <a:off x="2333545" y="990614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9" name="Oval 22"/>
            <p:cNvSpPr>
              <a:spLocks noChangeArrowheads="1"/>
            </p:cNvSpPr>
            <p:nvPr/>
          </p:nvSpPr>
          <p:spPr bwMode="auto">
            <a:xfrm>
              <a:off x="2438309" y="973947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0" name="Oval 23"/>
            <p:cNvSpPr>
              <a:spLocks noChangeArrowheads="1"/>
            </p:cNvSpPr>
            <p:nvPr/>
          </p:nvSpPr>
          <p:spPr bwMode="auto">
            <a:xfrm>
              <a:off x="2431166" y="981090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1" name="Oval 24"/>
            <p:cNvSpPr>
              <a:spLocks noChangeArrowheads="1"/>
            </p:cNvSpPr>
            <p:nvPr/>
          </p:nvSpPr>
          <p:spPr bwMode="auto">
            <a:xfrm>
              <a:off x="2428785" y="990614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2" name="Oval 25"/>
            <p:cNvSpPr>
              <a:spLocks noChangeArrowheads="1"/>
            </p:cNvSpPr>
            <p:nvPr/>
          </p:nvSpPr>
          <p:spPr bwMode="auto">
            <a:xfrm>
              <a:off x="2438309" y="990614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3" name="Oval 26"/>
            <p:cNvSpPr>
              <a:spLocks noChangeArrowheads="1"/>
            </p:cNvSpPr>
            <p:nvPr/>
          </p:nvSpPr>
          <p:spPr bwMode="auto">
            <a:xfrm>
              <a:off x="2416880" y="985852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4" name="Oval 27"/>
            <p:cNvSpPr>
              <a:spLocks noChangeArrowheads="1"/>
            </p:cNvSpPr>
            <p:nvPr/>
          </p:nvSpPr>
          <p:spPr bwMode="auto">
            <a:xfrm>
              <a:off x="2424023" y="962042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5" name="Oval 28"/>
            <p:cNvSpPr>
              <a:spLocks noChangeArrowheads="1"/>
            </p:cNvSpPr>
            <p:nvPr/>
          </p:nvSpPr>
          <p:spPr bwMode="auto">
            <a:xfrm>
              <a:off x="2421642" y="966804"/>
              <a:ext cx="18288" cy="18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6" name="Oval 29"/>
            <p:cNvSpPr>
              <a:spLocks noChangeArrowheads="1"/>
            </p:cNvSpPr>
            <p:nvPr/>
          </p:nvSpPr>
          <p:spPr bwMode="auto">
            <a:xfrm>
              <a:off x="1783534" y="978709"/>
              <a:ext cx="18288" cy="18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1951892" y="247650"/>
            <a:ext cx="2634396" cy="673100"/>
          </a:xfrm>
        </p:spPr>
        <p:txBody>
          <a:bodyPr/>
          <a:lstStyle/>
          <a:p>
            <a:r>
              <a:rPr lang="en-US" sz="2000" dirty="0" smtClean="0"/>
              <a:t>Comprehensive Test Reports</a:t>
            </a:r>
          </a:p>
        </p:txBody>
      </p:sp>
      <p:sp>
        <p:nvSpPr>
          <p:cNvPr id="18435" name="Line 2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540727" y="1537189"/>
            <a:ext cx="4229100" cy="1056542"/>
          </a:xfrm>
        </p:spPr>
        <p:txBody>
          <a:bodyPr/>
          <a:lstStyle/>
          <a:p>
            <a:pPr marL="381000" indent="-381000" algn="l">
              <a:buFont typeface="Arial" pitchFamily="34" charset="0"/>
              <a:buChar char="•"/>
            </a:pPr>
            <a:r>
              <a:rPr lang="en-US" sz="1800" dirty="0" smtClean="0"/>
              <a:t>Easy to generate custom test  reports</a:t>
            </a:r>
          </a:p>
        </p:txBody>
      </p:sp>
      <p:pic>
        <p:nvPicPr>
          <p:cNvPr id="18437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16667" r="7080" b="8789"/>
          <a:stretch>
            <a:fillRect/>
          </a:stretch>
        </p:blipFill>
        <p:spPr bwMode="auto">
          <a:xfrm>
            <a:off x="378680" y="3047399"/>
            <a:ext cx="4456112" cy="29337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8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t="14583" r="27344" b="9375"/>
          <a:stretch>
            <a:fillRect/>
          </a:stretch>
        </p:blipFill>
        <p:spPr bwMode="auto">
          <a:xfrm>
            <a:off x="4724400" y="276966"/>
            <a:ext cx="4098925" cy="52959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499" y="141288"/>
            <a:ext cx="4437063" cy="812800"/>
          </a:xfrm>
        </p:spPr>
        <p:txBody>
          <a:bodyPr/>
          <a:lstStyle/>
          <a:p>
            <a:r>
              <a:rPr lang="en-US" sz="2000" dirty="0" smtClean="0"/>
              <a:t>Automatically generate  calibration and bump test certificates</a:t>
            </a: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6667" r="12158" b="9396"/>
          <a:stretch>
            <a:fillRect/>
          </a:stretch>
        </p:blipFill>
        <p:spPr bwMode="auto">
          <a:xfrm>
            <a:off x="566738" y="1292225"/>
            <a:ext cx="4456112" cy="33067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16667" r="12158" b="9396"/>
          <a:stretch>
            <a:fillRect/>
          </a:stretch>
        </p:blipFill>
        <p:spPr bwMode="auto">
          <a:xfrm>
            <a:off x="4122738" y="2360613"/>
            <a:ext cx="4592637" cy="336391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2954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-109538" y="11493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73100" y="1152525"/>
            <a:ext cx="4965700" cy="29972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One to four sensors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Full 3-year warranty on all sensors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Optional 6-year warranty on all sensors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O2 sensor rated for continuous use in   – 30</a:t>
            </a:r>
            <a:r>
              <a:rPr lang="en-US" sz="1800" dirty="0" smtClean="0">
                <a:cs typeface="Arial" charset="0"/>
              </a:rPr>
              <a:t>°C temperatures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Interchangeable reechargeable (NiMH) or alkaline battery packs last 25 hours per charge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Super durable IP-67 water resistant design 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Only $695.00 USD list price (alkaline)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Only $745.00 USD list price (rechargeable)</a:t>
            </a:r>
          </a:p>
        </p:txBody>
      </p:sp>
      <p:pic>
        <p:nvPicPr>
          <p:cNvPr id="4102" name="Picture 6" descr="G 450 r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9" y="1003167"/>
            <a:ext cx="2864192" cy="476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1D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463" y="107213"/>
            <a:ext cx="6629400" cy="812800"/>
          </a:xfrm>
        </p:spPr>
        <p:txBody>
          <a:bodyPr/>
          <a:lstStyle/>
          <a:p>
            <a:r>
              <a:rPr lang="en-US" sz="2000" dirty="0" smtClean="0"/>
              <a:t>G450 Confined Space Gas Detector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6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2743200" cy="812800"/>
          </a:xfrm>
        </p:spPr>
        <p:txBody>
          <a:bodyPr/>
          <a:lstStyle/>
          <a:p>
            <a:r>
              <a:rPr lang="en-US" sz="2000" dirty="0" smtClean="0"/>
              <a:t>Basic operation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1541" y="1245577"/>
            <a:ext cx="3822700" cy="3045069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Basic operation is extremely simple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Single on-off button all that is needed for most day to day use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Every instrument shipped complete with operations manual</a:t>
            </a:r>
          </a:p>
        </p:txBody>
      </p: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t="14149" r="27539" b="8940"/>
          <a:stretch>
            <a:fillRect/>
          </a:stretch>
        </p:blipFill>
        <p:spPr bwMode="auto">
          <a:xfrm>
            <a:off x="4662488" y="368300"/>
            <a:ext cx="4003675" cy="52117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976" y="0"/>
            <a:ext cx="3812931" cy="812800"/>
          </a:xfrm>
        </p:spPr>
        <p:txBody>
          <a:bodyPr/>
          <a:lstStyle/>
          <a:p>
            <a:r>
              <a:rPr lang="en-US" sz="2000" dirty="0" smtClean="0"/>
              <a:t>Accessories included with every instrument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963" y="1104900"/>
            <a:ext cx="4459287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Instrument with CO,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S, LEL and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sensors (installed)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Operations manual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Battery pack (installed)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Rechargeable NiMH or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Alkaline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Charging cradle (when instrument has rechargeable battery pack)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110 VAC wall-cube power source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Calibration adapter</a:t>
            </a: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0" t="8057" r="20416"/>
          <a:stretch>
            <a:fillRect/>
          </a:stretch>
        </p:blipFill>
        <p:spPr bwMode="auto">
          <a:xfrm>
            <a:off x="4344988" y="733425"/>
            <a:ext cx="4694237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19245" y="101600"/>
            <a:ext cx="3918317" cy="812800"/>
          </a:xfrm>
        </p:spPr>
        <p:txBody>
          <a:bodyPr/>
          <a:lstStyle/>
          <a:p>
            <a:r>
              <a:rPr lang="en-US" sz="2000" dirty="0" smtClean="0"/>
              <a:t>Traditional Electrochemical Toxic Gas Sensors</a:t>
            </a:r>
          </a:p>
        </p:txBody>
      </p:sp>
      <p:pic>
        <p:nvPicPr>
          <p:cNvPr id="11267" name="Picture 3" descr="Closeup of smart sensor bo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>
            <a:fillRect/>
          </a:stretch>
        </p:blipFill>
        <p:spPr bwMode="auto">
          <a:xfrm>
            <a:off x="3297848" y="1447916"/>
            <a:ext cx="5177937" cy="331375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0" y="9779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34487" y="1614976"/>
            <a:ext cx="2778125" cy="25336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More types of sensors available every year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/>
              <a:t>T</a:t>
            </a:r>
            <a:r>
              <a:rPr lang="en-US" sz="1800" dirty="0" smtClean="0"/>
              <a:t>oxic gas sensors designed to detect target gases at ever lower concentrations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39263" b="25477"/>
          <a:stretch/>
        </p:blipFill>
        <p:spPr>
          <a:xfrm>
            <a:off x="404446" y="4422532"/>
            <a:ext cx="6462345" cy="162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302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88" y="1382325"/>
            <a:ext cx="5987018" cy="4578863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title"/>
          </p:nvPr>
        </p:nvSpPr>
        <p:spPr>
          <a:xfrm>
            <a:off x="4255477" y="112713"/>
            <a:ext cx="4182085" cy="812800"/>
          </a:xfrm>
        </p:spPr>
        <p:txBody>
          <a:bodyPr/>
          <a:lstStyle/>
          <a:p>
            <a:r>
              <a:rPr lang="en-US" sz="2000" dirty="0" smtClean="0"/>
              <a:t>G460 Interchangeable</a:t>
            </a:r>
            <a:br>
              <a:rPr lang="en-US" sz="2000" dirty="0" smtClean="0"/>
            </a:br>
            <a:r>
              <a:rPr lang="en-US" sz="2000" dirty="0" smtClean="0"/>
              <a:t> Plug-and-Play Smart Sensors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80125" y="992188"/>
            <a:ext cx="4927600" cy="45085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C1D6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Available sensors include: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O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Catalytic LEL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Infrared LEL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Infrared CO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CO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H</a:t>
            </a:r>
            <a:r>
              <a:rPr lang="de-DE" sz="1600" baseline="-25000" dirty="0" smtClean="0"/>
              <a:t>2</a:t>
            </a:r>
            <a:r>
              <a:rPr lang="de-DE" sz="1600" dirty="0" smtClean="0"/>
              <a:t>S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COSH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PID 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SO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Cl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ClO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NH</a:t>
            </a:r>
            <a:r>
              <a:rPr lang="de-DE" sz="1600" baseline="-25000" dirty="0" smtClean="0"/>
              <a:t>3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H</a:t>
            </a:r>
            <a:r>
              <a:rPr lang="de-DE" sz="1600" baseline="-25000" dirty="0" smtClean="0"/>
              <a:t>2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PH</a:t>
            </a:r>
            <a:r>
              <a:rPr lang="de-DE" sz="1600" baseline="-25000" dirty="0" smtClean="0"/>
              <a:t>3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de-DE" sz="1600" dirty="0" smtClean="0"/>
              <a:t>HCN</a:t>
            </a: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2125785" y="1379780"/>
            <a:ext cx="2997200" cy="377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NO</a:t>
            </a:r>
            <a:endParaRPr lang="de-DE" sz="1600" i="1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NO</a:t>
            </a:r>
            <a:r>
              <a:rPr lang="de-DE" sz="1600" i="1" baseline="-25000" dirty="0" smtClean="0">
                <a:solidFill>
                  <a:schemeClr val="bg1"/>
                </a:solidFill>
              </a:rPr>
              <a:t>2</a:t>
            </a:r>
            <a:endParaRPr lang="de-DE" sz="1600" i="1" baseline="-25000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HCL</a:t>
            </a:r>
            <a:endParaRPr lang="de-DE" sz="1600" i="1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HF</a:t>
            </a:r>
            <a:endParaRPr lang="de-DE" sz="1600" i="1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EtO</a:t>
            </a:r>
            <a:endParaRPr lang="de-DE" sz="1600" i="1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O</a:t>
            </a:r>
            <a:r>
              <a:rPr lang="de-DE" sz="1600" i="1" baseline="-25000" dirty="0" smtClean="0">
                <a:solidFill>
                  <a:schemeClr val="bg1"/>
                </a:solidFill>
              </a:rPr>
              <a:t>3</a:t>
            </a:r>
            <a:endParaRPr lang="de-DE" sz="1600" i="1" baseline="-25000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COCl</a:t>
            </a:r>
            <a:r>
              <a:rPr lang="de-DE" sz="1600" i="1" baseline="-25000" dirty="0" smtClean="0">
                <a:solidFill>
                  <a:schemeClr val="bg1"/>
                </a:solidFill>
              </a:rPr>
              <a:t>2</a:t>
            </a:r>
            <a:endParaRPr lang="de-DE" sz="1600" i="1" baseline="-25000" dirty="0">
              <a:solidFill>
                <a:schemeClr val="bg1"/>
              </a:solidFill>
            </a:endParaRP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HBr</a:t>
            </a: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THT</a:t>
            </a:r>
          </a:p>
          <a:p>
            <a:pPr marL="742950" lvl="1" indent="-285750" algn="l">
              <a:lnSpc>
                <a:spcPct val="9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i="1" dirty="0" smtClean="0">
                <a:solidFill>
                  <a:schemeClr val="bg1"/>
                </a:solidFill>
              </a:rPr>
              <a:t>and more!</a:t>
            </a:r>
          </a:p>
          <a:p>
            <a:pPr lvl="1" algn="l">
              <a:lnSpc>
                <a:spcPct val="95000"/>
              </a:lnSpc>
              <a:spcAft>
                <a:spcPts val="600"/>
              </a:spcAft>
              <a:buFontTx/>
              <a:buChar char="•"/>
            </a:pPr>
            <a:endParaRPr lang="de-DE" sz="1600" i="1" dirty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  <a:spcAft>
                <a:spcPts val="600"/>
              </a:spcAft>
              <a:buFont typeface="Wingdings" pitchFamily="2" charset="2"/>
              <a:buAutoNum type="arabicPeriod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610012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3385038" y="101600"/>
            <a:ext cx="5206512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G460 has the flexibility to support the right sensor technology for the job!</a:t>
            </a:r>
          </a:p>
        </p:txBody>
      </p:sp>
      <p:pic>
        <p:nvPicPr>
          <p:cNvPr id="11059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t="14388" r="5061" b="7660"/>
          <a:stretch>
            <a:fillRect/>
          </a:stretch>
        </p:blipFill>
        <p:spPr bwMode="auto">
          <a:xfrm>
            <a:off x="728051" y="1179815"/>
            <a:ext cx="7237779" cy="48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3" t="11250" r="6167" b="21750"/>
          <a:stretch/>
        </p:blipFill>
        <p:spPr>
          <a:xfrm rot="19120399">
            <a:off x="5789168" y="2855913"/>
            <a:ext cx="3123818" cy="2197331"/>
          </a:xfrm>
          <a:prstGeom prst="rect">
            <a:avLst/>
          </a:prstGeom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899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2620107" y="101600"/>
            <a:ext cx="5817455" cy="812800"/>
          </a:xfrm>
        </p:spPr>
        <p:txBody>
          <a:bodyPr/>
          <a:lstStyle/>
          <a:p>
            <a:r>
              <a:rPr lang="en-US" sz="2000" dirty="0" smtClean="0"/>
              <a:t>GfG wins hands down when it comes to features AND three year cost of ownership!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5962" r="35576" b="7452"/>
          <a:stretch/>
        </p:blipFill>
        <p:spPr>
          <a:xfrm>
            <a:off x="2672861" y="1283676"/>
            <a:ext cx="4202723" cy="46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672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890832" y="151667"/>
            <a:ext cx="3840162" cy="812800"/>
          </a:xfrm>
        </p:spPr>
        <p:txBody>
          <a:bodyPr/>
          <a:lstStyle/>
          <a:p>
            <a:r>
              <a:rPr lang="en-US" sz="2000" dirty="0" smtClean="0"/>
              <a:t>Sales Support:  www.Goodforgas.com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788" y="1096841"/>
            <a:ext cx="319722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Data sheets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Price lists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Manuals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Application Notes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sz="1800" dirty="0" smtClean="0"/>
              <a:t>Product images</a:t>
            </a:r>
          </a:p>
          <a:p>
            <a:pPr>
              <a:spcBef>
                <a:spcPct val="0"/>
              </a:spcBef>
            </a:pPr>
            <a:r>
              <a:rPr lang="en-US" sz="1800" dirty="0" smtClean="0"/>
              <a:t>Print ads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sz="1800" dirty="0" smtClean="0"/>
              <a:t>     ...and more!</a:t>
            </a:r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04" y="413240"/>
            <a:ext cx="3769803" cy="4853353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6" t="11539" r="16962" b="3846"/>
          <a:stretch/>
        </p:blipFill>
        <p:spPr bwMode="auto">
          <a:xfrm>
            <a:off x="4075209" y="2417885"/>
            <a:ext cx="2835544" cy="36839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32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t="14149" r="27539" b="8940"/>
          <a:stretch>
            <a:fillRect/>
          </a:stretch>
        </p:blipFill>
        <p:spPr bwMode="auto">
          <a:xfrm>
            <a:off x="2523147" y="3238744"/>
            <a:ext cx="1952625" cy="254158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3396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52913" y="0"/>
            <a:ext cx="4395787" cy="1066800"/>
          </a:xfrm>
          <a:noFill/>
        </p:spPr>
        <p:txBody>
          <a:bodyPr anchor="ctr"/>
          <a:lstStyle/>
          <a:p>
            <a:r>
              <a:rPr lang="en-US" sz="2000" dirty="0" smtClean="0"/>
              <a:t>Questions?</a:t>
            </a:r>
          </a:p>
        </p:txBody>
      </p:sp>
      <p:sp>
        <p:nvSpPr>
          <p:cNvPr id="5734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348" name="Picture 5" descr="IMG_4996 v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" b="1363"/>
          <a:stretch>
            <a:fillRect/>
          </a:stretch>
        </p:blipFill>
        <p:spPr bwMode="auto">
          <a:xfrm>
            <a:off x="1138604" y="2060942"/>
            <a:ext cx="315912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 descr="G450 Open v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1"/>
          <a:stretch>
            <a:fillRect/>
          </a:stretch>
        </p:blipFill>
        <p:spPr bwMode="auto">
          <a:xfrm>
            <a:off x="4575419" y="476617"/>
            <a:ext cx="40417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48" y="791307"/>
            <a:ext cx="4026994" cy="494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2030413" y="17463"/>
            <a:ext cx="4694237" cy="812800"/>
          </a:xfrm>
        </p:spPr>
        <p:txBody>
          <a:bodyPr/>
          <a:lstStyle/>
          <a:p>
            <a:r>
              <a:rPr lang="en-US" sz="2000" dirty="0" smtClean="0"/>
              <a:t>G460 Multi-gas Monitor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6213" y="1190625"/>
            <a:ext cx="4625975" cy="5002213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Up to SEVEN channels detection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Comprehensive range of interchangeable smart sensors:</a:t>
            </a:r>
          </a:p>
          <a:p>
            <a:pPr lvl="1"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LEL, O2, CO, H2S:  3-year warranty</a:t>
            </a:r>
          </a:p>
          <a:p>
            <a:pPr lvl="1"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Infrared combustible gas: 3-year warranty</a:t>
            </a:r>
          </a:p>
          <a:p>
            <a:pPr lvl="1"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Infrared CO2: 3-year warranty</a:t>
            </a:r>
          </a:p>
          <a:p>
            <a:pPr lvl="1"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Most other substance-specific EC toxic: 2-year warranty</a:t>
            </a:r>
          </a:p>
          <a:p>
            <a:pPr lvl="1">
              <a:spcBef>
                <a:spcPct val="0"/>
              </a:spcBef>
              <a:spcAft>
                <a:spcPct val="70000"/>
              </a:spcAft>
            </a:pPr>
            <a:r>
              <a:rPr lang="en-US" sz="1800" dirty="0" smtClean="0"/>
              <a:t>PID lamp: 1-year warranty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9" t="13593" r="7500" b="26405"/>
          <a:stretch>
            <a:fillRect/>
          </a:stretch>
        </p:blipFill>
        <p:spPr bwMode="auto">
          <a:xfrm rot="-3048115">
            <a:off x="4456113" y="1303338"/>
            <a:ext cx="43815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0" y="1173480"/>
            <a:ext cx="9144000" cy="539496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1183640"/>
            <a:ext cx="3124200" cy="812800"/>
          </a:xfrm>
        </p:spPr>
        <p:txBody>
          <a:bodyPr anchor="t"/>
          <a:lstStyle/>
          <a:p>
            <a:pPr algn="l"/>
            <a:r>
              <a:rPr lang="en-US" sz="2000" dirty="0" smtClean="0"/>
              <a:t>G450 / G460</a:t>
            </a:r>
            <a:r>
              <a:rPr lang="en-US" sz="2000" baseline="0" dirty="0" smtClean="0"/>
              <a:t> Optional   6-year Sensor Warranty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r="21250" b="1458"/>
          <a:stretch/>
        </p:blipFill>
        <p:spPr bwMode="auto">
          <a:xfrm>
            <a:off x="4054484" y="320040"/>
            <a:ext cx="4723755" cy="605511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10795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1648" y="2118360"/>
            <a:ext cx="3358832" cy="29565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3-year warranty on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, LEL, CO and H2S sensors still standard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Standard lifetime warranty on instrument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6-year sensor warranty option available for additional $250.00 at time of purchase </a:t>
            </a:r>
          </a:p>
        </p:txBody>
      </p:sp>
    </p:spTree>
    <p:extLst>
      <p:ext uri="{BB962C8B-B14F-4D97-AF65-F5344CB8AC3E}">
        <p14:creationId xmlns:p14="http://schemas.microsoft.com/office/powerpoint/2010/main" val="11695724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1" dirty="0" smtClean="0">
                <a:solidFill>
                  <a:srgbClr val="000000"/>
                </a:solidFill>
                <a:effectLst/>
                <a:latin typeface="Arial"/>
                <a:ea typeface="+mj-ea"/>
                <a:cs typeface="+mj-cs"/>
              </a:rPr>
              <a:t>G450 / G460</a:t>
            </a:r>
            <a:r>
              <a:rPr lang="en-US" sz="2000" b="1" i="1" baseline="0" dirty="0" smtClean="0">
                <a:solidFill>
                  <a:srgbClr val="000000"/>
                </a:solidFill>
                <a:effectLst/>
                <a:latin typeface="Arial"/>
                <a:ea typeface="+mj-ea"/>
                <a:cs typeface="+mj-cs"/>
              </a:rPr>
              <a:t> Optional 6-year Sensor Warranty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8" t="17924" r="6955" b="25779"/>
          <a:stretch/>
        </p:blipFill>
        <p:spPr bwMode="auto">
          <a:xfrm>
            <a:off x="129941" y="1280160"/>
            <a:ext cx="899881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1951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6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2743200" cy="812800"/>
          </a:xfrm>
        </p:spPr>
        <p:txBody>
          <a:bodyPr/>
          <a:lstStyle/>
          <a:p>
            <a:r>
              <a:rPr lang="en-US" sz="2000" dirty="0" smtClean="0"/>
              <a:t>Easy to use!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4488" y="1104900"/>
            <a:ext cx="38227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Basic operation is extremely simple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Single on-off button all that is needed for most day to day use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Every instrument shipped complete with operations manual</a:t>
            </a:r>
          </a:p>
        </p:txBody>
      </p: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t="14149" r="27539" b="8940"/>
          <a:stretch>
            <a:fillRect/>
          </a:stretch>
        </p:blipFill>
        <p:spPr bwMode="auto">
          <a:xfrm>
            <a:off x="4662488" y="368300"/>
            <a:ext cx="4003675" cy="52117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3583" r="60286" b="40340"/>
          <a:stretch>
            <a:fillRect/>
          </a:stretch>
        </p:blipFill>
        <p:spPr bwMode="auto">
          <a:xfrm>
            <a:off x="2229965" y="4070693"/>
            <a:ext cx="2738438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8088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57313" y="1084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62000" y="1260475"/>
            <a:ext cx="7620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8000"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endParaRPr lang="de-DE" sz="2400" b="0">
              <a:solidFill>
                <a:srgbClr val="0099CC"/>
              </a:solidFill>
              <a:latin typeface="Tahoma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2453054" y="106680"/>
            <a:ext cx="3353386" cy="812800"/>
          </a:xfrm>
        </p:spPr>
        <p:txBody>
          <a:bodyPr/>
          <a:lstStyle/>
          <a:p>
            <a:r>
              <a:rPr lang="de-DE" sz="2000" dirty="0" smtClean="0"/>
              <a:t>Three color </a:t>
            </a:r>
            <a:r>
              <a:rPr lang="de-DE" sz="2000" dirty="0" smtClean="0">
                <a:cs typeface="Arial" charset="0"/>
              </a:rPr>
              <a:t>"</a:t>
            </a:r>
            <a:r>
              <a:rPr lang="de-DE" sz="2000" dirty="0" smtClean="0"/>
              <a:t>Traffic Signal</a:t>
            </a:r>
            <a:r>
              <a:rPr lang="de-DE" sz="2000" dirty="0" smtClean="0">
                <a:cs typeface="Arial" charset="0"/>
              </a:rPr>
              <a:t>"</a:t>
            </a:r>
            <a:r>
              <a:rPr lang="de-DE" sz="2000" dirty="0" smtClean="0"/>
              <a:t> display </a:t>
            </a:r>
            <a:endParaRPr lang="en-US" sz="2000" dirty="0" smtClean="0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09954" y="1227846"/>
            <a:ext cx="4843146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de-DE" sz="1800" dirty="0" smtClean="0"/>
              <a:t>Back lit three-color full graphics LCD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de-DE" sz="1800" dirty="0" smtClean="0"/>
              <a:t>Top mounted display with wrap around (360</a:t>
            </a:r>
            <a:r>
              <a:rPr lang="en-US" sz="1800" dirty="0" smtClean="0">
                <a:cs typeface="Arial" charset="0"/>
              </a:rPr>
              <a:t>º) LED alarm indicator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GB" sz="1800" dirty="0" smtClean="0"/>
              <a:t>LCD includes flip and zoom functions</a:t>
            </a:r>
            <a:endParaRPr lang="en-US" sz="1800" dirty="0" smtClean="0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240"/>
            <a:ext cx="3063640" cy="602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626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2954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-109538" y="11493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214438" y="104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pic>
        <p:nvPicPr>
          <p:cNvPr id="30725" name="Picture 5" descr="Rücksei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3"/>
          <a:stretch>
            <a:fillRect/>
          </a:stretch>
        </p:blipFill>
        <p:spPr bwMode="auto">
          <a:xfrm>
            <a:off x="4719638" y="1033463"/>
            <a:ext cx="35306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C1D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xfrm>
            <a:off x="1672370" y="109415"/>
            <a:ext cx="6756400" cy="812800"/>
          </a:xfrm>
        </p:spPr>
        <p:txBody>
          <a:bodyPr/>
          <a:lstStyle/>
          <a:p>
            <a:r>
              <a:rPr lang="de-DE" sz="2000" dirty="0" smtClean="0"/>
              <a:t>Rugged design</a:t>
            </a:r>
            <a:endParaRPr lang="en-US" sz="2000" dirty="0" smtClean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33450" y="1357313"/>
            <a:ext cx="38100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65000"/>
              </a:spcAft>
            </a:pPr>
            <a:r>
              <a:rPr lang="en-US" sz="1800" dirty="0" smtClean="0"/>
              <a:t>Rugged, double shot molded housing includes integral rubberized boot</a:t>
            </a:r>
          </a:p>
          <a:p>
            <a:pPr>
              <a:spcBef>
                <a:spcPct val="0"/>
              </a:spcBef>
              <a:spcAft>
                <a:spcPct val="65000"/>
              </a:spcAft>
            </a:pPr>
            <a:r>
              <a:rPr lang="en-US" sz="1800" dirty="0" smtClean="0"/>
              <a:t>Durable high tension steel alligator belt clip</a:t>
            </a: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510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31681</TotalTime>
  <Words>1061</Words>
  <Application>Microsoft Office PowerPoint</Application>
  <PresentationFormat>On-screen Show (4:3)</PresentationFormat>
  <Paragraphs>231</Paragraphs>
  <Slides>37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Fireball</vt:lpstr>
      <vt:lpstr>PowerPoint Presentation</vt:lpstr>
      <vt:lpstr>Overview of G450 / G460 Features</vt:lpstr>
      <vt:lpstr>G450 Confined Space Gas Detector</vt:lpstr>
      <vt:lpstr>G460 Multi-gas Monitor</vt:lpstr>
      <vt:lpstr>G450 / G460 Optional   6-year Sensor Warranty</vt:lpstr>
      <vt:lpstr>G450 / G460 Optional 6-year Sensor Warranty</vt:lpstr>
      <vt:lpstr>Easy to use!</vt:lpstr>
      <vt:lpstr>Three color "Traffic Signal" display </vt:lpstr>
      <vt:lpstr>Rugged design</vt:lpstr>
      <vt:lpstr>G450 / G460 Multi-Gas Detector</vt:lpstr>
      <vt:lpstr>G450 / G460 battery packs</vt:lpstr>
      <vt:lpstr>Rechargeable battery pack </vt:lpstr>
      <vt:lpstr>Expected G450 / G460 run times</vt:lpstr>
      <vt:lpstr>Expected G450 run times as function of temperature</vt:lpstr>
      <vt:lpstr>Datalogging Standard</vt:lpstr>
      <vt:lpstr>G460 Optional Extended Datalogging Storage Capacity</vt:lpstr>
      <vt:lpstr>G450 / G460 Motorized Pump </vt:lpstr>
      <vt:lpstr>G450 / G460 Motorized Pump</vt:lpstr>
      <vt:lpstr>G450 / G460 Drop-in Charger</vt:lpstr>
      <vt:lpstr>Optional G450 / G460 Drop-in Charger for Pump Equipped Instruments</vt:lpstr>
      <vt:lpstr>G450 / G460  Five-Unit Multi-Charger</vt:lpstr>
      <vt:lpstr>Five instrument multi-charger</vt:lpstr>
      <vt:lpstr>Other accessories</vt:lpstr>
      <vt:lpstr>Use TS-400 Test Station for daily bump check</vt:lpstr>
      <vt:lpstr>Use DS400 Docking Station for daily bump check and / or periodic calibration</vt:lpstr>
      <vt:lpstr>DS-400 Docking Station for daily bump check and / or periodic calibration</vt:lpstr>
      <vt:lpstr>DS-404 Multi-inlet Docking Station for bump check and periodic calibration</vt:lpstr>
      <vt:lpstr>Comprehensive Test Reports</vt:lpstr>
      <vt:lpstr>Automatically generate  calibration and bump test certificates</vt:lpstr>
      <vt:lpstr>Basic operation</vt:lpstr>
      <vt:lpstr>Accessories included with every instrument</vt:lpstr>
      <vt:lpstr>Traditional Electrochemical Toxic Gas Sensors</vt:lpstr>
      <vt:lpstr>G460 Interchangeable  Plug-and-Play Smart Sensors</vt:lpstr>
      <vt:lpstr>G460 has the flexibility to support the right sensor technology for the job!</vt:lpstr>
      <vt:lpstr>GfG wins hands down when it comes to features AND three year cost of ownership!</vt:lpstr>
      <vt:lpstr>Sales Support:  www.Goodforgas.com</vt:lpstr>
      <vt:lpstr>Questions?</vt:lpstr>
    </vt:vector>
  </TitlesOfParts>
  <Company>BW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Presentation</dc:title>
  <dc:creator>Robert Henderson</dc:creator>
  <cp:lastModifiedBy>Bob Henderson</cp:lastModifiedBy>
  <cp:revision>1083</cp:revision>
  <cp:lastPrinted>2000-12-02T23:41:38Z</cp:lastPrinted>
  <dcterms:created xsi:type="dcterms:W3CDTF">1998-10-08T14:52:24Z</dcterms:created>
  <dcterms:modified xsi:type="dcterms:W3CDTF">2013-02-26T18:58:18Z</dcterms:modified>
</cp:coreProperties>
</file>