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61" r:id="rId2"/>
    <p:sldMasterId id="2147483674" r:id="rId3"/>
  </p:sldMasterIdLst>
  <p:notesMasterIdLst>
    <p:notesMasterId r:id="rId176"/>
  </p:notesMasterIdLst>
  <p:handoutMasterIdLst>
    <p:handoutMasterId r:id="rId177"/>
  </p:handoutMasterIdLst>
  <p:sldIdLst>
    <p:sldId id="1199" r:id="rId4"/>
    <p:sldId id="1286" r:id="rId5"/>
    <p:sldId id="1432" r:id="rId6"/>
    <p:sldId id="1342" r:id="rId7"/>
    <p:sldId id="1554" r:id="rId8"/>
    <p:sldId id="1555" r:id="rId9"/>
    <p:sldId id="1556" r:id="rId10"/>
    <p:sldId id="1557" r:id="rId11"/>
    <p:sldId id="1558" r:id="rId12"/>
    <p:sldId id="1455" r:id="rId13"/>
    <p:sldId id="1287" r:id="rId14"/>
    <p:sldId id="1559" r:id="rId15"/>
    <p:sldId id="1560" r:id="rId16"/>
    <p:sldId id="1514" r:id="rId17"/>
    <p:sldId id="1527" r:id="rId18"/>
    <p:sldId id="1524" r:id="rId19"/>
    <p:sldId id="1561" r:id="rId20"/>
    <p:sldId id="1382" r:id="rId21"/>
    <p:sldId id="1562" r:id="rId22"/>
    <p:sldId id="1482" r:id="rId23"/>
    <p:sldId id="1483" r:id="rId24"/>
    <p:sldId id="1308" r:id="rId25"/>
    <p:sldId id="1452" r:id="rId26"/>
    <p:sldId id="1457" r:id="rId27"/>
    <p:sldId id="1454" r:id="rId28"/>
    <p:sldId id="1384" r:id="rId29"/>
    <p:sldId id="1301" r:id="rId30"/>
    <p:sldId id="1281" r:id="rId31"/>
    <p:sldId id="1563" r:id="rId32"/>
    <p:sldId id="1564" r:id="rId33"/>
    <p:sldId id="1565" r:id="rId34"/>
    <p:sldId id="1566" r:id="rId35"/>
    <p:sldId id="1567" r:id="rId36"/>
    <p:sldId id="1568" r:id="rId37"/>
    <p:sldId id="1379" r:id="rId38"/>
    <p:sldId id="1569" r:id="rId39"/>
    <p:sldId id="1310" r:id="rId40"/>
    <p:sldId id="1484" r:id="rId41"/>
    <p:sldId id="1495" r:id="rId42"/>
    <p:sldId id="1385" r:id="rId43"/>
    <p:sldId id="1312" r:id="rId44"/>
    <p:sldId id="1500" r:id="rId45"/>
    <p:sldId id="1496" r:id="rId46"/>
    <p:sldId id="1497" r:id="rId47"/>
    <p:sldId id="1318" r:id="rId48"/>
    <p:sldId id="1314" r:id="rId49"/>
    <p:sldId id="1498" r:id="rId50"/>
    <p:sldId id="1395" r:id="rId51"/>
    <p:sldId id="1396" r:id="rId52"/>
    <p:sldId id="1405" r:id="rId53"/>
    <p:sldId id="1320" r:id="rId54"/>
    <p:sldId id="1493" r:id="rId55"/>
    <p:sldId id="1494" r:id="rId56"/>
    <p:sldId id="1373" r:id="rId57"/>
    <p:sldId id="1372" r:id="rId58"/>
    <p:sldId id="1371" r:id="rId59"/>
    <p:sldId id="1528" r:id="rId60"/>
    <p:sldId id="1529" r:id="rId61"/>
    <p:sldId id="1530" r:id="rId62"/>
    <p:sldId id="1531" r:id="rId63"/>
    <p:sldId id="1532" r:id="rId64"/>
    <p:sldId id="1534" r:id="rId65"/>
    <p:sldId id="1535" r:id="rId66"/>
    <p:sldId id="1536" r:id="rId67"/>
    <p:sldId id="1537" r:id="rId68"/>
    <p:sldId id="1538" r:id="rId69"/>
    <p:sldId id="1539" r:id="rId70"/>
    <p:sldId id="1540" r:id="rId71"/>
    <p:sldId id="1541" r:id="rId72"/>
    <p:sldId id="1542" r:id="rId73"/>
    <p:sldId id="1543" r:id="rId74"/>
    <p:sldId id="1553" r:id="rId75"/>
    <p:sldId id="1433" r:id="rId76"/>
    <p:sldId id="1429" r:id="rId77"/>
    <p:sldId id="1430" r:id="rId78"/>
    <p:sldId id="1431" r:id="rId79"/>
    <p:sldId id="1499" r:id="rId80"/>
    <p:sldId id="1406" r:id="rId81"/>
    <p:sldId id="1407" r:id="rId82"/>
    <p:sldId id="1307" r:id="rId83"/>
    <p:sldId id="1544" r:id="rId84"/>
    <p:sldId id="1546" r:id="rId85"/>
    <p:sldId id="1548" r:id="rId86"/>
    <p:sldId id="1547" r:id="rId87"/>
    <p:sldId id="1549" r:id="rId88"/>
    <p:sldId id="1551" r:id="rId89"/>
    <p:sldId id="1550" r:id="rId90"/>
    <p:sldId id="1552" r:id="rId91"/>
    <p:sldId id="1386" r:id="rId92"/>
    <p:sldId id="1453" r:id="rId93"/>
    <p:sldId id="1369" r:id="rId94"/>
    <p:sldId id="1401" r:id="rId95"/>
    <p:sldId id="1402" r:id="rId96"/>
    <p:sldId id="1387" r:id="rId97"/>
    <p:sldId id="1388" r:id="rId98"/>
    <p:sldId id="1365" r:id="rId99"/>
    <p:sldId id="1368" r:id="rId100"/>
    <p:sldId id="1510" r:id="rId101"/>
    <p:sldId id="1512" r:id="rId102"/>
    <p:sldId id="1389" r:id="rId103"/>
    <p:sldId id="1501" r:id="rId104"/>
    <p:sldId id="1502" r:id="rId105"/>
    <p:sldId id="1503" r:id="rId106"/>
    <p:sldId id="1504" r:id="rId107"/>
    <p:sldId id="1390" r:id="rId108"/>
    <p:sldId id="1356" r:id="rId109"/>
    <p:sldId id="1378" r:id="rId110"/>
    <p:sldId id="1361" r:id="rId111"/>
    <p:sldId id="1363" r:id="rId112"/>
    <p:sldId id="1362" r:id="rId113"/>
    <p:sldId id="1364" r:id="rId114"/>
    <p:sldId id="1357" r:id="rId115"/>
    <p:sldId id="1377" r:id="rId116"/>
    <p:sldId id="1375" r:id="rId117"/>
    <p:sldId id="1505" r:id="rId118"/>
    <p:sldId id="1506" r:id="rId119"/>
    <p:sldId id="1374" r:id="rId120"/>
    <p:sldId id="1376" r:id="rId121"/>
    <p:sldId id="1507" r:id="rId122"/>
    <p:sldId id="1508" r:id="rId123"/>
    <p:sldId id="1392" r:id="rId124"/>
    <p:sldId id="1393" r:id="rId125"/>
    <p:sldId id="1394" r:id="rId126"/>
    <p:sldId id="1416" r:id="rId127"/>
    <p:sldId id="1403" r:id="rId128"/>
    <p:sldId id="1404" r:id="rId129"/>
    <p:sldId id="1434" r:id="rId130"/>
    <p:sldId id="1436" r:id="rId131"/>
    <p:sldId id="1438" r:id="rId132"/>
    <p:sldId id="1435" r:id="rId133"/>
    <p:sldId id="1437" r:id="rId134"/>
    <p:sldId id="1440" r:id="rId135"/>
    <p:sldId id="1441" r:id="rId136"/>
    <p:sldId id="1442" r:id="rId137"/>
    <p:sldId id="1443" r:id="rId138"/>
    <p:sldId id="1444" r:id="rId139"/>
    <p:sldId id="1474" r:id="rId140"/>
    <p:sldId id="1475" r:id="rId141"/>
    <p:sldId id="1476" r:id="rId142"/>
    <p:sldId id="1477" r:id="rId143"/>
    <p:sldId id="1478" r:id="rId144"/>
    <p:sldId id="1479" r:id="rId145"/>
    <p:sldId id="1480" r:id="rId146"/>
    <p:sldId id="1481" r:id="rId147"/>
    <p:sldId id="1409" r:id="rId148"/>
    <p:sldId id="1412" r:id="rId149"/>
    <p:sldId id="1415" r:id="rId150"/>
    <p:sldId id="1419" r:id="rId151"/>
    <p:sldId id="1420" r:id="rId152"/>
    <p:sldId id="1422" r:id="rId153"/>
    <p:sldId id="1421" r:id="rId154"/>
    <p:sldId id="1423" r:id="rId155"/>
    <p:sldId id="1458" r:id="rId156"/>
    <p:sldId id="1461" r:id="rId157"/>
    <p:sldId id="1462" r:id="rId158"/>
    <p:sldId id="1463" r:id="rId159"/>
    <p:sldId id="1464" r:id="rId160"/>
    <p:sldId id="1465" r:id="rId161"/>
    <p:sldId id="1466" r:id="rId162"/>
    <p:sldId id="1467" r:id="rId163"/>
    <p:sldId id="1468" r:id="rId164"/>
    <p:sldId id="1469" r:id="rId165"/>
    <p:sldId id="1470" r:id="rId166"/>
    <p:sldId id="1471" r:id="rId167"/>
    <p:sldId id="1472" r:id="rId168"/>
    <p:sldId id="1473" r:id="rId169"/>
    <p:sldId id="1424" r:id="rId170"/>
    <p:sldId id="1425" r:id="rId171"/>
    <p:sldId id="1426" r:id="rId172"/>
    <p:sldId id="1427" r:id="rId173"/>
    <p:sldId id="1428" r:id="rId174"/>
    <p:sldId id="1359" r:id="rId175"/>
  </p:sldIdLst>
  <p:sldSz cx="9144000" cy="6858000" type="screen4x3"/>
  <p:notesSz cx="7315200" cy="9601200"/>
  <p:defaultTextStyle>
    <a:defPPr>
      <a:defRPr lang="en-US"/>
    </a:defPPr>
    <a:lvl1pPr algn="ctr" rtl="0" eaLnBrk="0" fontAlgn="base" hangingPunct="0">
      <a:spcBef>
        <a:spcPct val="0"/>
      </a:spcBef>
      <a:spcAft>
        <a:spcPct val="0"/>
      </a:spcAft>
      <a:defRPr sz="2000" b="1" kern="1200">
        <a:solidFill>
          <a:schemeClr val="tx1"/>
        </a:solidFill>
        <a:latin typeface="Arial" charset="0"/>
        <a:ea typeface="+mn-ea"/>
        <a:cs typeface="+mn-cs"/>
      </a:defRPr>
    </a:lvl1pPr>
    <a:lvl2pPr marL="457200" algn="ctr" rtl="0" eaLnBrk="0" fontAlgn="base" hangingPunct="0">
      <a:spcBef>
        <a:spcPct val="0"/>
      </a:spcBef>
      <a:spcAft>
        <a:spcPct val="0"/>
      </a:spcAft>
      <a:defRPr sz="2000" b="1" kern="1200">
        <a:solidFill>
          <a:schemeClr val="tx1"/>
        </a:solidFill>
        <a:latin typeface="Arial" charset="0"/>
        <a:ea typeface="+mn-ea"/>
        <a:cs typeface="+mn-cs"/>
      </a:defRPr>
    </a:lvl2pPr>
    <a:lvl3pPr marL="914400" algn="ctr" rtl="0" eaLnBrk="0" fontAlgn="base" hangingPunct="0">
      <a:spcBef>
        <a:spcPct val="0"/>
      </a:spcBef>
      <a:spcAft>
        <a:spcPct val="0"/>
      </a:spcAft>
      <a:defRPr sz="2000" b="1" kern="1200">
        <a:solidFill>
          <a:schemeClr val="tx1"/>
        </a:solidFill>
        <a:latin typeface="Arial" charset="0"/>
        <a:ea typeface="+mn-ea"/>
        <a:cs typeface="+mn-cs"/>
      </a:defRPr>
    </a:lvl3pPr>
    <a:lvl4pPr marL="1371600" algn="ctr" rtl="0" eaLnBrk="0" fontAlgn="base" hangingPunct="0">
      <a:spcBef>
        <a:spcPct val="0"/>
      </a:spcBef>
      <a:spcAft>
        <a:spcPct val="0"/>
      </a:spcAft>
      <a:defRPr sz="2000" b="1" kern="1200">
        <a:solidFill>
          <a:schemeClr val="tx1"/>
        </a:solidFill>
        <a:latin typeface="Arial" charset="0"/>
        <a:ea typeface="+mn-ea"/>
        <a:cs typeface="+mn-cs"/>
      </a:defRPr>
    </a:lvl4pPr>
    <a:lvl5pPr marL="1828800" algn="ctr" rtl="0" eaLnBrk="0" fontAlgn="base" hangingPunct="0">
      <a:spcBef>
        <a:spcPct val="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585"/>
    <a:srgbClr val="FFFFFF"/>
    <a:srgbClr val="C1DAFF"/>
    <a:srgbClr val="0075CC"/>
    <a:srgbClr val="FF6D6D"/>
    <a:srgbClr val="00FF00"/>
    <a:srgbClr val="5864C0"/>
    <a:srgbClr val="FFE7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615" autoAdjust="0"/>
    <p:restoredTop sz="95396" autoAdjust="0"/>
  </p:normalViewPr>
  <p:slideViewPr>
    <p:cSldViewPr snapToGrid="0">
      <p:cViewPr>
        <p:scale>
          <a:sx n="87" d="100"/>
          <a:sy n="87" d="100"/>
        </p:scale>
        <p:origin x="-2050" y="-158"/>
      </p:cViewPr>
      <p:guideLst>
        <p:guide orient="horz" pos="1014"/>
        <p:guide pos="4558"/>
      </p:guideLst>
    </p:cSldViewPr>
  </p:slideViewPr>
  <p:outlineViewPr>
    <p:cViewPr>
      <p:scale>
        <a:sx n="33" d="100"/>
        <a:sy n="33" d="100"/>
      </p:scale>
      <p:origin x="0" y="78629"/>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75" d="100"/>
          <a:sy n="75" d="100"/>
        </p:scale>
        <p:origin x="-1302" y="-60"/>
      </p:cViewPr>
      <p:guideLst>
        <p:guide orient="horz" pos="3024"/>
        <p:guide pos="2305"/>
      </p:guideLst>
    </p:cSldViewPr>
  </p:notes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5" Type="http://schemas.openxmlformats.org/officeDocument/2006/relationships/slide" Target="slides/slide172.xml"/><Relationship Id="rId170" Type="http://schemas.openxmlformats.org/officeDocument/2006/relationships/slide" Target="slides/slide167.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notesMaster" Target="notesMasters/notesMaster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slide" Target="slides/slide169.xml"/><Relationship Id="rId180"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s>
</file>

<file path=ppt/_rels/viewProps.xml.rels><?xml version="1.0" encoding="UTF-8" standalone="yes"?>
<Relationships xmlns="http://schemas.openxmlformats.org/package/2006/relationships"><Relationship Id="rId1" Type="http://schemas.openxmlformats.org/officeDocument/2006/relationships/slide" Target="slides/slide18.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300494266152995"/>
          <c:y val="6.652079301802713E-2"/>
          <c:w val="0.87127272535954148"/>
          <c:h val="0.74010187410877115"/>
        </c:manualLayout>
      </c:layout>
      <c:barChart>
        <c:barDir val="col"/>
        <c:grouping val="clustered"/>
        <c:varyColors val="0"/>
        <c:ser>
          <c:idx val="0"/>
          <c:order val="0"/>
          <c:invertIfNegative val="0"/>
          <c:cat>
            <c:strRef>
              <c:f>'[Chart in TN2010_G450_G460_battery_pack_maintenance_05_10_12 (Compatibility Mode) 3]Sheet1'!$A$1:$A$6</c:f>
              <c:strCache>
                <c:ptCount val="6"/>
                <c:pt idx="0">
                  <c:v>IR</c:v>
                </c:pt>
                <c:pt idx="1">
                  <c:v>CC/LEL</c:v>
                </c:pt>
                <c:pt idx="2">
                  <c:v>IR, PID</c:v>
                </c:pt>
                <c:pt idx="3">
                  <c:v>CC/LEL, PID</c:v>
                </c:pt>
                <c:pt idx="4">
                  <c:v>CC/LEL, IR</c:v>
                </c:pt>
                <c:pt idx="5">
                  <c:v>IR, CC/LEL, PID</c:v>
                </c:pt>
              </c:strCache>
            </c:strRef>
          </c:cat>
          <c:val>
            <c:numRef>
              <c:f>'[Chart in TN2010_G450_G460_battery_pack_maintenance_05_10_12 (Compatibility Mode) 3]Sheet1'!$B$1:$B$6</c:f>
              <c:numCache>
                <c:formatCode>General</c:formatCode>
                <c:ptCount val="6"/>
                <c:pt idx="0">
                  <c:v>25.75</c:v>
                </c:pt>
                <c:pt idx="1">
                  <c:v>24</c:v>
                </c:pt>
                <c:pt idx="2">
                  <c:v>20.25</c:v>
                </c:pt>
                <c:pt idx="3">
                  <c:v>9.6999999999999993</c:v>
                </c:pt>
                <c:pt idx="4">
                  <c:v>9.4</c:v>
                </c:pt>
                <c:pt idx="5">
                  <c:v>7</c:v>
                </c:pt>
              </c:numCache>
            </c:numRef>
          </c:val>
        </c:ser>
        <c:dLbls>
          <c:showLegendKey val="0"/>
          <c:showVal val="0"/>
          <c:showCatName val="0"/>
          <c:showSerName val="0"/>
          <c:showPercent val="0"/>
          <c:showBubbleSize val="0"/>
        </c:dLbls>
        <c:gapWidth val="150"/>
        <c:axId val="82336000"/>
        <c:axId val="82375040"/>
      </c:barChart>
      <c:catAx>
        <c:axId val="82336000"/>
        <c:scaling>
          <c:orientation val="minMax"/>
        </c:scaling>
        <c:delete val="0"/>
        <c:axPos val="b"/>
        <c:title>
          <c:tx>
            <c:rich>
              <a:bodyPr/>
              <a:lstStyle/>
              <a:p>
                <a:pPr>
                  <a:defRPr sz="2000" i="0"/>
                </a:pPr>
                <a:r>
                  <a:rPr lang="en-US" sz="2000" i="0" dirty="0"/>
                  <a:t>Sensors </a:t>
                </a:r>
                <a:r>
                  <a:rPr lang="en-US" sz="2000" i="0" dirty="0" smtClean="0"/>
                  <a:t>Installed*</a:t>
                </a:r>
                <a:endParaRPr lang="en-US" sz="2000" i="0" dirty="0"/>
              </a:p>
            </c:rich>
          </c:tx>
          <c:layout>
            <c:manualLayout>
              <c:xMode val="edge"/>
              <c:yMode val="edge"/>
              <c:x val="0.3886454786453028"/>
              <c:y val="0.90175504504959081"/>
            </c:manualLayout>
          </c:layout>
          <c:overlay val="0"/>
        </c:title>
        <c:numFmt formatCode="General" sourceLinked="1"/>
        <c:majorTickMark val="none"/>
        <c:minorTickMark val="none"/>
        <c:tickLblPos val="nextTo"/>
        <c:txPr>
          <a:bodyPr/>
          <a:lstStyle/>
          <a:p>
            <a:pPr>
              <a:defRPr sz="1400" b="1"/>
            </a:pPr>
            <a:endParaRPr lang="en-US"/>
          </a:p>
        </c:txPr>
        <c:crossAx val="82375040"/>
        <c:crosses val="autoZero"/>
        <c:auto val="1"/>
        <c:lblAlgn val="ctr"/>
        <c:lblOffset val="100"/>
        <c:noMultiLvlLbl val="0"/>
      </c:catAx>
      <c:valAx>
        <c:axId val="82375040"/>
        <c:scaling>
          <c:orientation val="minMax"/>
        </c:scaling>
        <c:delete val="0"/>
        <c:axPos val="l"/>
        <c:majorGridlines/>
        <c:title>
          <c:tx>
            <c:rich>
              <a:bodyPr rot="-5400000" vert="horz"/>
              <a:lstStyle/>
              <a:p>
                <a:pPr>
                  <a:defRPr sz="1600" i="0"/>
                </a:pPr>
                <a:r>
                  <a:rPr lang="en-US" sz="1600" i="0"/>
                  <a:t>Hours</a:t>
                </a:r>
              </a:p>
            </c:rich>
          </c:tx>
          <c:layout>
            <c:manualLayout>
              <c:xMode val="edge"/>
              <c:yMode val="edge"/>
              <c:x val="1.8359162111105536E-2"/>
              <c:y val="0.43164048042381797"/>
            </c:manualLayout>
          </c:layout>
          <c:overlay val="0"/>
        </c:title>
        <c:numFmt formatCode="General" sourceLinked="1"/>
        <c:majorTickMark val="none"/>
        <c:minorTickMark val="none"/>
        <c:tickLblPos val="nextTo"/>
        <c:txPr>
          <a:bodyPr/>
          <a:lstStyle/>
          <a:p>
            <a:pPr>
              <a:defRPr sz="1400" b="1"/>
            </a:pPr>
            <a:endParaRPr lang="en-US"/>
          </a:p>
        </c:txPr>
        <c:crossAx val="82336000"/>
        <c:crosses val="autoZero"/>
        <c:crossBetween val="between"/>
      </c:valAx>
      <c:spPr>
        <a:noFill/>
        <a:ln w="12700">
          <a:solidFill>
            <a:srgbClr val="000000"/>
          </a:solidFill>
        </a:ln>
      </c:spPr>
    </c:plotArea>
    <c:plotVisOnly val="1"/>
    <c:dispBlanksAs val="gap"/>
    <c:showDLblsOverMax val="0"/>
  </c:chart>
  <c:spPr>
    <a:solidFill>
      <a:srgbClr val="FFFFFF"/>
    </a:solidFill>
    <a:ln w="25400">
      <a:solidFill>
        <a:srgbClr val="000000"/>
      </a:solidFill>
    </a:ln>
    <a:effectLst>
      <a:outerShdw dist="101600" dir="2700000" algn="ctr" rotWithShape="0">
        <a:srgbClr val="000000">
          <a:lumMod val="50000"/>
          <a:lumOff val="50000"/>
        </a:srgbClr>
      </a:outerShdw>
    </a:effectLst>
  </c:spPr>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09.png"/><Relationship Id="rId4" Type="http://schemas.openxmlformats.org/officeDocument/2006/relationships/image" Target="../media/image11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image" Target="../media/image10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image" Target="../media/image10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7" name="Rectangle 5"/>
          <p:cNvSpPr>
            <a:spLocks noGrp="1" noChangeArrowheads="1"/>
          </p:cNvSpPr>
          <p:nvPr>
            <p:ph type="sldNum" sz="quarter" idx="3"/>
          </p:nvPr>
        </p:nvSpPr>
        <p:spPr bwMode="auto">
          <a:xfrm>
            <a:off x="0" y="8955088"/>
            <a:ext cx="73152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33" tIns="47417" rIns="94833" bIns="47417" numCol="1" anchor="b" anchorCtr="0" compatLnSpc="1">
            <a:prstTxWarp prst="textNoShape">
              <a:avLst/>
            </a:prstTxWarp>
          </a:bodyPr>
          <a:lstStyle>
            <a:lvl1pPr defTabSz="947738">
              <a:defRPr sz="1200" b="0" i="1">
                <a:latin typeface="Arial Narrow" pitchFamily="34" charset="0"/>
              </a:defRPr>
            </a:lvl1pPr>
          </a:lstStyle>
          <a:p>
            <a:pPr>
              <a:defRPr/>
            </a:pPr>
            <a:fld id="{60882DED-F042-4DC5-993D-003DD085B16E}" type="slidenum">
              <a:rPr lang="en-US" altLang="en-US"/>
              <a:pPr>
                <a:defRPr/>
              </a:pPr>
              <a:t>‹#›</a:t>
            </a:fld>
            <a:endParaRPr lang="en-US" altLang="en-US"/>
          </a:p>
        </p:txBody>
      </p:sp>
    </p:spTree>
    <p:extLst>
      <p:ext uri="{BB962C8B-B14F-4D97-AF65-F5344CB8AC3E}">
        <p14:creationId xmlns:p14="http://schemas.microsoft.com/office/powerpoint/2010/main" val="33954781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1686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33" tIns="47417" rIns="94833" bIns="47417" numCol="1" anchor="t" anchorCtr="0" compatLnSpc="1">
            <a:prstTxWarp prst="textNoShape">
              <a:avLst/>
            </a:prstTxWarp>
          </a:bodyPr>
          <a:lstStyle>
            <a:lvl1pPr algn="l" defTabSz="947738">
              <a:defRPr sz="1200" b="0">
                <a:latin typeface="Times New Roman" pitchFamily="18" charset="0"/>
              </a:defRPr>
            </a:lvl1pPr>
          </a:lstStyle>
          <a:p>
            <a:pPr>
              <a:defRPr/>
            </a:pPr>
            <a:endParaRPr lang="en-US" altLang="en-US"/>
          </a:p>
        </p:txBody>
      </p:sp>
      <p:sp>
        <p:nvSpPr>
          <p:cNvPr id="58371" name="Rectangle 3"/>
          <p:cNvSpPr>
            <a:spLocks noGrp="1" noChangeArrowheads="1"/>
          </p:cNvSpPr>
          <p:nvPr>
            <p:ph type="dt" idx="1"/>
          </p:nvPr>
        </p:nvSpPr>
        <p:spPr bwMode="auto">
          <a:xfrm>
            <a:off x="4146550" y="0"/>
            <a:ext cx="31686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33" tIns="47417" rIns="94833" bIns="47417" numCol="1" anchor="t" anchorCtr="0" compatLnSpc="1">
            <a:prstTxWarp prst="textNoShape">
              <a:avLst/>
            </a:prstTxWarp>
          </a:bodyPr>
          <a:lstStyle>
            <a:lvl1pPr algn="r" defTabSz="947738">
              <a:defRPr sz="1200" b="0">
                <a:latin typeface="Times New Roman" pitchFamily="18" charset="0"/>
              </a:defRPr>
            </a:lvl1pPr>
          </a:lstStyle>
          <a:p>
            <a:pPr>
              <a:defRPr/>
            </a:pPr>
            <a:endParaRPr lang="en-US" altLang="en-US"/>
          </a:p>
        </p:txBody>
      </p:sp>
      <p:sp>
        <p:nvSpPr>
          <p:cNvPr id="159748" name="Rectangle 4"/>
          <p:cNvSpPr>
            <a:spLocks noGrp="1" noRot="1" noChangeAspect="1" noChangeArrowheads="1" noTextEdit="1"/>
          </p:cNvSpPr>
          <p:nvPr>
            <p:ph type="sldImg" idx="2"/>
          </p:nvPr>
        </p:nvSpPr>
        <p:spPr bwMode="auto">
          <a:xfrm>
            <a:off x="1258888"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8373" name="Rectangle 5"/>
          <p:cNvSpPr>
            <a:spLocks noGrp="1" noChangeArrowheads="1"/>
          </p:cNvSpPr>
          <p:nvPr>
            <p:ph type="body" sz="quarter" idx="3"/>
          </p:nvPr>
        </p:nvSpPr>
        <p:spPr bwMode="auto">
          <a:xfrm>
            <a:off x="976313" y="4560888"/>
            <a:ext cx="536257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33" tIns="47417" rIns="94833" bIns="47417"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58374" name="Rectangle 6"/>
          <p:cNvSpPr>
            <a:spLocks noGrp="1" noChangeArrowheads="1"/>
          </p:cNvSpPr>
          <p:nvPr>
            <p:ph type="ftr" sz="quarter" idx="4"/>
          </p:nvPr>
        </p:nvSpPr>
        <p:spPr bwMode="auto">
          <a:xfrm>
            <a:off x="0" y="9120188"/>
            <a:ext cx="31686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33" tIns="47417" rIns="94833" bIns="47417" numCol="1" anchor="b" anchorCtr="0" compatLnSpc="1">
            <a:prstTxWarp prst="textNoShape">
              <a:avLst/>
            </a:prstTxWarp>
          </a:bodyPr>
          <a:lstStyle>
            <a:lvl1pPr algn="l" defTabSz="947738">
              <a:defRPr sz="1200" b="0">
                <a:latin typeface="Times New Roman" pitchFamily="18" charset="0"/>
              </a:defRPr>
            </a:lvl1pPr>
          </a:lstStyle>
          <a:p>
            <a:pPr>
              <a:defRPr/>
            </a:pPr>
            <a:endParaRPr lang="en-US" altLang="en-US"/>
          </a:p>
        </p:txBody>
      </p:sp>
      <p:sp>
        <p:nvSpPr>
          <p:cNvPr id="58375" name="Rectangle 7"/>
          <p:cNvSpPr>
            <a:spLocks noGrp="1" noChangeArrowheads="1"/>
          </p:cNvSpPr>
          <p:nvPr>
            <p:ph type="sldNum" sz="quarter" idx="5"/>
          </p:nvPr>
        </p:nvSpPr>
        <p:spPr bwMode="auto">
          <a:xfrm>
            <a:off x="4146550" y="9120188"/>
            <a:ext cx="31686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33" tIns="47417" rIns="94833" bIns="47417" numCol="1" anchor="b" anchorCtr="0" compatLnSpc="1">
            <a:prstTxWarp prst="textNoShape">
              <a:avLst/>
            </a:prstTxWarp>
          </a:bodyPr>
          <a:lstStyle>
            <a:lvl1pPr algn="r" defTabSz="947738">
              <a:defRPr sz="1200" b="0">
                <a:latin typeface="Times New Roman" pitchFamily="18" charset="0"/>
              </a:defRPr>
            </a:lvl1pPr>
          </a:lstStyle>
          <a:p>
            <a:pPr>
              <a:defRPr/>
            </a:pPr>
            <a:fld id="{A7A200C6-351A-4C99-B71C-F71E76B07388}" type="slidenum">
              <a:rPr lang="en-US" altLang="en-US"/>
              <a:pPr>
                <a:defRPr/>
              </a:pPr>
              <a:t>‹#›</a:t>
            </a:fld>
            <a:endParaRPr lang="en-US" altLang="en-US"/>
          </a:p>
        </p:txBody>
      </p:sp>
    </p:spTree>
    <p:extLst>
      <p:ext uri="{BB962C8B-B14F-4D97-AF65-F5344CB8AC3E}">
        <p14:creationId xmlns:p14="http://schemas.microsoft.com/office/powerpoint/2010/main" val="4869760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9E6770E7-37D7-4ACF-82CB-D93457A7FBBE}" type="slidenum">
              <a:rPr lang="en-US" altLang="en-US" sz="1200" b="0" smtClean="0">
                <a:latin typeface="Times New Roman" pitchFamily="18" charset="0"/>
              </a:rPr>
              <a:pPr/>
              <a:t>1</a:t>
            </a:fld>
            <a:endParaRPr lang="en-US" altLang="en-US" sz="1200" b="0" smtClean="0">
              <a:latin typeface="Times New Roman" pitchFamily="18"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2D42C6AE-C291-4811-BA8E-C3F3793701F5}" type="slidenum">
              <a:rPr lang="en-US" altLang="en-US" sz="1200" b="0" smtClean="0">
                <a:latin typeface="Times New Roman" pitchFamily="18" charset="0"/>
              </a:rPr>
              <a:pPr/>
              <a:t>10</a:t>
            </a:fld>
            <a:endParaRPr lang="en-US" altLang="en-US" sz="1200" b="0" smtClean="0">
              <a:latin typeface="Times New Roman" pitchFamily="18" charset="0"/>
            </a:endParaRPr>
          </a:p>
        </p:txBody>
      </p:sp>
      <p:sp>
        <p:nvSpPr>
          <p:cNvPr id="164867" name="Rectangle 2"/>
          <p:cNvSpPr>
            <a:spLocks noGrp="1" noRot="1" noChangeAspect="1" noChangeArrowheads="1" noTextEdit="1"/>
          </p:cNvSpPr>
          <p:nvPr>
            <p:ph type="sldImg"/>
          </p:nvPr>
        </p:nvSpPr>
        <p:spPr>
          <a:xfrm>
            <a:off x="1260475" y="720725"/>
            <a:ext cx="4800600" cy="3600450"/>
          </a:xfrm>
          <a:ln/>
        </p:spPr>
      </p:sp>
      <p:sp>
        <p:nvSpPr>
          <p:cNvPr id="1648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p:spPr>
        <p:txBody>
          <a:bodyPr/>
          <a:lstStyle/>
          <a:p>
            <a:pPr eaLnBrk="1" hangingPunct="1"/>
            <a:endParaRPr lang="en-US" smtClean="0"/>
          </a:p>
        </p:txBody>
      </p:sp>
      <p:sp>
        <p:nvSpPr>
          <p:cNvPr id="241668" name="Slide Number Placeholder 3"/>
          <p:cNvSpPr>
            <a:spLocks noGrp="1"/>
          </p:cNvSpPr>
          <p:nvPr>
            <p:ph type="sldNum" sz="quarter" idx="5"/>
          </p:nvPr>
        </p:nvSpPr>
        <p:spPr>
          <a:noFill/>
        </p:spPr>
        <p:txBody>
          <a:bodyPr/>
          <a:lstStyle>
            <a:lvl1pPr defTabSz="966788">
              <a:defRPr sz="2000" b="1">
                <a:solidFill>
                  <a:schemeClr val="tx1"/>
                </a:solidFill>
                <a:latin typeface="Arial" charset="0"/>
              </a:defRPr>
            </a:lvl1pPr>
            <a:lvl2pPr marL="742950" indent="-285750" defTabSz="966788">
              <a:defRPr sz="2000" b="1">
                <a:solidFill>
                  <a:schemeClr val="tx1"/>
                </a:solidFill>
                <a:latin typeface="Arial" charset="0"/>
              </a:defRPr>
            </a:lvl2pPr>
            <a:lvl3pPr marL="1143000" indent="-228600" defTabSz="966788">
              <a:defRPr sz="2000" b="1">
                <a:solidFill>
                  <a:schemeClr val="tx1"/>
                </a:solidFill>
                <a:latin typeface="Arial" charset="0"/>
              </a:defRPr>
            </a:lvl3pPr>
            <a:lvl4pPr marL="1600200" indent="-228600" defTabSz="966788">
              <a:defRPr sz="2000" b="1">
                <a:solidFill>
                  <a:schemeClr val="tx1"/>
                </a:solidFill>
                <a:latin typeface="Arial" charset="0"/>
              </a:defRPr>
            </a:lvl4pPr>
            <a:lvl5pPr marL="2057400" indent="-228600" defTabSz="966788">
              <a:defRPr sz="2000" b="1">
                <a:solidFill>
                  <a:schemeClr val="tx1"/>
                </a:solidFill>
                <a:latin typeface="Arial" charset="0"/>
              </a:defRPr>
            </a:lvl5pPr>
            <a:lvl6pPr marL="2514600" indent="-228600" algn="ctr" defTabSz="966788" eaLnBrk="0" fontAlgn="base" hangingPunct="0">
              <a:spcBef>
                <a:spcPct val="0"/>
              </a:spcBef>
              <a:spcAft>
                <a:spcPct val="0"/>
              </a:spcAft>
              <a:defRPr sz="2000" b="1">
                <a:solidFill>
                  <a:schemeClr val="tx1"/>
                </a:solidFill>
                <a:latin typeface="Arial" charset="0"/>
              </a:defRPr>
            </a:lvl6pPr>
            <a:lvl7pPr marL="2971800" indent="-228600" algn="ctr" defTabSz="966788" eaLnBrk="0" fontAlgn="base" hangingPunct="0">
              <a:spcBef>
                <a:spcPct val="0"/>
              </a:spcBef>
              <a:spcAft>
                <a:spcPct val="0"/>
              </a:spcAft>
              <a:defRPr sz="2000" b="1">
                <a:solidFill>
                  <a:schemeClr val="tx1"/>
                </a:solidFill>
                <a:latin typeface="Arial" charset="0"/>
              </a:defRPr>
            </a:lvl7pPr>
            <a:lvl8pPr marL="3429000" indent="-228600" algn="ctr" defTabSz="966788" eaLnBrk="0" fontAlgn="base" hangingPunct="0">
              <a:spcBef>
                <a:spcPct val="0"/>
              </a:spcBef>
              <a:spcAft>
                <a:spcPct val="0"/>
              </a:spcAft>
              <a:defRPr sz="2000" b="1">
                <a:solidFill>
                  <a:schemeClr val="tx1"/>
                </a:solidFill>
                <a:latin typeface="Arial" charset="0"/>
              </a:defRPr>
            </a:lvl8pPr>
            <a:lvl9pPr marL="3886200" indent="-228600" algn="ctr" defTabSz="966788" eaLnBrk="0" fontAlgn="base" hangingPunct="0">
              <a:spcBef>
                <a:spcPct val="0"/>
              </a:spcBef>
              <a:spcAft>
                <a:spcPct val="0"/>
              </a:spcAft>
              <a:defRPr sz="2000" b="1">
                <a:solidFill>
                  <a:schemeClr val="tx1"/>
                </a:solidFill>
                <a:latin typeface="Arial" charset="0"/>
              </a:defRPr>
            </a:lvl9pPr>
          </a:lstStyle>
          <a:p>
            <a:fld id="{E65B2B78-ACF1-4E11-8049-E97BFB904A8F}" type="slidenum">
              <a:rPr lang="en-US" sz="1000" b="0" smtClean="0">
                <a:latin typeface="Times New Roman" pitchFamily="18" charset="0"/>
              </a:rPr>
              <a:pPr/>
              <a:t>101</a:t>
            </a:fld>
            <a:endParaRPr lang="en-US" sz="1000" b="0" smtClean="0">
              <a:latin typeface="Times New Roman" pitchFamily="18"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lvl1pPr defTabSz="966788">
              <a:defRPr sz="2000" b="1">
                <a:solidFill>
                  <a:schemeClr val="tx1"/>
                </a:solidFill>
                <a:latin typeface="Arial" charset="0"/>
              </a:defRPr>
            </a:lvl1pPr>
            <a:lvl2pPr marL="742950" indent="-285750" defTabSz="966788">
              <a:defRPr sz="2000" b="1">
                <a:solidFill>
                  <a:schemeClr val="tx1"/>
                </a:solidFill>
                <a:latin typeface="Arial" charset="0"/>
              </a:defRPr>
            </a:lvl2pPr>
            <a:lvl3pPr marL="1143000" indent="-228600" defTabSz="966788">
              <a:defRPr sz="2000" b="1">
                <a:solidFill>
                  <a:schemeClr val="tx1"/>
                </a:solidFill>
                <a:latin typeface="Arial" charset="0"/>
              </a:defRPr>
            </a:lvl3pPr>
            <a:lvl4pPr marL="1600200" indent="-228600" defTabSz="966788">
              <a:defRPr sz="2000" b="1">
                <a:solidFill>
                  <a:schemeClr val="tx1"/>
                </a:solidFill>
                <a:latin typeface="Arial" charset="0"/>
              </a:defRPr>
            </a:lvl4pPr>
            <a:lvl5pPr marL="2057400" indent="-228600" defTabSz="966788">
              <a:defRPr sz="2000" b="1">
                <a:solidFill>
                  <a:schemeClr val="tx1"/>
                </a:solidFill>
                <a:latin typeface="Arial" charset="0"/>
              </a:defRPr>
            </a:lvl5pPr>
            <a:lvl6pPr marL="2514600" indent="-228600" algn="ctr" defTabSz="966788" eaLnBrk="0" fontAlgn="base" hangingPunct="0">
              <a:spcBef>
                <a:spcPct val="0"/>
              </a:spcBef>
              <a:spcAft>
                <a:spcPct val="0"/>
              </a:spcAft>
              <a:defRPr sz="2000" b="1">
                <a:solidFill>
                  <a:schemeClr val="tx1"/>
                </a:solidFill>
                <a:latin typeface="Arial" charset="0"/>
              </a:defRPr>
            </a:lvl6pPr>
            <a:lvl7pPr marL="2971800" indent="-228600" algn="ctr" defTabSz="966788" eaLnBrk="0" fontAlgn="base" hangingPunct="0">
              <a:spcBef>
                <a:spcPct val="0"/>
              </a:spcBef>
              <a:spcAft>
                <a:spcPct val="0"/>
              </a:spcAft>
              <a:defRPr sz="2000" b="1">
                <a:solidFill>
                  <a:schemeClr val="tx1"/>
                </a:solidFill>
                <a:latin typeface="Arial" charset="0"/>
              </a:defRPr>
            </a:lvl7pPr>
            <a:lvl8pPr marL="3429000" indent="-228600" algn="ctr" defTabSz="966788" eaLnBrk="0" fontAlgn="base" hangingPunct="0">
              <a:spcBef>
                <a:spcPct val="0"/>
              </a:spcBef>
              <a:spcAft>
                <a:spcPct val="0"/>
              </a:spcAft>
              <a:defRPr sz="2000" b="1">
                <a:solidFill>
                  <a:schemeClr val="tx1"/>
                </a:solidFill>
                <a:latin typeface="Arial" charset="0"/>
              </a:defRPr>
            </a:lvl8pPr>
            <a:lvl9pPr marL="3886200" indent="-228600" algn="ctr" defTabSz="966788" eaLnBrk="0" fontAlgn="base" hangingPunct="0">
              <a:spcBef>
                <a:spcPct val="0"/>
              </a:spcBef>
              <a:spcAft>
                <a:spcPct val="0"/>
              </a:spcAft>
              <a:defRPr sz="2000" b="1">
                <a:solidFill>
                  <a:schemeClr val="tx1"/>
                </a:solidFill>
                <a:latin typeface="Arial" charset="0"/>
              </a:defRPr>
            </a:lvl9pPr>
          </a:lstStyle>
          <a:p>
            <a:fld id="{CFDC9B29-5870-4AE6-976C-B44EBF0A076F}" type="slidenum">
              <a:rPr lang="en-US" sz="1000" b="0" smtClean="0">
                <a:latin typeface="Times New Roman" pitchFamily="18" charset="0"/>
              </a:rPr>
              <a:pPr/>
              <a:t>102</a:t>
            </a:fld>
            <a:endParaRPr lang="en-US" sz="1000" b="0" smtClean="0">
              <a:latin typeface="Times New Roman" pitchFamily="18" charset="0"/>
            </a:endParaRPr>
          </a:p>
        </p:txBody>
      </p:sp>
      <p:sp>
        <p:nvSpPr>
          <p:cNvPr id="242691" name="Rectangle 2"/>
          <p:cNvSpPr>
            <a:spLocks noGrp="1" noRot="1" noChangeAspect="1" noChangeArrowheads="1" noTextEdit="1"/>
          </p:cNvSpPr>
          <p:nvPr>
            <p:ph type="sldImg"/>
          </p:nvPr>
        </p:nvSpPr>
        <p:spPr>
          <a:xfrm>
            <a:off x="1266825" y="727075"/>
            <a:ext cx="4783138" cy="3586163"/>
          </a:xfrm>
          <a:ln/>
        </p:spPr>
      </p:sp>
      <p:sp>
        <p:nvSpPr>
          <p:cNvPr id="2426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p:spPr>
        <p:txBody>
          <a:bodyPr/>
          <a:lstStyle/>
          <a:p>
            <a:pPr eaLnBrk="1" hangingPunct="1"/>
            <a:endParaRPr lang="en-US" smtClean="0"/>
          </a:p>
        </p:txBody>
      </p:sp>
      <p:sp>
        <p:nvSpPr>
          <p:cNvPr id="243716" name="Slide Number Placeholder 3"/>
          <p:cNvSpPr>
            <a:spLocks noGrp="1"/>
          </p:cNvSpPr>
          <p:nvPr>
            <p:ph type="sldNum" sz="quarter" idx="5"/>
          </p:nvPr>
        </p:nvSpPr>
        <p:spPr>
          <a:noFill/>
        </p:spPr>
        <p:txBody>
          <a:bodyPr/>
          <a:lstStyle>
            <a:lvl1pPr defTabSz="966788">
              <a:defRPr sz="2000" b="1">
                <a:solidFill>
                  <a:schemeClr val="tx1"/>
                </a:solidFill>
                <a:latin typeface="Arial" charset="0"/>
              </a:defRPr>
            </a:lvl1pPr>
            <a:lvl2pPr marL="742950" indent="-285750" defTabSz="966788">
              <a:defRPr sz="2000" b="1">
                <a:solidFill>
                  <a:schemeClr val="tx1"/>
                </a:solidFill>
                <a:latin typeface="Arial" charset="0"/>
              </a:defRPr>
            </a:lvl2pPr>
            <a:lvl3pPr marL="1143000" indent="-228600" defTabSz="966788">
              <a:defRPr sz="2000" b="1">
                <a:solidFill>
                  <a:schemeClr val="tx1"/>
                </a:solidFill>
                <a:latin typeface="Arial" charset="0"/>
              </a:defRPr>
            </a:lvl3pPr>
            <a:lvl4pPr marL="1600200" indent="-228600" defTabSz="966788">
              <a:defRPr sz="2000" b="1">
                <a:solidFill>
                  <a:schemeClr val="tx1"/>
                </a:solidFill>
                <a:latin typeface="Arial" charset="0"/>
              </a:defRPr>
            </a:lvl4pPr>
            <a:lvl5pPr marL="2057400" indent="-228600" defTabSz="966788">
              <a:defRPr sz="2000" b="1">
                <a:solidFill>
                  <a:schemeClr val="tx1"/>
                </a:solidFill>
                <a:latin typeface="Arial" charset="0"/>
              </a:defRPr>
            </a:lvl5pPr>
            <a:lvl6pPr marL="2514600" indent="-228600" algn="ctr" defTabSz="966788" eaLnBrk="0" fontAlgn="base" hangingPunct="0">
              <a:spcBef>
                <a:spcPct val="0"/>
              </a:spcBef>
              <a:spcAft>
                <a:spcPct val="0"/>
              </a:spcAft>
              <a:defRPr sz="2000" b="1">
                <a:solidFill>
                  <a:schemeClr val="tx1"/>
                </a:solidFill>
                <a:latin typeface="Arial" charset="0"/>
              </a:defRPr>
            </a:lvl6pPr>
            <a:lvl7pPr marL="2971800" indent="-228600" algn="ctr" defTabSz="966788" eaLnBrk="0" fontAlgn="base" hangingPunct="0">
              <a:spcBef>
                <a:spcPct val="0"/>
              </a:spcBef>
              <a:spcAft>
                <a:spcPct val="0"/>
              </a:spcAft>
              <a:defRPr sz="2000" b="1">
                <a:solidFill>
                  <a:schemeClr val="tx1"/>
                </a:solidFill>
                <a:latin typeface="Arial" charset="0"/>
              </a:defRPr>
            </a:lvl7pPr>
            <a:lvl8pPr marL="3429000" indent="-228600" algn="ctr" defTabSz="966788" eaLnBrk="0" fontAlgn="base" hangingPunct="0">
              <a:spcBef>
                <a:spcPct val="0"/>
              </a:spcBef>
              <a:spcAft>
                <a:spcPct val="0"/>
              </a:spcAft>
              <a:defRPr sz="2000" b="1">
                <a:solidFill>
                  <a:schemeClr val="tx1"/>
                </a:solidFill>
                <a:latin typeface="Arial" charset="0"/>
              </a:defRPr>
            </a:lvl8pPr>
            <a:lvl9pPr marL="3886200" indent="-228600" algn="ctr" defTabSz="966788" eaLnBrk="0" fontAlgn="base" hangingPunct="0">
              <a:spcBef>
                <a:spcPct val="0"/>
              </a:spcBef>
              <a:spcAft>
                <a:spcPct val="0"/>
              </a:spcAft>
              <a:defRPr sz="2000" b="1">
                <a:solidFill>
                  <a:schemeClr val="tx1"/>
                </a:solidFill>
                <a:latin typeface="Arial" charset="0"/>
              </a:defRPr>
            </a:lvl9pPr>
          </a:lstStyle>
          <a:p>
            <a:fld id="{28D6CF94-B11F-4FE2-BEE9-342038E60EE5}" type="slidenum">
              <a:rPr lang="en-US" sz="1000" b="0" smtClean="0">
                <a:latin typeface="Times New Roman" pitchFamily="18" charset="0"/>
              </a:rPr>
              <a:pPr/>
              <a:t>103</a:t>
            </a:fld>
            <a:endParaRPr lang="en-US" sz="1000" b="0" smtClean="0">
              <a:latin typeface="Times New Roman" pitchFamily="18"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p:spPr>
        <p:txBody>
          <a:bodyPr/>
          <a:lstStyle/>
          <a:p>
            <a:pPr eaLnBrk="1" hangingPunct="1"/>
            <a:endParaRPr lang="en-US" smtClean="0"/>
          </a:p>
        </p:txBody>
      </p:sp>
      <p:sp>
        <p:nvSpPr>
          <p:cNvPr id="244740" name="Slide Number Placeholder 3"/>
          <p:cNvSpPr>
            <a:spLocks noGrp="1"/>
          </p:cNvSpPr>
          <p:nvPr>
            <p:ph type="sldNum" sz="quarter" idx="5"/>
          </p:nvPr>
        </p:nvSpPr>
        <p:spPr>
          <a:noFill/>
        </p:spPr>
        <p:txBody>
          <a:bodyPr/>
          <a:lstStyle>
            <a:lvl1pPr defTabSz="966788">
              <a:defRPr sz="2000" b="1">
                <a:solidFill>
                  <a:schemeClr val="tx1"/>
                </a:solidFill>
                <a:latin typeface="Arial" charset="0"/>
              </a:defRPr>
            </a:lvl1pPr>
            <a:lvl2pPr marL="742950" indent="-285750" defTabSz="966788">
              <a:defRPr sz="2000" b="1">
                <a:solidFill>
                  <a:schemeClr val="tx1"/>
                </a:solidFill>
                <a:latin typeface="Arial" charset="0"/>
              </a:defRPr>
            </a:lvl2pPr>
            <a:lvl3pPr marL="1143000" indent="-228600" defTabSz="966788">
              <a:defRPr sz="2000" b="1">
                <a:solidFill>
                  <a:schemeClr val="tx1"/>
                </a:solidFill>
                <a:latin typeface="Arial" charset="0"/>
              </a:defRPr>
            </a:lvl3pPr>
            <a:lvl4pPr marL="1600200" indent="-228600" defTabSz="966788">
              <a:defRPr sz="2000" b="1">
                <a:solidFill>
                  <a:schemeClr val="tx1"/>
                </a:solidFill>
                <a:latin typeface="Arial" charset="0"/>
              </a:defRPr>
            </a:lvl4pPr>
            <a:lvl5pPr marL="2057400" indent="-228600" defTabSz="966788">
              <a:defRPr sz="2000" b="1">
                <a:solidFill>
                  <a:schemeClr val="tx1"/>
                </a:solidFill>
                <a:latin typeface="Arial" charset="0"/>
              </a:defRPr>
            </a:lvl5pPr>
            <a:lvl6pPr marL="2514600" indent="-228600" algn="ctr" defTabSz="966788" eaLnBrk="0" fontAlgn="base" hangingPunct="0">
              <a:spcBef>
                <a:spcPct val="0"/>
              </a:spcBef>
              <a:spcAft>
                <a:spcPct val="0"/>
              </a:spcAft>
              <a:defRPr sz="2000" b="1">
                <a:solidFill>
                  <a:schemeClr val="tx1"/>
                </a:solidFill>
                <a:latin typeface="Arial" charset="0"/>
              </a:defRPr>
            </a:lvl6pPr>
            <a:lvl7pPr marL="2971800" indent="-228600" algn="ctr" defTabSz="966788" eaLnBrk="0" fontAlgn="base" hangingPunct="0">
              <a:spcBef>
                <a:spcPct val="0"/>
              </a:spcBef>
              <a:spcAft>
                <a:spcPct val="0"/>
              </a:spcAft>
              <a:defRPr sz="2000" b="1">
                <a:solidFill>
                  <a:schemeClr val="tx1"/>
                </a:solidFill>
                <a:latin typeface="Arial" charset="0"/>
              </a:defRPr>
            </a:lvl7pPr>
            <a:lvl8pPr marL="3429000" indent="-228600" algn="ctr" defTabSz="966788" eaLnBrk="0" fontAlgn="base" hangingPunct="0">
              <a:spcBef>
                <a:spcPct val="0"/>
              </a:spcBef>
              <a:spcAft>
                <a:spcPct val="0"/>
              </a:spcAft>
              <a:defRPr sz="2000" b="1">
                <a:solidFill>
                  <a:schemeClr val="tx1"/>
                </a:solidFill>
                <a:latin typeface="Arial" charset="0"/>
              </a:defRPr>
            </a:lvl8pPr>
            <a:lvl9pPr marL="3886200" indent="-228600" algn="ctr" defTabSz="966788" eaLnBrk="0" fontAlgn="base" hangingPunct="0">
              <a:spcBef>
                <a:spcPct val="0"/>
              </a:spcBef>
              <a:spcAft>
                <a:spcPct val="0"/>
              </a:spcAft>
              <a:defRPr sz="2000" b="1">
                <a:solidFill>
                  <a:schemeClr val="tx1"/>
                </a:solidFill>
                <a:latin typeface="Arial" charset="0"/>
              </a:defRPr>
            </a:lvl9pPr>
          </a:lstStyle>
          <a:p>
            <a:fld id="{A6A82F2D-2F55-4FAD-8F65-314F5754D2FD}" type="slidenum">
              <a:rPr lang="en-US" sz="1000" b="0" smtClean="0">
                <a:latin typeface="Times New Roman" pitchFamily="18" charset="0"/>
              </a:rPr>
              <a:pPr/>
              <a:t>104</a:t>
            </a:fld>
            <a:endParaRPr lang="en-US" sz="1000" b="0" smtClean="0">
              <a:latin typeface="Times New Roman" pitchFamily="18"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C17E4BE2-E907-48EE-A820-359604C43DAE}" type="slidenum">
              <a:rPr lang="en-US" altLang="en-US" sz="1200" b="0" smtClean="0">
                <a:latin typeface="Times New Roman" pitchFamily="18" charset="0"/>
              </a:rPr>
              <a:pPr/>
              <a:t>105</a:t>
            </a:fld>
            <a:endParaRPr lang="en-US" altLang="en-US" sz="1200" b="0" smtClean="0">
              <a:latin typeface="Times New Roman" pitchFamily="18"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AEFDCE65-5365-4949-8064-F3ED8A0FCD59}" type="slidenum">
              <a:rPr lang="en-US" altLang="en-US" sz="1200" b="0" smtClean="0">
                <a:latin typeface="Times New Roman" pitchFamily="18" charset="0"/>
              </a:rPr>
              <a:pPr/>
              <a:t>106</a:t>
            </a:fld>
            <a:endParaRPr lang="en-US" altLang="en-US" sz="1200" b="0" smtClean="0">
              <a:latin typeface="Times New Roman" pitchFamily="18"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C99B9D18-798D-489B-9698-023CE7E17786}" type="slidenum">
              <a:rPr lang="en-US" altLang="en-US" sz="1200" b="0" smtClean="0">
                <a:latin typeface="Times New Roman" pitchFamily="18" charset="0"/>
              </a:rPr>
              <a:pPr/>
              <a:t>107</a:t>
            </a:fld>
            <a:endParaRPr lang="en-US" altLang="en-US" sz="1200" b="0" smtClean="0">
              <a:latin typeface="Times New Roman" pitchFamily="18" charset="0"/>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3C71EA7D-1BA0-4073-9DFE-003D12880E83}" type="slidenum">
              <a:rPr lang="en-US" altLang="en-US" sz="1200" b="0" smtClean="0">
                <a:latin typeface="Times New Roman" pitchFamily="18" charset="0"/>
              </a:rPr>
              <a:pPr/>
              <a:t>108</a:t>
            </a:fld>
            <a:endParaRPr lang="en-US" altLang="en-US" sz="1200" b="0" smtClean="0">
              <a:latin typeface="Times New Roman" pitchFamily="18" charset="0"/>
            </a:endParaRPr>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BD7F53B5-B41A-4A19-AF70-C538E3717569}" type="slidenum">
              <a:rPr lang="en-US" altLang="en-US" sz="1200" b="0" smtClean="0">
                <a:latin typeface="Times New Roman" pitchFamily="18" charset="0"/>
              </a:rPr>
              <a:pPr/>
              <a:t>109</a:t>
            </a:fld>
            <a:endParaRPr lang="en-US" altLang="en-US" sz="1200" b="0" smtClean="0">
              <a:latin typeface="Times New Roman" pitchFamily="18" charset="0"/>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43A252CA-CCDD-43D0-8A91-33B936F8CCAC}" type="slidenum">
              <a:rPr lang="en-US" altLang="en-US" sz="1200" b="0" smtClean="0">
                <a:latin typeface="Times New Roman" pitchFamily="18" charset="0"/>
              </a:rPr>
              <a:pPr/>
              <a:t>110</a:t>
            </a:fld>
            <a:endParaRPr lang="en-US" altLang="en-US" sz="1200" b="0" smtClean="0">
              <a:latin typeface="Times New Roman" pitchFamily="18" charset="0"/>
            </a:endParaRPr>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B6484579-F536-4577-8FA2-AA32A7358920}" type="slidenum">
              <a:rPr lang="en-US" altLang="en-US" sz="1200" b="0" smtClean="0">
                <a:latin typeface="Times New Roman" pitchFamily="18" charset="0"/>
              </a:rPr>
              <a:pPr/>
              <a:t>11</a:t>
            </a:fld>
            <a:endParaRPr lang="en-US" altLang="en-US" sz="1200" b="0" smtClean="0">
              <a:latin typeface="Times New Roman" pitchFamily="18"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8D8C3BA1-F7E4-4B29-827B-27B7442C6843}" type="slidenum">
              <a:rPr lang="en-US" altLang="en-US" sz="1200" b="0" smtClean="0">
                <a:latin typeface="Times New Roman" pitchFamily="18" charset="0"/>
              </a:rPr>
              <a:pPr/>
              <a:t>111</a:t>
            </a:fld>
            <a:endParaRPr lang="en-US" altLang="en-US" sz="1200" b="0" smtClean="0">
              <a:latin typeface="Times New Roman" pitchFamily="18"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3E6EC732-8AA0-4DF9-BDCB-2F374FD22901}" type="slidenum">
              <a:rPr lang="en-US" altLang="en-US" sz="1200" b="0" smtClean="0">
                <a:latin typeface="Times New Roman" pitchFamily="18" charset="0"/>
              </a:rPr>
              <a:pPr/>
              <a:t>112</a:t>
            </a:fld>
            <a:endParaRPr lang="en-US" altLang="en-US" sz="1200" b="0" smtClean="0">
              <a:latin typeface="Times New Roman" pitchFamily="18" charset="0"/>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B1422DD1-2586-4FE9-A82A-1BD725236ABA}" type="slidenum">
              <a:rPr lang="en-US" altLang="en-US" sz="1200" b="0" smtClean="0">
                <a:latin typeface="Times New Roman" pitchFamily="18" charset="0"/>
              </a:rPr>
              <a:pPr/>
              <a:t>113</a:t>
            </a:fld>
            <a:endParaRPr lang="en-US" altLang="en-US" sz="1200" b="0" smtClean="0">
              <a:latin typeface="Times New Roman" pitchFamily="18"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0610C2DC-C006-4C43-A6B6-5999B1DBC6ED}" type="slidenum">
              <a:rPr lang="en-US" altLang="en-US" sz="1200" b="0" smtClean="0">
                <a:latin typeface="Times New Roman" pitchFamily="18" charset="0"/>
              </a:rPr>
              <a:pPr/>
              <a:t>114</a:t>
            </a:fld>
            <a:endParaRPr lang="en-US" altLang="en-US" sz="1200" b="0" smtClean="0">
              <a:latin typeface="Times New Roman" pitchFamily="18" charset="0"/>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p:spPr>
        <p:txBody>
          <a:bodyPr/>
          <a:lstStyle/>
          <a:p>
            <a:endParaRPr lang="en-US" smtClean="0"/>
          </a:p>
        </p:txBody>
      </p:sp>
      <p:sp>
        <p:nvSpPr>
          <p:cNvPr id="256004"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B3CE3C1A-ADDD-496D-BB18-4FA2F05F6BDD}" type="slidenum">
              <a:rPr lang="en-US" altLang="en-US" sz="1200" b="0" smtClean="0">
                <a:latin typeface="Times New Roman" pitchFamily="18" charset="0"/>
              </a:rPr>
              <a:pPr/>
              <a:t>115</a:t>
            </a:fld>
            <a:endParaRPr lang="en-US" altLang="en-US" sz="1200" b="0" smtClean="0">
              <a:latin typeface="Times New Roman" pitchFamily="18"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p:spPr>
        <p:txBody>
          <a:bodyPr/>
          <a:lstStyle/>
          <a:p>
            <a:endParaRPr lang="en-US" smtClean="0"/>
          </a:p>
        </p:txBody>
      </p:sp>
      <p:sp>
        <p:nvSpPr>
          <p:cNvPr id="257028"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9BA867F4-E08A-468E-8105-C258299FF2B7}" type="slidenum">
              <a:rPr lang="en-US" altLang="en-US" sz="1200" b="0" smtClean="0">
                <a:latin typeface="Times New Roman" pitchFamily="18" charset="0"/>
              </a:rPr>
              <a:pPr/>
              <a:t>116</a:t>
            </a:fld>
            <a:endParaRPr lang="en-US" altLang="en-US" sz="1200" b="0" smtClean="0">
              <a:latin typeface="Times New Roman" pitchFamily="18"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46D95181-3B99-4520-AD99-1CAE3FCF44F1}" type="slidenum">
              <a:rPr lang="en-US" altLang="en-US" sz="1200" b="0" smtClean="0">
                <a:latin typeface="Times New Roman" pitchFamily="18" charset="0"/>
              </a:rPr>
              <a:pPr/>
              <a:t>117</a:t>
            </a:fld>
            <a:endParaRPr lang="en-US" altLang="en-US" sz="1200" b="0" smtClean="0">
              <a:latin typeface="Times New Roman" pitchFamily="18" charset="0"/>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684933C0-F269-4A50-AAC0-1737544A7CCE}" type="slidenum">
              <a:rPr lang="en-US" altLang="en-US" sz="1200" b="0" smtClean="0">
                <a:latin typeface="Times New Roman" pitchFamily="18" charset="0"/>
              </a:rPr>
              <a:pPr/>
              <a:t>118</a:t>
            </a:fld>
            <a:endParaRPr lang="en-US" altLang="en-US" sz="1200" b="0" smtClean="0">
              <a:latin typeface="Times New Roman" pitchFamily="18" charset="0"/>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p:spPr>
        <p:txBody>
          <a:bodyPr/>
          <a:lstStyle/>
          <a:p>
            <a:endParaRPr lang="en-US" smtClean="0"/>
          </a:p>
        </p:txBody>
      </p:sp>
      <p:sp>
        <p:nvSpPr>
          <p:cNvPr id="260100"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7AFD4BAA-6E34-4C67-B8EC-73665E9721E2}" type="slidenum">
              <a:rPr lang="en-US" altLang="en-US" sz="1200" b="0" smtClean="0">
                <a:latin typeface="Times New Roman" pitchFamily="18" charset="0"/>
              </a:rPr>
              <a:pPr/>
              <a:t>119</a:t>
            </a:fld>
            <a:endParaRPr lang="en-US" altLang="en-US" sz="1200" b="0" smtClean="0">
              <a:latin typeface="Times New Roman" pitchFamily="18"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9C84FBFD-292C-478C-B4F8-42EEE82AFA77}" type="slidenum">
              <a:rPr lang="en-US" altLang="en-US" sz="1200" b="0" smtClean="0">
                <a:latin typeface="Times New Roman" pitchFamily="18" charset="0"/>
              </a:rPr>
              <a:pPr/>
              <a:t>120</a:t>
            </a:fld>
            <a:endParaRPr lang="en-US" altLang="en-US" sz="1200" b="0" smtClean="0">
              <a:latin typeface="Times New Roman" pitchFamily="18" charset="0"/>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99E57522-A980-4E9D-926C-3261345BC8FD}" type="slidenum">
              <a:rPr lang="en-US" altLang="en-US" sz="1200" b="0" smtClean="0">
                <a:latin typeface="Times New Roman" pitchFamily="18" charset="0"/>
              </a:rPr>
              <a:pPr/>
              <a:t>12</a:t>
            </a:fld>
            <a:endParaRPr lang="en-US" altLang="en-US" sz="1200" b="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2DEEDDBC-7806-4C71-A4D9-0C8F425F78B3}" type="slidenum">
              <a:rPr lang="en-US" altLang="en-US" sz="1200" b="0" smtClean="0">
                <a:latin typeface="Times New Roman" pitchFamily="18" charset="0"/>
              </a:rPr>
              <a:pPr/>
              <a:t>121</a:t>
            </a:fld>
            <a:endParaRPr lang="en-US" altLang="en-US" sz="1200" b="0" smtClean="0">
              <a:latin typeface="Times New Roman" pitchFamily="18"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144F721D-29BD-44A6-B441-777AC3212B7D}" type="slidenum">
              <a:rPr lang="en-US" altLang="en-US" sz="1200" b="0" smtClean="0">
                <a:latin typeface="Times New Roman" pitchFamily="18" charset="0"/>
              </a:rPr>
              <a:pPr/>
              <a:t>122</a:t>
            </a:fld>
            <a:endParaRPr lang="en-US" altLang="en-US" sz="1200" b="0" smtClean="0">
              <a:latin typeface="Times New Roman" pitchFamily="18"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0FE36861-011B-45A8-BE54-49FC50C3A600}" type="slidenum">
              <a:rPr lang="en-US" altLang="en-US" sz="1200" b="0" smtClean="0">
                <a:latin typeface="Times New Roman" pitchFamily="18" charset="0"/>
              </a:rPr>
              <a:pPr/>
              <a:t>123</a:t>
            </a:fld>
            <a:endParaRPr lang="en-US" altLang="en-US" sz="1200" b="0" smtClean="0">
              <a:latin typeface="Times New Roman" pitchFamily="18"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6E9CED84-0FDF-4F7C-AA90-34DE57471233}" type="slidenum">
              <a:rPr lang="en-US" altLang="en-US" sz="1200" b="0" smtClean="0">
                <a:latin typeface="Times New Roman" pitchFamily="18" charset="0"/>
              </a:rPr>
              <a:pPr/>
              <a:t>124</a:t>
            </a:fld>
            <a:endParaRPr lang="en-US" altLang="en-US" sz="1200" b="0" smtClean="0">
              <a:latin typeface="Times New Roman" pitchFamily="18" charset="0"/>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p:spPr>
        <p:txBody>
          <a:bodyPr/>
          <a:lstStyle/>
          <a:p>
            <a:endParaRPr lang="en-US" smtClean="0"/>
          </a:p>
        </p:txBody>
      </p:sp>
      <p:sp>
        <p:nvSpPr>
          <p:cNvPr id="265220"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7A70263E-3772-419E-9170-ED1F05A57690}" type="slidenum">
              <a:rPr lang="en-US" altLang="en-US" sz="1200" b="0" smtClean="0">
                <a:latin typeface="Times New Roman" pitchFamily="18" charset="0"/>
              </a:rPr>
              <a:pPr/>
              <a:t>125</a:t>
            </a:fld>
            <a:endParaRPr lang="en-US" altLang="en-US" sz="1200" b="0" smtClean="0">
              <a:latin typeface="Times New Roman" pitchFamily="18"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p:spPr>
        <p:txBody>
          <a:bodyPr/>
          <a:lstStyle/>
          <a:p>
            <a:endParaRPr lang="en-US" smtClean="0"/>
          </a:p>
        </p:txBody>
      </p:sp>
      <p:sp>
        <p:nvSpPr>
          <p:cNvPr id="266244"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26002426-3919-469D-AC12-3DD8B87907EE}" type="slidenum">
              <a:rPr lang="en-US" altLang="en-US" sz="1200" b="0" smtClean="0">
                <a:latin typeface="Times New Roman" pitchFamily="18" charset="0"/>
              </a:rPr>
              <a:pPr/>
              <a:t>126</a:t>
            </a:fld>
            <a:endParaRPr lang="en-US" altLang="en-US" sz="1200" b="0" smtClean="0">
              <a:latin typeface="Times New Roman" pitchFamily="18"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p:spPr>
        <p:txBody>
          <a:bodyPr/>
          <a:lstStyle/>
          <a:p>
            <a:endParaRPr lang="en-US" smtClean="0"/>
          </a:p>
        </p:txBody>
      </p:sp>
      <p:sp>
        <p:nvSpPr>
          <p:cNvPr id="271364"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3B803CBE-1E08-4ACA-9E1C-5CA8DFB6440B}" type="slidenum">
              <a:rPr lang="en-US" altLang="en-US" sz="1200" b="0" smtClean="0">
                <a:latin typeface="Times New Roman" pitchFamily="18" charset="0"/>
              </a:rPr>
              <a:pPr/>
              <a:t>127</a:t>
            </a:fld>
            <a:endParaRPr lang="en-US" altLang="en-US" sz="1200" b="0" smtClean="0">
              <a:latin typeface="Times New Roman" pitchFamily="18"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p:spPr>
        <p:txBody>
          <a:bodyPr/>
          <a:lstStyle/>
          <a:p>
            <a:endParaRPr lang="en-US" smtClean="0"/>
          </a:p>
        </p:txBody>
      </p:sp>
      <p:sp>
        <p:nvSpPr>
          <p:cNvPr id="272388"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1AEDCAF8-AB0A-45EC-96E1-6191901B0B67}" type="slidenum">
              <a:rPr lang="en-US" altLang="en-US" sz="1200" b="0" smtClean="0">
                <a:latin typeface="Times New Roman" pitchFamily="18" charset="0"/>
              </a:rPr>
              <a:pPr/>
              <a:t>128</a:t>
            </a:fld>
            <a:endParaRPr lang="en-US" altLang="en-US" sz="1200" b="0" smtClean="0">
              <a:latin typeface="Times New Roman" pitchFamily="18"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a:ln/>
        </p:spPr>
      </p:sp>
      <p:sp>
        <p:nvSpPr>
          <p:cNvPr id="273411" name="Notes Placeholder 2"/>
          <p:cNvSpPr>
            <a:spLocks noGrp="1"/>
          </p:cNvSpPr>
          <p:nvPr>
            <p:ph type="body" idx="1"/>
          </p:nvPr>
        </p:nvSpPr>
        <p:spPr>
          <a:noFill/>
        </p:spPr>
        <p:txBody>
          <a:bodyPr/>
          <a:lstStyle/>
          <a:p>
            <a:endParaRPr lang="en-US" smtClean="0"/>
          </a:p>
        </p:txBody>
      </p:sp>
      <p:sp>
        <p:nvSpPr>
          <p:cNvPr id="273412"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AA8CBEC9-BF85-453C-90D5-4CA2EC65356E}" type="slidenum">
              <a:rPr lang="en-US" altLang="en-US" sz="1200" b="0" smtClean="0">
                <a:latin typeface="Times New Roman" pitchFamily="18" charset="0"/>
              </a:rPr>
              <a:pPr/>
              <a:t>129</a:t>
            </a:fld>
            <a:endParaRPr lang="en-US" altLang="en-US" sz="1200" b="0" smtClean="0">
              <a:latin typeface="Times New Roman" pitchFamily="18"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p:spPr>
        <p:txBody>
          <a:bodyPr/>
          <a:lstStyle/>
          <a:p>
            <a:endParaRPr lang="en-US" smtClean="0"/>
          </a:p>
        </p:txBody>
      </p:sp>
      <p:sp>
        <p:nvSpPr>
          <p:cNvPr id="274436"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0EF39034-53E3-445D-81EF-8939183797D2}" type="slidenum">
              <a:rPr lang="en-US" altLang="en-US" sz="1200" b="0" smtClean="0">
                <a:latin typeface="Times New Roman" pitchFamily="18" charset="0"/>
              </a:rPr>
              <a:pPr/>
              <a:t>130</a:t>
            </a:fld>
            <a:endParaRPr lang="en-US" altLang="en-US" sz="1200" b="0"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5D712B9A-F13C-4E75-B06E-0FFD184DCED6}" type="slidenum">
              <a:rPr lang="en-US" altLang="en-US" sz="1200" b="0" smtClean="0">
                <a:latin typeface="Times New Roman" pitchFamily="18" charset="0"/>
              </a:rPr>
              <a:pPr/>
              <a:t>13</a:t>
            </a:fld>
            <a:endParaRPr lang="en-US" altLang="en-US" sz="1200" b="0" smtClean="0">
              <a:latin typeface="Times New Roman" pitchFamily="18"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p:spPr>
        <p:txBody>
          <a:bodyPr/>
          <a:lstStyle/>
          <a:p>
            <a:endParaRPr lang="en-US" smtClean="0"/>
          </a:p>
        </p:txBody>
      </p:sp>
      <p:sp>
        <p:nvSpPr>
          <p:cNvPr id="275460"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C19A4A90-9403-4A37-B3A5-1A367AFF3EA0}" type="slidenum">
              <a:rPr lang="en-US" altLang="en-US" sz="1200" b="0" smtClean="0">
                <a:latin typeface="Times New Roman" pitchFamily="18" charset="0"/>
              </a:rPr>
              <a:pPr/>
              <a:t>131</a:t>
            </a:fld>
            <a:endParaRPr lang="en-US" altLang="en-US" sz="1200" b="0" smtClean="0">
              <a:latin typeface="Times New Roman" pitchFamily="18"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p:spPr>
        <p:txBody>
          <a:bodyPr/>
          <a:lstStyle/>
          <a:p>
            <a:endParaRPr lang="en-US" smtClean="0"/>
          </a:p>
        </p:txBody>
      </p:sp>
      <p:sp>
        <p:nvSpPr>
          <p:cNvPr id="276484"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E7CAA2BE-4E9D-4AF6-B3BA-6EAEC56FB9BA}" type="slidenum">
              <a:rPr lang="en-US" altLang="en-US" sz="1200" b="0" smtClean="0">
                <a:latin typeface="Times New Roman" pitchFamily="18" charset="0"/>
              </a:rPr>
              <a:pPr/>
              <a:t>132</a:t>
            </a:fld>
            <a:endParaRPr lang="en-US" altLang="en-US" sz="1200" b="0" smtClean="0">
              <a:latin typeface="Times New Roman" pitchFamily="18"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p:spPr>
        <p:txBody>
          <a:bodyPr/>
          <a:lstStyle/>
          <a:p>
            <a:endParaRPr lang="en-US" smtClean="0"/>
          </a:p>
        </p:txBody>
      </p:sp>
      <p:sp>
        <p:nvSpPr>
          <p:cNvPr id="277508"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B7A24315-2BA1-4BF6-A57F-7DA1BE87BA25}" type="slidenum">
              <a:rPr lang="en-US" altLang="en-US" sz="1200" b="0" smtClean="0">
                <a:latin typeface="Times New Roman" pitchFamily="18" charset="0"/>
              </a:rPr>
              <a:pPr/>
              <a:t>133</a:t>
            </a:fld>
            <a:endParaRPr lang="en-US" altLang="en-US" sz="1200" b="0" smtClean="0">
              <a:latin typeface="Times New Roman" pitchFamily="18"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p:spPr>
        <p:txBody>
          <a:bodyPr/>
          <a:lstStyle/>
          <a:p>
            <a:endParaRPr lang="en-US" smtClean="0"/>
          </a:p>
        </p:txBody>
      </p:sp>
      <p:sp>
        <p:nvSpPr>
          <p:cNvPr id="278532"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85B00E0B-BA21-4DFA-AB98-353F37EAC84A}" type="slidenum">
              <a:rPr lang="en-US" altLang="en-US" sz="1200" b="0" smtClean="0">
                <a:latin typeface="Times New Roman" pitchFamily="18" charset="0"/>
              </a:rPr>
              <a:pPr/>
              <a:t>134</a:t>
            </a:fld>
            <a:endParaRPr lang="en-US" altLang="en-US" sz="1200" b="0" smtClean="0">
              <a:latin typeface="Times New Roman" pitchFamily="18"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p:spPr>
        <p:txBody>
          <a:bodyPr/>
          <a:lstStyle/>
          <a:p>
            <a:endParaRPr lang="en-US" smtClean="0"/>
          </a:p>
        </p:txBody>
      </p:sp>
      <p:sp>
        <p:nvSpPr>
          <p:cNvPr id="279556"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AA5D4551-606E-48BC-A660-42229D8FCB4E}" type="slidenum">
              <a:rPr lang="en-US" altLang="en-US" sz="1200" b="0" smtClean="0">
                <a:latin typeface="Times New Roman" pitchFamily="18" charset="0"/>
              </a:rPr>
              <a:pPr/>
              <a:t>135</a:t>
            </a:fld>
            <a:endParaRPr lang="en-US" altLang="en-US" sz="1200" b="0" smtClean="0">
              <a:latin typeface="Times New Roman" pitchFamily="18"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p:spPr>
        <p:txBody>
          <a:bodyPr/>
          <a:lstStyle/>
          <a:p>
            <a:endParaRPr lang="en-US" smtClean="0"/>
          </a:p>
        </p:txBody>
      </p:sp>
      <p:sp>
        <p:nvSpPr>
          <p:cNvPr id="280580"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BE1D20EC-B7B3-4CEE-825E-CF20F6277BFD}" type="slidenum">
              <a:rPr lang="en-US" altLang="en-US" sz="1200" b="0" smtClean="0">
                <a:latin typeface="Times New Roman" pitchFamily="18" charset="0"/>
              </a:rPr>
              <a:pPr/>
              <a:t>136</a:t>
            </a:fld>
            <a:endParaRPr lang="en-US" altLang="en-US" sz="1200" b="0" smtClean="0">
              <a:latin typeface="Times New Roman" pitchFamily="18"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p:spPr>
        <p:txBody>
          <a:bodyPr/>
          <a:lstStyle/>
          <a:p>
            <a:endParaRPr lang="en-US" smtClean="0"/>
          </a:p>
        </p:txBody>
      </p:sp>
      <p:sp>
        <p:nvSpPr>
          <p:cNvPr id="281604"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BEA4215D-6D76-4F69-BF9C-07F1CCC03B65}" type="slidenum">
              <a:rPr lang="en-US" altLang="en-US" sz="1200" b="0" smtClean="0">
                <a:latin typeface="Times New Roman" pitchFamily="18" charset="0"/>
              </a:rPr>
              <a:pPr/>
              <a:t>137</a:t>
            </a:fld>
            <a:endParaRPr lang="en-US" altLang="en-US" sz="1200" b="0" smtClean="0">
              <a:latin typeface="Times New Roman" pitchFamily="18"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p:spPr>
        <p:txBody>
          <a:bodyPr/>
          <a:lstStyle/>
          <a:p>
            <a:endParaRPr lang="en-US" smtClean="0"/>
          </a:p>
        </p:txBody>
      </p:sp>
      <p:sp>
        <p:nvSpPr>
          <p:cNvPr id="282628"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259CF379-28A8-4270-912B-F56FF1C94304}" type="slidenum">
              <a:rPr lang="en-US" altLang="en-US" sz="1200" b="0" smtClean="0">
                <a:latin typeface="Times New Roman" pitchFamily="18" charset="0"/>
              </a:rPr>
              <a:pPr/>
              <a:t>138</a:t>
            </a:fld>
            <a:endParaRPr lang="en-US" altLang="en-US" sz="1200" b="0" smtClean="0">
              <a:latin typeface="Times New Roman" pitchFamily="18"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p:spPr>
        <p:txBody>
          <a:bodyPr/>
          <a:lstStyle/>
          <a:p>
            <a:endParaRPr lang="en-US" smtClean="0"/>
          </a:p>
        </p:txBody>
      </p:sp>
      <p:sp>
        <p:nvSpPr>
          <p:cNvPr id="283652"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829E1666-3BB3-4F5A-8ADE-0A36B88FDD55}" type="slidenum">
              <a:rPr lang="en-US" altLang="en-US" sz="1200" b="0" smtClean="0">
                <a:latin typeface="Times New Roman" pitchFamily="18" charset="0"/>
              </a:rPr>
              <a:pPr/>
              <a:t>139</a:t>
            </a:fld>
            <a:endParaRPr lang="en-US" altLang="en-US" sz="1200" b="0" smtClean="0">
              <a:latin typeface="Times New Roman" pitchFamily="18"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p:spPr>
        <p:txBody>
          <a:bodyPr/>
          <a:lstStyle/>
          <a:p>
            <a:endParaRPr lang="en-US" smtClean="0"/>
          </a:p>
        </p:txBody>
      </p:sp>
      <p:sp>
        <p:nvSpPr>
          <p:cNvPr id="284676"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D2701630-6865-40FE-99FB-38D33771D05E}" type="slidenum">
              <a:rPr lang="en-US" altLang="en-US" sz="1200" b="0" smtClean="0">
                <a:latin typeface="Times New Roman" pitchFamily="18" charset="0"/>
              </a:rPr>
              <a:pPr/>
              <a:t>140</a:t>
            </a:fld>
            <a:endParaRPr lang="en-US" altLang="en-US" sz="1200" b="0"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C80AA08A-E611-437C-94F6-32B7EDB4E682}" type="slidenum">
              <a:rPr lang="en-US" altLang="en-US" sz="1200" b="0" smtClean="0">
                <a:solidFill>
                  <a:srgbClr val="000000"/>
                </a:solidFill>
                <a:latin typeface="Times New Roman" pitchFamily="18" charset="0"/>
              </a:rPr>
              <a:pPr/>
              <a:t>14</a:t>
            </a:fld>
            <a:endParaRPr lang="en-US" altLang="en-US" sz="1200" b="0" smtClean="0">
              <a:solidFill>
                <a:srgbClr val="000000"/>
              </a:solidFill>
              <a:latin typeface="Times New Roman" pitchFamily="18"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p:spPr>
        <p:txBody>
          <a:bodyPr/>
          <a:lstStyle/>
          <a:p>
            <a:endParaRPr lang="en-US" smtClean="0"/>
          </a:p>
        </p:txBody>
      </p:sp>
      <p:sp>
        <p:nvSpPr>
          <p:cNvPr id="285700"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B9710D0F-DCE9-4FCA-8D82-B6B27C224CF2}" type="slidenum">
              <a:rPr lang="en-US" altLang="en-US" sz="1200" b="0" smtClean="0">
                <a:latin typeface="Times New Roman" pitchFamily="18" charset="0"/>
              </a:rPr>
              <a:pPr/>
              <a:t>141</a:t>
            </a:fld>
            <a:endParaRPr lang="en-US" altLang="en-US" sz="1200" b="0" smtClean="0">
              <a:latin typeface="Times New Roman" pitchFamily="18"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p:spPr>
        <p:txBody>
          <a:bodyPr/>
          <a:lstStyle/>
          <a:p>
            <a:endParaRPr lang="en-US" smtClean="0"/>
          </a:p>
        </p:txBody>
      </p:sp>
      <p:sp>
        <p:nvSpPr>
          <p:cNvPr id="286724"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714C4D49-922E-4781-AE87-9BFB0CF329DD}" type="slidenum">
              <a:rPr lang="en-US" altLang="en-US" sz="1200" b="0" smtClean="0">
                <a:latin typeface="Times New Roman" pitchFamily="18" charset="0"/>
              </a:rPr>
              <a:pPr/>
              <a:t>142</a:t>
            </a:fld>
            <a:endParaRPr lang="en-US" altLang="en-US" sz="1200" b="0" smtClean="0">
              <a:latin typeface="Times New Roman" pitchFamily="18"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p:spPr>
        <p:txBody>
          <a:bodyPr/>
          <a:lstStyle/>
          <a:p>
            <a:endParaRPr lang="en-US" smtClean="0"/>
          </a:p>
        </p:txBody>
      </p:sp>
      <p:sp>
        <p:nvSpPr>
          <p:cNvPr id="287748"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9A65FE8C-35B0-45D2-B937-75F4667AA591}" type="slidenum">
              <a:rPr lang="en-US" altLang="en-US" sz="1200" b="0" smtClean="0">
                <a:latin typeface="Times New Roman" pitchFamily="18" charset="0"/>
              </a:rPr>
              <a:pPr/>
              <a:t>143</a:t>
            </a:fld>
            <a:endParaRPr lang="en-US" altLang="en-US" sz="1200" b="0" smtClean="0">
              <a:latin typeface="Times New Roman" pitchFamily="18"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p:spPr>
        <p:txBody>
          <a:bodyPr/>
          <a:lstStyle/>
          <a:p>
            <a:endParaRPr lang="en-US" smtClean="0"/>
          </a:p>
        </p:txBody>
      </p:sp>
      <p:sp>
        <p:nvSpPr>
          <p:cNvPr id="288772"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DDF17DA3-F9C9-401D-8202-D8E5D83D3BC4}" type="slidenum">
              <a:rPr lang="en-US" altLang="en-US" sz="1200" b="0" smtClean="0">
                <a:latin typeface="Times New Roman" pitchFamily="18" charset="0"/>
              </a:rPr>
              <a:pPr/>
              <a:t>144</a:t>
            </a:fld>
            <a:endParaRPr lang="en-US" altLang="en-US" sz="1200" b="0" smtClean="0">
              <a:latin typeface="Times New Roman" pitchFamily="18"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p:spPr>
        <p:txBody>
          <a:bodyPr/>
          <a:lstStyle/>
          <a:p>
            <a:endParaRPr lang="en-US" smtClean="0"/>
          </a:p>
        </p:txBody>
      </p:sp>
      <p:sp>
        <p:nvSpPr>
          <p:cNvPr id="289796"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D678F5ED-3135-4C02-B39A-DE8329CBD7DE}" type="slidenum">
              <a:rPr lang="en-US" altLang="en-US" sz="1200" b="0" smtClean="0">
                <a:latin typeface="Times New Roman" pitchFamily="18" charset="0"/>
              </a:rPr>
              <a:pPr/>
              <a:t>145</a:t>
            </a:fld>
            <a:endParaRPr lang="en-US" altLang="en-US" sz="1200" b="0" smtClean="0">
              <a:latin typeface="Times New Roman" pitchFamily="18"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p:spPr>
        <p:txBody>
          <a:bodyPr/>
          <a:lstStyle/>
          <a:p>
            <a:endParaRPr lang="en-US" smtClean="0"/>
          </a:p>
        </p:txBody>
      </p:sp>
      <p:sp>
        <p:nvSpPr>
          <p:cNvPr id="290820"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27681650-8CEB-471F-9217-9C4747D59417}" type="slidenum">
              <a:rPr lang="en-US" altLang="en-US" sz="1200" b="0" smtClean="0">
                <a:latin typeface="Times New Roman" pitchFamily="18" charset="0"/>
              </a:rPr>
              <a:pPr/>
              <a:t>146</a:t>
            </a:fld>
            <a:endParaRPr lang="en-US" altLang="en-US" sz="1200" b="0" smtClean="0">
              <a:latin typeface="Times New Roman" pitchFamily="18"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p:spPr>
        <p:txBody>
          <a:bodyPr/>
          <a:lstStyle/>
          <a:p>
            <a:endParaRPr lang="en-US" smtClean="0"/>
          </a:p>
        </p:txBody>
      </p:sp>
      <p:sp>
        <p:nvSpPr>
          <p:cNvPr id="291844"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63E5ACF7-ED5A-4C8D-80F6-51E2157D90AD}" type="slidenum">
              <a:rPr lang="en-US" altLang="en-US" sz="1200" b="0" smtClean="0">
                <a:latin typeface="Times New Roman" pitchFamily="18" charset="0"/>
              </a:rPr>
              <a:pPr/>
              <a:t>147</a:t>
            </a:fld>
            <a:endParaRPr lang="en-US" altLang="en-US" sz="1200" b="0" smtClean="0">
              <a:latin typeface="Times New Roman" pitchFamily="18"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p:spPr>
        <p:txBody>
          <a:bodyPr/>
          <a:lstStyle/>
          <a:p>
            <a:endParaRPr lang="en-US" smtClean="0"/>
          </a:p>
        </p:txBody>
      </p:sp>
      <p:sp>
        <p:nvSpPr>
          <p:cNvPr id="292868"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B80489E5-EAE6-4B40-A37A-84DF105E80AC}" type="slidenum">
              <a:rPr lang="en-US" altLang="en-US" sz="1200" b="0" smtClean="0">
                <a:latin typeface="Times New Roman" pitchFamily="18" charset="0"/>
              </a:rPr>
              <a:pPr/>
              <a:t>148</a:t>
            </a:fld>
            <a:endParaRPr lang="en-US" altLang="en-US" sz="1200" b="0" smtClean="0">
              <a:latin typeface="Times New Roman" pitchFamily="18"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p:spPr>
        <p:txBody>
          <a:bodyPr/>
          <a:lstStyle/>
          <a:p>
            <a:endParaRPr lang="en-US" smtClean="0"/>
          </a:p>
        </p:txBody>
      </p:sp>
      <p:sp>
        <p:nvSpPr>
          <p:cNvPr id="293892"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919705C4-B7E4-4F07-842D-C5CA8BE365E3}" type="slidenum">
              <a:rPr lang="en-US" altLang="en-US" sz="1200" b="0" smtClean="0">
                <a:latin typeface="Times New Roman" pitchFamily="18" charset="0"/>
              </a:rPr>
              <a:pPr/>
              <a:t>149</a:t>
            </a:fld>
            <a:endParaRPr lang="en-US" altLang="en-US" sz="1200" b="0" smtClean="0">
              <a:latin typeface="Times New Roman" pitchFamily="18"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A73161F5-C50A-4693-9534-C654AE0814E2}" type="slidenum">
              <a:rPr lang="en-US" altLang="en-US" sz="1200" b="0" smtClean="0">
                <a:latin typeface="Times New Roman" pitchFamily="18" charset="0"/>
              </a:rPr>
              <a:pPr/>
              <a:t>150</a:t>
            </a:fld>
            <a:endParaRPr lang="en-US" altLang="en-US" sz="1200" b="0" smtClean="0">
              <a:latin typeface="Times New Roman" pitchFamily="18" charset="0"/>
            </a:endParaRPr>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defTabSz="946861">
              <a:defRPr sz="2100" b="1">
                <a:solidFill>
                  <a:schemeClr val="tx1"/>
                </a:solidFill>
                <a:latin typeface="Arial" charset="0"/>
              </a:defRPr>
            </a:lvl1pPr>
            <a:lvl2pPr marL="770662" indent="-296408" defTabSz="946861">
              <a:defRPr sz="2100" b="1">
                <a:solidFill>
                  <a:schemeClr val="tx1"/>
                </a:solidFill>
                <a:latin typeface="Arial" charset="0"/>
              </a:defRPr>
            </a:lvl2pPr>
            <a:lvl3pPr marL="1185634" indent="-237127" defTabSz="946861">
              <a:defRPr sz="2100" b="1">
                <a:solidFill>
                  <a:schemeClr val="tx1"/>
                </a:solidFill>
                <a:latin typeface="Arial" charset="0"/>
              </a:defRPr>
            </a:lvl3pPr>
            <a:lvl4pPr marL="1659887" indent="-237127" defTabSz="946861">
              <a:defRPr sz="2100" b="1">
                <a:solidFill>
                  <a:schemeClr val="tx1"/>
                </a:solidFill>
                <a:latin typeface="Arial" charset="0"/>
              </a:defRPr>
            </a:lvl4pPr>
            <a:lvl5pPr marL="2134141" indent="-237127" defTabSz="946861">
              <a:defRPr sz="2100" b="1">
                <a:solidFill>
                  <a:schemeClr val="tx1"/>
                </a:solidFill>
                <a:latin typeface="Arial" charset="0"/>
              </a:defRPr>
            </a:lvl5pPr>
            <a:lvl6pPr marL="2608395" indent="-237127" algn="ctr" defTabSz="946861" eaLnBrk="0" fontAlgn="base" hangingPunct="0">
              <a:spcBef>
                <a:spcPct val="0"/>
              </a:spcBef>
              <a:spcAft>
                <a:spcPct val="0"/>
              </a:spcAft>
              <a:defRPr sz="2100" b="1">
                <a:solidFill>
                  <a:schemeClr val="tx1"/>
                </a:solidFill>
                <a:latin typeface="Arial" charset="0"/>
              </a:defRPr>
            </a:lvl6pPr>
            <a:lvl7pPr marL="3082648" indent="-237127" algn="ctr" defTabSz="946861" eaLnBrk="0" fontAlgn="base" hangingPunct="0">
              <a:spcBef>
                <a:spcPct val="0"/>
              </a:spcBef>
              <a:spcAft>
                <a:spcPct val="0"/>
              </a:spcAft>
              <a:defRPr sz="2100" b="1">
                <a:solidFill>
                  <a:schemeClr val="tx1"/>
                </a:solidFill>
                <a:latin typeface="Arial" charset="0"/>
              </a:defRPr>
            </a:lvl7pPr>
            <a:lvl8pPr marL="3556902" indent="-237127" algn="ctr" defTabSz="946861" eaLnBrk="0" fontAlgn="base" hangingPunct="0">
              <a:spcBef>
                <a:spcPct val="0"/>
              </a:spcBef>
              <a:spcAft>
                <a:spcPct val="0"/>
              </a:spcAft>
              <a:defRPr sz="2100" b="1">
                <a:solidFill>
                  <a:schemeClr val="tx1"/>
                </a:solidFill>
                <a:latin typeface="Arial" charset="0"/>
              </a:defRPr>
            </a:lvl8pPr>
            <a:lvl9pPr marL="4031155" indent="-237127" algn="ctr" defTabSz="946861" eaLnBrk="0" fontAlgn="base" hangingPunct="0">
              <a:spcBef>
                <a:spcPct val="0"/>
              </a:spcBef>
              <a:spcAft>
                <a:spcPct val="0"/>
              </a:spcAft>
              <a:defRPr sz="2100" b="1">
                <a:solidFill>
                  <a:schemeClr val="tx1"/>
                </a:solidFill>
                <a:latin typeface="Arial" charset="0"/>
              </a:defRPr>
            </a:lvl9pPr>
          </a:lstStyle>
          <a:p>
            <a:fld id="{B695729D-D7D8-4881-A760-C82C111A2415}" type="slidenum">
              <a:rPr lang="en-US" altLang="en-US" sz="1200" b="0">
                <a:solidFill>
                  <a:prstClr val="black"/>
                </a:solidFill>
                <a:latin typeface="Times New Roman" pitchFamily="18" charset="0"/>
              </a:rPr>
              <a:pPr/>
              <a:t>16</a:t>
            </a:fld>
            <a:endParaRPr lang="en-US" altLang="en-US" sz="1200" b="0">
              <a:solidFill>
                <a:prstClr val="black"/>
              </a:solidFill>
              <a:latin typeface="Times New Roman" pitchFamily="18"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9B1B7B6A-BD32-4DD9-B3F2-48D3CD3B323F}" type="slidenum">
              <a:rPr lang="en-US" altLang="en-US" sz="1200" b="0" smtClean="0">
                <a:latin typeface="Times New Roman" pitchFamily="18" charset="0"/>
              </a:rPr>
              <a:pPr/>
              <a:t>151</a:t>
            </a:fld>
            <a:endParaRPr lang="en-US" altLang="en-US" sz="1200" b="0" smtClean="0">
              <a:latin typeface="Times New Roman" pitchFamily="18" charset="0"/>
            </a:endParaRPr>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DC2683D9-9681-47D5-8ED7-D48D2D6C9C42}" type="slidenum">
              <a:rPr lang="en-US" altLang="en-US" sz="1200" b="0" smtClean="0">
                <a:latin typeface="Times New Roman" pitchFamily="18" charset="0"/>
              </a:rPr>
              <a:pPr/>
              <a:t>152</a:t>
            </a:fld>
            <a:endParaRPr lang="en-US" altLang="en-US" sz="1200" b="0" smtClean="0">
              <a:latin typeface="Times New Roman" pitchFamily="18" charset="0"/>
            </a:endParaRPr>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380CA3FF-695B-48A9-9CB6-D06299AD4554}" type="slidenum">
              <a:rPr lang="en-US" altLang="en-US" sz="1200" b="0" smtClean="0">
                <a:latin typeface="Times New Roman" pitchFamily="18" charset="0"/>
              </a:rPr>
              <a:pPr/>
              <a:t>153</a:t>
            </a:fld>
            <a:endParaRPr lang="en-US" altLang="en-US" sz="1200" b="0" smtClean="0">
              <a:latin typeface="Times New Roman" pitchFamily="18" charset="0"/>
            </a:endParaRPr>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ln/>
        </p:spPr>
      </p:sp>
      <p:sp>
        <p:nvSpPr>
          <p:cNvPr id="299011" name="Notes Placeholder 2"/>
          <p:cNvSpPr>
            <a:spLocks noGrp="1"/>
          </p:cNvSpPr>
          <p:nvPr>
            <p:ph type="body" idx="1"/>
          </p:nvPr>
        </p:nvSpPr>
        <p:spPr>
          <a:noFill/>
        </p:spPr>
        <p:txBody>
          <a:bodyPr/>
          <a:lstStyle/>
          <a:p>
            <a:endParaRPr lang="en-US" smtClean="0"/>
          </a:p>
        </p:txBody>
      </p:sp>
      <p:sp>
        <p:nvSpPr>
          <p:cNvPr id="299012"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13951FE0-3C78-460E-98AA-F4D81A1A1E2A}" type="slidenum">
              <a:rPr lang="en-US" altLang="en-US" sz="1200" b="0" smtClean="0">
                <a:latin typeface="Times New Roman" pitchFamily="18" charset="0"/>
              </a:rPr>
              <a:pPr/>
              <a:t>154</a:t>
            </a:fld>
            <a:endParaRPr lang="en-US" altLang="en-US" sz="1200" b="0" smtClean="0">
              <a:latin typeface="Times New Roman" pitchFamily="18"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p:spPr>
        <p:txBody>
          <a:bodyPr/>
          <a:lstStyle/>
          <a:p>
            <a:endParaRPr lang="en-US" smtClean="0"/>
          </a:p>
        </p:txBody>
      </p:sp>
      <p:sp>
        <p:nvSpPr>
          <p:cNvPr id="300036"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422E46E0-235C-47AA-A12E-A60E0839DD39}" type="slidenum">
              <a:rPr lang="en-US" altLang="en-US" sz="1200" b="0" smtClean="0">
                <a:latin typeface="Times New Roman" pitchFamily="18" charset="0"/>
              </a:rPr>
              <a:pPr/>
              <a:t>155</a:t>
            </a:fld>
            <a:endParaRPr lang="en-US" altLang="en-US" sz="1200" b="0" smtClean="0">
              <a:latin typeface="Times New Roman" pitchFamily="18"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p:spPr>
        <p:txBody>
          <a:bodyPr/>
          <a:lstStyle/>
          <a:p>
            <a:endParaRPr lang="en-US" smtClean="0"/>
          </a:p>
        </p:txBody>
      </p:sp>
      <p:sp>
        <p:nvSpPr>
          <p:cNvPr id="301060"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EED668D7-95C1-4F12-94CE-1FB1594977F5}" type="slidenum">
              <a:rPr lang="en-US" altLang="en-US" sz="1200" b="0" smtClean="0">
                <a:latin typeface="Times New Roman" pitchFamily="18" charset="0"/>
              </a:rPr>
              <a:pPr/>
              <a:t>156</a:t>
            </a:fld>
            <a:endParaRPr lang="en-US" altLang="en-US" sz="1200" b="0" smtClean="0">
              <a:latin typeface="Times New Roman" pitchFamily="18"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a:ln/>
        </p:spPr>
      </p:sp>
      <p:sp>
        <p:nvSpPr>
          <p:cNvPr id="302083" name="Notes Placeholder 2"/>
          <p:cNvSpPr>
            <a:spLocks noGrp="1"/>
          </p:cNvSpPr>
          <p:nvPr>
            <p:ph type="body" idx="1"/>
          </p:nvPr>
        </p:nvSpPr>
        <p:spPr>
          <a:noFill/>
        </p:spPr>
        <p:txBody>
          <a:bodyPr/>
          <a:lstStyle/>
          <a:p>
            <a:endParaRPr lang="en-US" smtClean="0"/>
          </a:p>
        </p:txBody>
      </p:sp>
      <p:sp>
        <p:nvSpPr>
          <p:cNvPr id="302084"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492FE59C-BCBE-4665-915B-98BA41978DF1}" type="slidenum">
              <a:rPr lang="en-US" altLang="en-US" sz="1200" b="0" smtClean="0">
                <a:latin typeface="Times New Roman" pitchFamily="18" charset="0"/>
              </a:rPr>
              <a:pPr/>
              <a:t>157</a:t>
            </a:fld>
            <a:endParaRPr lang="en-US" altLang="en-US" sz="1200" b="0" smtClean="0">
              <a:latin typeface="Times New Roman" pitchFamily="18"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ln/>
        </p:spPr>
      </p:sp>
      <p:sp>
        <p:nvSpPr>
          <p:cNvPr id="303107" name="Notes Placeholder 2"/>
          <p:cNvSpPr>
            <a:spLocks noGrp="1"/>
          </p:cNvSpPr>
          <p:nvPr>
            <p:ph type="body" idx="1"/>
          </p:nvPr>
        </p:nvSpPr>
        <p:spPr>
          <a:noFill/>
        </p:spPr>
        <p:txBody>
          <a:bodyPr/>
          <a:lstStyle/>
          <a:p>
            <a:endParaRPr lang="en-US" smtClean="0"/>
          </a:p>
        </p:txBody>
      </p:sp>
      <p:sp>
        <p:nvSpPr>
          <p:cNvPr id="303108"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0028A0DE-4D45-4DB8-9210-3E082FE7E03B}" type="slidenum">
              <a:rPr lang="en-US" altLang="en-US" sz="1200" b="0" smtClean="0">
                <a:latin typeface="Times New Roman" pitchFamily="18" charset="0"/>
              </a:rPr>
              <a:pPr/>
              <a:t>158</a:t>
            </a:fld>
            <a:endParaRPr lang="en-US" altLang="en-US" sz="1200" b="0" smtClean="0">
              <a:latin typeface="Times New Roman" pitchFamily="18"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p:spPr>
        <p:txBody>
          <a:bodyPr/>
          <a:lstStyle/>
          <a:p>
            <a:endParaRPr lang="en-US" smtClean="0"/>
          </a:p>
        </p:txBody>
      </p:sp>
      <p:sp>
        <p:nvSpPr>
          <p:cNvPr id="304132"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135D4628-E10F-4017-9846-A1FFE82E83CB}" type="slidenum">
              <a:rPr lang="en-US" altLang="en-US" sz="1200" b="0" smtClean="0">
                <a:latin typeface="Times New Roman" pitchFamily="18" charset="0"/>
              </a:rPr>
              <a:pPr/>
              <a:t>159</a:t>
            </a:fld>
            <a:endParaRPr lang="en-US" altLang="en-US" sz="1200" b="0" smtClean="0">
              <a:latin typeface="Times New Roman" pitchFamily="18"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a:ln/>
        </p:spPr>
      </p:sp>
      <p:sp>
        <p:nvSpPr>
          <p:cNvPr id="305155" name="Notes Placeholder 2"/>
          <p:cNvSpPr>
            <a:spLocks noGrp="1"/>
          </p:cNvSpPr>
          <p:nvPr>
            <p:ph type="body" idx="1"/>
          </p:nvPr>
        </p:nvSpPr>
        <p:spPr>
          <a:noFill/>
        </p:spPr>
        <p:txBody>
          <a:bodyPr/>
          <a:lstStyle/>
          <a:p>
            <a:endParaRPr lang="en-US" smtClean="0"/>
          </a:p>
        </p:txBody>
      </p:sp>
      <p:sp>
        <p:nvSpPr>
          <p:cNvPr id="305156"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4412D99F-96C9-441E-B1DF-6F82DFEFE357}" type="slidenum">
              <a:rPr lang="en-US" altLang="en-US" sz="1200" b="0" smtClean="0">
                <a:latin typeface="Times New Roman" pitchFamily="18" charset="0"/>
              </a:rPr>
              <a:pPr/>
              <a:t>160</a:t>
            </a:fld>
            <a:endParaRPr lang="en-US" altLang="en-US" sz="1200" b="0"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46861">
              <a:defRPr sz="2100" b="1">
                <a:solidFill>
                  <a:schemeClr val="tx1"/>
                </a:solidFill>
                <a:latin typeface="Arial" charset="0"/>
              </a:defRPr>
            </a:lvl1pPr>
            <a:lvl2pPr marL="770662" indent="-296408" defTabSz="946861">
              <a:defRPr sz="2100" b="1">
                <a:solidFill>
                  <a:schemeClr val="tx1"/>
                </a:solidFill>
                <a:latin typeface="Arial" charset="0"/>
              </a:defRPr>
            </a:lvl2pPr>
            <a:lvl3pPr marL="1185634" indent="-237127" defTabSz="946861">
              <a:defRPr sz="2100" b="1">
                <a:solidFill>
                  <a:schemeClr val="tx1"/>
                </a:solidFill>
                <a:latin typeface="Arial" charset="0"/>
              </a:defRPr>
            </a:lvl3pPr>
            <a:lvl4pPr marL="1659887" indent="-237127" defTabSz="946861">
              <a:defRPr sz="2100" b="1">
                <a:solidFill>
                  <a:schemeClr val="tx1"/>
                </a:solidFill>
                <a:latin typeface="Arial" charset="0"/>
              </a:defRPr>
            </a:lvl4pPr>
            <a:lvl5pPr marL="2134141" indent="-237127" defTabSz="946861">
              <a:defRPr sz="2100" b="1">
                <a:solidFill>
                  <a:schemeClr val="tx1"/>
                </a:solidFill>
                <a:latin typeface="Arial" charset="0"/>
              </a:defRPr>
            </a:lvl5pPr>
            <a:lvl6pPr marL="2608395" indent="-237127" algn="ctr" defTabSz="946861" eaLnBrk="0" fontAlgn="base" hangingPunct="0">
              <a:spcBef>
                <a:spcPct val="0"/>
              </a:spcBef>
              <a:spcAft>
                <a:spcPct val="0"/>
              </a:spcAft>
              <a:defRPr sz="2100" b="1">
                <a:solidFill>
                  <a:schemeClr val="tx1"/>
                </a:solidFill>
                <a:latin typeface="Arial" charset="0"/>
              </a:defRPr>
            </a:lvl6pPr>
            <a:lvl7pPr marL="3082648" indent="-237127" algn="ctr" defTabSz="946861" eaLnBrk="0" fontAlgn="base" hangingPunct="0">
              <a:spcBef>
                <a:spcPct val="0"/>
              </a:spcBef>
              <a:spcAft>
                <a:spcPct val="0"/>
              </a:spcAft>
              <a:defRPr sz="2100" b="1">
                <a:solidFill>
                  <a:schemeClr val="tx1"/>
                </a:solidFill>
                <a:latin typeface="Arial" charset="0"/>
              </a:defRPr>
            </a:lvl7pPr>
            <a:lvl8pPr marL="3556902" indent="-237127" algn="ctr" defTabSz="946861" eaLnBrk="0" fontAlgn="base" hangingPunct="0">
              <a:spcBef>
                <a:spcPct val="0"/>
              </a:spcBef>
              <a:spcAft>
                <a:spcPct val="0"/>
              </a:spcAft>
              <a:defRPr sz="2100" b="1">
                <a:solidFill>
                  <a:schemeClr val="tx1"/>
                </a:solidFill>
                <a:latin typeface="Arial" charset="0"/>
              </a:defRPr>
            </a:lvl8pPr>
            <a:lvl9pPr marL="4031155" indent="-237127" algn="ctr" defTabSz="946861" eaLnBrk="0" fontAlgn="base" hangingPunct="0">
              <a:spcBef>
                <a:spcPct val="0"/>
              </a:spcBef>
              <a:spcAft>
                <a:spcPct val="0"/>
              </a:spcAft>
              <a:defRPr sz="2100" b="1">
                <a:solidFill>
                  <a:schemeClr val="tx1"/>
                </a:solidFill>
                <a:latin typeface="Arial" charset="0"/>
              </a:defRPr>
            </a:lvl9pPr>
          </a:lstStyle>
          <a:p>
            <a:fld id="{FBDEFA50-F737-4A60-86B8-26B52027C11A}" type="slidenum">
              <a:rPr lang="en-US" altLang="en-US" sz="1200" b="0">
                <a:latin typeface="Times New Roman" pitchFamily="18" charset="0"/>
              </a:rPr>
              <a:pPr/>
              <a:t>17</a:t>
            </a:fld>
            <a:endParaRPr lang="en-US" altLang="en-US" sz="1200" b="0">
              <a:latin typeface="Times New Roman"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p:spPr>
        <p:txBody>
          <a:bodyPr/>
          <a:lstStyle/>
          <a:p>
            <a:endParaRPr lang="en-US" smtClean="0"/>
          </a:p>
        </p:txBody>
      </p:sp>
      <p:sp>
        <p:nvSpPr>
          <p:cNvPr id="306180"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D5961F97-F7CA-494F-8352-0281D55E0C2D}" type="slidenum">
              <a:rPr lang="en-US" altLang="en-US" sz="1200" b="0" smtClean="0">
                <a:latin typeface="Times New Roman" pitchFamily="18" charset="0"/>
              </a:rPr>
              <a:pPr/>
              <a:t>161</a:t>
            </a:fld>
            <a:endParaRPr lang="en-US" altLang="en-US" sz="1200" b="0" smtClean="0">
              <a:latin typeface="Times New Roman" pitchFamily="18"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ln/>
        </p:spPr>
      </p:sp>
      <p:sp>
        <p:nvSpPr>
          <p:cNvPr id="307203" name="Notes Placeholder 2"/>
          <p:cNvSpPr>
            <a:spLocks noGrp="1"/>
          </p:cNvSpPr>
          <p:nvPr>
            <p:ph type="body" idx="1"/>
          </p:nvPr>
        </p:nvSpPr>
        <p:spPr>
          <a:noFill/>
        </p:spPr>
        <p:txBody>
          <a:bodyPr/>
          <a:lstStyle/>
          <a:p>
            <a:endParaRPr lang="en-US" smtClean="0"/>
          </a:p>
        </p:txBody>
      </p:sp>
      <p:sp>
        <p:nvSpPr>
          <p:cNvPr id="307204"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4A2AFF4C-1C43-453D-9AA9-BC8A586A135E}" type="slidenum">
              <a:rPr lang="en-US" altLang="en-US" sz="1200" b="0" smtClean="0">
                <a:latin typeface="Times New Roman" pitchFamily="18" charset="0"/>
              </a:rPr>
              <a:pPr/>
              <a:t>162</a:t>
            </a:fld>
            <a:endParaRPr lang="en-US" altLang="en-US" sz="1200" b="0" smtClean="0">
              <a:latin typeface="Times New Roman" pitchFamily="18"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p:spPr>
        <p:txBody>
          <a:bodyPr/>
          <a:lstStyle/>
          <a:p>
            <a:endParaRPr lang="en-US" smtClean="0"/>
          </a:p>
        </p:txBody>
      </p:sp>
      <p:sp>
        <p:nvSpPr>
          <p:cNvPr id="308228"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6C663F72-CE48-4298-ABFF-E158FB881B7D}" type="slidenum">
              <a:rPr lang="en-US" altLang="en-US" sz="1200" b="0" smtClean="0">
                <a:latin typeface="Times New Roman" pitchFamily="18" charset="0"/>
              </a:rPr>
              <a:pPr/>
              <a:t>163</a:t>
            </a:fld>
            <a:endParaRPr lang="en-US" altLang="en-US" sz="1200" b="0" smtClean="0">
              <a:latin typeface="Times New Roman" pitchFamily="18"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ln/>
        </p:spPr>
      </p:sp>
      <p:sp>
        <p:nvSpPr>
          <p:cNvPr id="309251" name="Notes Placeholder 2"/>
          <p:cNvSpPr>
            <a:spLocks noGrp="1"/>
          </p:cNvSpPr>
          <p:nvPr>
            <p:ph type="body" idx="1"/>
          </p:nvPr>
        </p:nvSpPr>
        <p:spPr>
          <a:noFill/>
        </p:spPr>
        <p:txBody>
          <a:bodyPr/>
          <a:lstStyle/>
          <a:p>
            <a:endParaRPr lang="en-US" smtClean="0"/>
          </a:p>
        </p:txBody>
      </p:sp>
      <p:sp>
        <p:nvSpPr>
          <p:cNvPr id="309252"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EFED92D0-53FC-4D9E-9481-7F1B9FC806C1}" type="slidenum">
              <a:rPr lang="en-US" altLang="en-US" sz="1200" b="0" smtClean="0">
                <a:latin typeface="Times New Roman" pitchFamily="18" charset="0"/>
              </a:rPr>
              <a:pPr/>
              <a:t>164</a:t>
            </a:fld>
            <a:endParaRPr lang="en-US" altLang="en-US" sz="1200" b="0" smtClean="0">
              <a:latin typeface="Times New Roman" pitchFamily="18"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p:spPr>
        <p:txBody>
          <a:bodyPr/>
          <a:lstStyle/>
          <a:p>
            <a:endParaRPr lang="en-US" smtClean="0"/>
          </a:p>
        </p:txBody>
      </p:sp>
      <p:sp>
        <p:nvSpPr>
          <p:cNvPr id="310276"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E0260477-6C25-495D-BF3E-951240885C1A}" type="slidenum">
              <a:rPr lang="en-US" altLang="en-US" sz="1200" b="0" smtClean="0">
                <a:latin typeface="Times New Roman" pitchFamily="18" charset="0"/>
              </a:rPr>
              <a:pPr/>
              <a:t>165</a:t>
            </a:fld>
            <a:endParaRPr lang="en-US" altLang="en-US" sz="1200" b="0" smtClean="0">
              <a:latin typeface="Times New Roman" pitchFamily="18"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a:ln/>
        </p:spPr>
      </p:sp>
      <p:sp>
        <p:nvSpPr>
          <p:cNvPr id="311299" name="Notes Placeholder 2"/>
          <p:cNvSpPr>
            <a:spLocks noGrp="1"/>
          </p:cNvSpPr>
          <p:nvPr>
            <p:ph type="body" idx="1"/>
          </p:nvPr>
        </p:nvSpPr>
        <p:spPr>
          <a:noFill/>
        </p:spPr>
        <p:txBody>
          <a:bodyPr/>
          <a:lstStyle/>
          <a:p>
            <a:endParaRPr lang="en-US" smtClean="0"/>
          </a:p>
        </p:txBody>
      </p:sp>
      <p:sp>
        <p:nvSpPr>
          <p:cNvPr id="311300"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B7E72B21-A7CF-415F-921C-EC417E8D0BD0}" type="slidenum">
              <a:rPr lang="en-US" altLang="en-US" sz="1200" b="0" smtClean="0">
                <a:latin typeface="Times New Roman" pitchFamily="18" charset="0"/>
              </a:rPr>
              <a:pPr/>
              <a:t>166</a:t>
            </a:fld>
            <a:endParaRPr lang="en-US" altLang="en-US" sz="1200" b="0" smtClean="0">
              <a:latin typeface="Times New Roman" pitchFamily="18"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F5D10230-88BB-46C5-9567-635C47A7AD0F}" type="slidenum">
              <a:rPr lang="en-US" altLang="en-US" sz="1200" b="0" smtClean="0">
                <a:latin typeface="Times New Roman" pitchFamily="18" charset="0"/>
              </a:rPr>
              <a:pPr/>
              <a:t>167</a:t>
            </a:fld>
            <a:endParaRPr lang="en-US" altLang="en-US" sz="1200" b="0" smtClean="0">
              <a:latin typeface="Times New Roman" pitchFamily="18" charset="0"/>
            </a:endParaRPr>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a:noFill/>
        </p:spPr>
        <p:txBody>
          <a:bodyPr/>
          <a:lstStyle/>
          <a:p>
            <a:endParaRPr lang="en-US" smtClean="0"/>
          </a:p>
        </p:txBody>
      </p:sp>
      <p:sp>
        <p:nvSpPr>
          <p:cNvPr id="313348"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F0EFE363-4805-4213-8BD5-9AF07D6EF5BE}" type="slidenum">
              <a:rPr lang="en-US" altLang="en-US" sz="1200" b="0" smtClean="0">
                <a:latin typeface="Times New Roman" pitchFamily="18" charset="0"/>
              </a:rPr>
              <a:pPr/>
              <a:t>168</a:t>
            </a:fld>
            <a:endParaRPr lang="en-US" altLang="en-US" sz="1200" b="0" smtClean="0">
              <a:latin typeface="Times New Roman" pitchFamily="18"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ln/>
        </p:spPr>
      </p:sp>
      <p:sp>
        <p:nvSpPr>
          <p:cNvPr id="314371" name="Notes Placeholder 2"/>
          <p:cNvSpPr>
            <a:spLocks noGrp="1"/>
          </p:cNvSpPr>
          <p:nvPr>
            <p:ph type="body" idx="1"/>
          </p:nvPr>
        </p:nvSpPr>
        <p:spPr>
          <a:noFill/>
        </p:spPr>
        <p:txBody>
          <a:bodyPr/>
          <a:lstStyle/>
          <a:p>
            <a:endParaRPr lang="en-US" smtClean="0"/>
          </a:p>
        </p:txBody>
      </p:sp>
      <p:sp>
        <p:nvSpPr>
          <p:cNvPr id="314372"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15BCD383-3048-42D4-91BF-716B5E8EDBCF}" type="slidenum">
              <a:rPr lang="en-US" altLang="en-US" sz="1200" b="0" smtClean="0">
                <a:latin typeface="Times New Roman" pitchFamily="18" charset="0"/>
              </a:rPr>
              <a:pPr/>
              <a:t>169</a:t>
            </a:fld>
            <a:endParaRPr lang="en-US" altLang="en-US" sz="1200" b="0" smtClean="0">
              <a:latin typeface="Times New Roman" pitchFamily="18"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p:spPr>
        <p:txBody>
          <a:bodyPr/>
          <a:lstStyle/>
          <a:p>
            <a:endParaRPr lang="en-US" smtClean="0"/>
          </a:p>
        </p:txBody>
      </p:sp>
      <p:sp>
        <p:nvSpPr>
          <p:cNvPr id="315396"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84AF757E-81F5-464B-BC10-F362428382FF}" type="slidenum">
              <a:rPr lang="en-US" altLang="en-US" sz="1200" b="0" smtClean="0">
                <a:latin typeface="Times New Roman" pitchFamily="18" charset="0"/>
              </a:rPr>
              <a:pPr/>
              <a:t>170</a:t>
            </a:fld>
            <a:endParaRPr lang="en-US" altLang="en-US" sz="1200" b="0"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CAE67C0E-5F41-47D9-ABF2-DE2D7D94D1DF}" type="slidenum">
              <a:rPr lang="en-US" altLang="en-US" sz="1200" b="0" smtClean="0">
                <a:latin typeface="Times New Roman" pitchFamily="18" charset="0"/>
              </a:rPr>
              <a:pPr/>
              <a:t>18</a:t>
            </a:fld>
            <a:endParaRPr lang="en-US" altLang="en-US" sz="1200" b="0" smtClean="0">
              <a:latin typeface="Times New Roman" pitchFamily="18"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a:ln/>
        </p:spPr>
      </p:sp>
      <p:sp>
        <p:nvSpPr>
          <p:cNvPr id="316419" name="Notes Placeholder 2"/>
          <p:cNvSpPr>
            <a:spLocks noGrp="1"/>
          </p:cNvSpPr>
          <p:nvPr>
            <p:ph type="body" idx="1"/>
          </p:nvPr>
        </p:nvSpPr>
        <p:spPr>
          <a:noFill/>
        </p:spPr>
        <p:txBody>
          <a:bodyPr/>
          <a:lstStyle/>
          <a:p>
            <a:endParaRPr lang="en-US" smtClean="0"/>
          </a:p>
        </p:txBody>
      </p:sp>
      <p:sp>
        <p:nvSpPr>
          <p:cNvPr id="316420"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4B67D5AC-A0B7-41C0-AE04-24C366BC5496}" type="slidenum">
              <a:rPr lang="en-US" altLang="en-US" sz="1200" b="0" smtClean="0">
                <a:latin typeface="Times New Roman" pitchFamily="18" charset="0"/>
              </a:rPr>
              <a:pPr/>
              <a:t>171</a:t>
            </a:fld>
            <a:endParaRPr lang="en-US" altLang="en-US" sz="1200" b="0" smtClean="0">
              <a:latin typeface="Times New Roman" pitchFamily="18"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BC87CA2B-0F9A-492E-8025-7CF367B8F9DD}" type="slidenum">
              <a:rPr lang="en-US" altLang="en-US" sz="1200" b="0" smtClean="0">
                <a:latin typeface="Times New Roman" pitchFamily="18" charset="0"/>
              </a:rPr>
              <a:pPr/>
              <a:t>172</a:t>
            </a:fld>
            <a:endParaRPr lang="en-US" altLang="en-US" sz="1200" b="0" smtClean="0">
              <a:latin typeface="Times New Roman" pitchFamily="18" charset="0"/>
            </a:endParaRPr>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1F4542C8-63D0-4ACF-98A3-DD815E50202F}" type="slidenum">
              <a:rPr lang="en-US" altLang="en-US" sz="1200" b="0" smtClean="0">
                <a:latin typeface="Times New Roman" pitchFamily="18" charset="0"/>
              </a:rPr>
              <a:pPr/>
              <a:t>19</a:t>
            </a:fld>
            <a:endParaRPr lang="en-US" altLang="en-US" sz="1200" b="0" smtClean="0">
              <a:latin typeface="Times New Roman" pitchFamily="18"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defTabSz="946150">
              <a:defRPr sz="2000" b="1">
                <a:solidFill>
                  <a:schemeClr val="tx1"/>
                </a:solidFill>
                <a:latin typeface="Arial" charset="0"/>
              </a:defRPr>
            </a:lvl1pPr>
            <a:lvl2pPr marL="742950" indent="-285750" defTabSz="946150">
              <a:defRPr sz="2000" b="1">
                <a:solidFill>
                  <a:schemeClr val="tx1"/>
                </a:solidFill>
                <a:latin typeface="Arial" charset="0"/>
              </a:defRPr>
            </a:lvl2pPr>
            <a:lvl3pPr marL="1143000" indent="-228600" defTabSz="946150">
              <a:defRPr sz="2000" b="1">
                <a:solidFill>
                  <a:schemeClr val="tx1"/>
                </a:solidFill>
                <a:latin typeface="Arial" charset="0"/>
              </a:defRPr>
            </a:lvl3pPr>
            <a:lvl4pPr marL="1600200" indent="-228600" defTabSz="946150">
              <a:defRPr sz="2000" b="1">
                <a:solidFill>
                  <a:schemeClr val="tx1"/>
                </a:solidFill>
                <a:latin typeface="Arial" charset="0"/>
              </a:defRPr>
            </a:lvl4pPr>
            <a:lvl5pPr marL="2057400" indent="-228600" defTabSz="946150">
              <a:defRPr sz="2000" b="1">
                <a:solidFill>
                  <a:schemeClr val="tx1"/>
                </a:solidFill>
                <a:latin typeface="Arial" charset="0"/>
              </a:defRPr>
            </a:lvl5pPr>
            <a:lvl6pPr marL="2514600" indent="-228600" algn="ctr" defTabSz="946150" eaLnBrk="0" fontAlgn="base" hangingPunct="0">
              <a:spcBef>
                <a:spcPct val="0"/>
              </a:spcBef>
              <a:spcAft>
                <a:spcPct val="0"/>
              </a:spcAft>
              <a:defRPr sz="2000" b="1">
                <a:solidFill>
                  <a:schemeClr val="tx1"/>
                </a:solidFill>
                <a:latin typeface="Arial" charset="0"/>
              </a:defRPr>
            </a:lvl6pPr>
            <a:lvl7pPr marL="2971800" indent="-228600" algn="ctr" defTabSz="946150" eaLnBrk="0" fontAlgn="base" hangingPunct="0">
              <a:spcBef>
                <a:spcPct val="0"/>
              </a:spcBef>
              <a:spcAft>
                <a:spcPct val="0"/>
              </a:spcAft>
              <a:defRPr sz="2000" b="1">
                <a:solidFill>
                  <a:schemeClr val="tx1"/>
                </a:solidFill>
                <a:latin typeface="Arial" charset="0"/>
              </a:defRPr>
            </a:lvl7pPr>
            <a:lvl8pPr marL="3429000" indent="-228600" algn="ctr" defTabSz="946150" eaLnBrk="0" fontAlgn="base" hangingPunct="0">
              <a:spcBef>
                <a:spcPct val="0"/>
              </a:spcBef>
              <a:spcAft>
                <a:spcPct val="0"/>
              </a:spcAft>
              <a:defRPr sz="2000" b="1">
                <a:solidFill>
                  <a:schemeClr val="tx1"/>
                </a:solidFill>
                <a:latin typeface="Arial" charset="0"/>
              </a:defRPr>
            </a:lvl8pPr>
            <a:lvl9pPr marL="3886200" indent="-228600" algn="ctr" defTabSz="946150" eaLnBrk="0" fontAlgn="base" hangingPunct="0">
              <a:spcBef>
                <a:spcPct val="0"/>
              </a:spcBef>
              <a:spcAft>
                <a:spcPct val="0"/>
              </a:spcAft>
              <a:defRPr sz="2000" b="1">
                <a:solidFill>
                  <a:schemeClr val="tx1"/>
                </a:solidFill>
                <a:latin typeface="Arial" charset="0"/>
              </a:defRPr>
            </a:lvl9pPr>
          </a:lstStyle>
          <a:p>
            <a:fld id="{0644C991-A887-40AC-83DF-FB176D784D2F}" type="slidenum">
              <a:rPr lang="en-US" altLang="en-US" sz="1200" b="0" smtClean="0">
                <a:latin typeface="Times New Roman" pitchFamily="18" charset="0"/>
              </a:rPr>
              <a:pPr/>
              <a:t>20</a:t>
            </a:fld>
            <a:endParaRPr lang="en-US" altLang="en-US" sz="1200" b="0" smtClean="0">
              <a:latin typeface="Times New Roman" pitchFamily="18"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C70092BA-13D8-4C90-965B-BDDFE4120F73}" type="slidenum">
              <a:rPr lang="en-US" altLang="en-US" sz="1200" b="0" smtClean="0">
                <a:latin typeface="Times New Roman" pitchFamily="18" charset="0"/>
              </a:rPr>
              <a:pPr/>
              <a:t>2</a:t>
            </a:fld>
            <a:endParaRPr lang="en-US" altLang="en-US" sz="1200" b="0" smtClean="0">
              <a:latin typeface="Times New Roman" pitchFamily="18" charset="0"/>
            </a:endParaRPr>
          </a:p>
        </p:txBody>
      </p:sp>
      <p:sp>
        <p:nvSpPr>
          <p:cNvPr id="161795" name="Rectangle 2"/>
          <p:cNvSpPr>
            <a:spLocks noGrp="1" noRot="1" noChangeAspect="1" noChangeArrowheads="1" noTextEdit="1"/>
          </p:cNvSpPr>
          <p:nvPr>
            <p:ph type="sldImg"/>
          </p:nvPr>
        </p:nvSpPr>
        <p:spPr>
          <a:xfrm>
            <a:off x="1268413" y="727075"/>
            <a:ext cx="4781550" cy="3586163"/>
          </a:xfrm>
          <a:ln/>
        </p:spPr>
      </p:sp>
      <p:sp>
        <p:nvSpPr>
          <p:cNvPr id="161796" name="Rectangle 3"/>
          <p:cNvSpPr>
            <a:spLocks noGrp="1" noChangeArrowheads="1"/>
          </p:cNvSpPr>
          <p:nvPr>
            <p:ph type="body" idx="1"/>
          </p:nvPr>
        </p:nvSpPr>
        <p:spPr>
          <a:xfrm>
            <a:off x="974725" y="4560888"/>
            <a:ext cx="5365750" cy="4321175"/>
          </a:xfrm>
          <a:noFill/>
        </p:spPr>
        <p:txBody>
          <a:bodyPr lIns="96305" tIns="48153" rIns="96305" bIns="48153"/>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93A7A440-3388-42B8-B8CC-86A64331F0D2}" type="slidenum">
              <a:rPr lang="en-US" altLang="en-US" sz="1200" b="0" smtClean="0">
                <a:latin typeface="Times New Roman" pitchFamily="18" charset="0"/>
              </a:rPr>
              <a:pPr/>
              <a:t>21</a:t>
            </a:fld>
            <a:endParaRPr lang="en-US" altLang="en-US" sz="1200" b="0" smtClean="0">
              <a:latin typeface="Times New Roman" pitchFamily="18"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E9EE145B-A98C-4A59-A400-9043266B2C49}" type="slidenum">
              <a:rPr lang="en-US" altLang="en-US" sz="1200" b="0" smtClean="0">
                <a:latin typeface="Times New Roman" pitchFamily="18" charset="0"/>
              </a:rPr>
              <a:pPr/>
              <a:t>22</a:t>
            </a:fld>
            <a:endParaRPr lang="en-US" altLang="en-US" sz="1200" b="0" smtClean="0">
              <a:latin typeface="Times New Roman" pitchFamily="18"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p:spPr>
        <p:txBody>
          <a:bodyPr/>
          <a:lstStyle/>
          <a:p>
            <a:endParaRPr lang="en-US" smtClean="0"/>
          </a:p>
        </p:txBody>
      </p:sp>
      <p:sp>
        <p:nvSpPr>
          <p:cNvPr id="173060"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2E9B9CE1-1F16-41CB-A125-3740A65CF5C1}" type="slidenum">
              <a:rPr lang="en-US" altLang="en-US" sz="1200" b="0" smtClean="0">
                <a:latin typeface="Times New Roman" pitchFamily="18" charset="0"/>
              </a:rPr>
              <a:pPr/>
              <a:t>23</a:t>
            </a:fld>
            <a:endParaRPr lang="en-US" altLang="en-US" sz="1200" b="0"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defTabSz="946150">
              <a:defRPr sz="2000" b="1">
                <a:solidFill>
                  <a:schemeClr val="tx1"/>
                </a:solidFill>
                <a:latin typeface="Arial" charset="0"/>
              </a:defRPr>
            </a:lvl1pPr>
            <a:lvl2pPr marL="742950" indent="-285750" defTabSz="946150">
              <a:defRPr sz="2000" b="1">
                <a:solidFill>
                  <a:schemeClr val="tx1"/>
                </a:solidFill>
                <a:latin typeface="Arial" charset="0"/>
              </a:defRPr>
            </a:lvl2pPr>
            <a:lvl3pPr marL="1143000" indent="-228600" defTabSz="946150">
              <a:defRPr sz="2000" b="1">
                <a:solidFill>
                  <a:schemeClr val="tx1"/>
                </a:solidFill>
                <a:latin typeface="Arial" charset="0"/>
              </a:defRPr>
            </a:lvl3pPr>
            <a:lvl4pPr marL="1600200" indent="-228600" defTabSz="946150">
              <a:defRPr sz="2000" b="1">
                <a:solidFill>
                  <a:schemeClr val="tx1"/>
                </a:solidFill>
                <a:latin typeface="Arial" charset="0"/>
              </a:defRPr>
            </a:lvl4pPr>
            <a:lvl5pPr marL="2057400" indent="-228600" defTabSz="946150">
              <a:defRPr sz="2000" b="1">
                <a:solidFill>
                  <a:schemeClr val="tx1"/>
                </a:solidFill>
                <a:latin typeface="Arial" charset="0"/>
              </a:defRPr>
            </a:lvl5pPr>
            <a:lvl6pPr marL="2514600" indent="-228600" algn="ctr" defTabSz="946150" eaLnBrk="0" fontAlgn="base" hangingPunct="0">
              <a:spcBef>
                <a:spcPct val="0"/>
              </a:spcBef>
              <a:spcAft>
                <a:spcPct val="0"/>
              </a:spcAft>
              <a:defRPr sz="2000" b="1">
                <a:solidFill>
                  <a:schemeClr val="tx1"/>
                </a:solidFill>
                <a:latin typeface="Arial" charset="0"/>
              </a:defRPr>
            </a:lvl6pPr>
            <a:lvl7pPr marL="2971800" indent="-228600" algn="ctr" defTabSz="946150" eaLnBrk="0" fontAlgn="base" hangingPunct="0">
              <a:spcBef>
                <a:spcPct val="0"/>
              </a:spcBef>
              <a:spcAft>
                <a:spcPct val="0"/>
              </a:spcAft>
              <a:defRPr sz="2000" b="1">
                <a:solidFill>
                  <a:schemeClr val="tx1"/>
                </a:solidFill>
                <a:latin typeface="Arial" charset="0"/>
              </a:defRPr>
            </a:lvl7pPr>
            <a:lvl8pPr marL="3429000" indent="-228600" algn="ctr" defTabSz="946150" eaLnBrk="0" fontAlgn="base" hangingPunct="0">
              <a:spcBef>
                <a:spcPct val="0"/>
              </a:spcBef>
              <a:spcAft>
                <a:spcPct val="0"/>
              </a:spcAft>
              <a:defRPr sz="2000" b="1">
                <a:solidFill>
                  <a:schemeClr val="tx1"/>
                </a:solidFill>
                <a:latin typeface="Arial" charset="0"/>
              </a:defRPr>
            </a:lvl8pPr>
            <a:lvl9pPr marL="3886200" indent="-228600" algn="ctr" defTabSz="946150" eaLnBrk="0" fontAlgn="base" hangingPunct="0">
              <a:spcBef>
                <a:spcPct val="0"/>
              </a:spcBef>
              <a:spcAft>
                <a:spcPct val="0"/>
              </a:spcAft>
              <a:defRPr sz="2000" b="1">
                <a:solidFill>
                  <a:schemeClr val="tx1"/>
                </a:solidFill>
                <a:latin typeface="Arial" charset="0"/>
              </a:defRPr>
            </a:lvl9pPr>
          </a:lstStyle>
          <a:p>
            <a:fld id="{B64920AF-4B52-4DEA-AC54-5F132085011C}" type="slidenum">
              <a:rPr lang="en-US" altLang="en-US" sz="1200" b="0" smtClean="0">
                <a:latin typeface="Times New Roman" pitchFamily="18" charset="0"/>
              </a:rPr>
              <a:pPr/>
              <a:t>24</a:t>
            </a:fld>
            <a:endParaRPr lang="en-US" altLang="en-US" sz="1200" b="0" smtClean="0">
              <a:latin typeface="Times New Roman" pitchFamily="18"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3FF44CD1-8737-4EB9-9FAC-D32564A2D706}" type="slidenum">
              <a:rPr lang="en-US" altLang="en-US" sz="1200" b="0" smtClean="0">
                <a:latin typeface="Times New Roman" pitchFamily="18" charset="0"/>
              </a:rPr>
              <a:pPr/>
              <a:t>25</a:t>
            </a:fld>
            <a:endParaRPr lang="en-US" altLang="en-US" sz="1200" b="0" smtClean="0">
              <a:latin typeface="Times New Roman" pitchFamily="18" charset="0"/>
            </a:endParaRPr>
          </a:p>
        </p:txBody>
      </p:sp>
      <p:sp>
        <p:nvSpPr>
          <p:cNvPr id="176131" name="Rectangle 2"/>
          <p:cNvSpPr>
            <a:spLocks noGrp="1" noRot="1" noChangeAspect="1" noChangeArrowheads="1" noTextEdit="1"/>
          </p:cNvSpPr>
          <p:nvPr>
            <p:ph type="sldImg"/>
          </p:nvPr>
        </p:nvSpPr>
        <p:spPr>
          <a:xfrm>
            <a:off x="1260475" y="720725"/>
            <a:ext cx="4800600" cy="3600450"/>
          </a:xfrm>
          <a:ln/>
        </p:spPr>
      </p:sp>
      <p:sp>
        <p:nvSpPr>
          <p:cNvPr id="1761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F57AE899-A224-4048-8839-09E60E490837}" type="slidenum">
              <a:rPr lang="en-US" altLang="en-US" sz="1200" b="0" smtClean="0">
                <a:latin typeface="Times New Roman" pitchFamily="18" charset="0"/>
              </a:rPr>
              <a:pPr/>
              <a:t>26</a:t>
            </a:fld>
            <a:endParaRPr lang="en-US" altLang="en-US" sz="1200" b="0" smtClean="0">
              <a:latin typeface="Times New Roman" pitchFamily="18" charset="0"/>
            </a:endParaRPr>
          </a:p>
        </p:txBody>
      </p:sp>
      <p:sp>
        <p:nvSpPr>
          <p:cNvPr id="175107" name="Rectangle 2"/>
          <p:cNvSpPr>
            <a:spLocks noGrp="1" noRot="1" noChangeAspect="1" noChangeArrowheads="1" noTextEdit="1"/>
          </p:cNvSpPr>
          <p:nvPr>
            <p:ph type="sldImg"/>
          </p:nvPr>
        </p:nvSpPr>
        <p:spPr>
          <a:xfrm>
            <a:off x="1260475" y="720725"/>
            <a:ext cx="4800600" cy="3600450"/>
          </a:xfrm>
          <a:ln/>
        </p:spPr>
      </p:sp>
      <p:sp>
        <p:nvSpPr>
          <p:cNvPr id="1751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0CA8D5BC-98E7-44E1-93D9-B125E4EB36D2}" type="slidenum">
              <a:rPr lang="en-US" altLang="en-US" sz="1200" b="0" smtClean="0">
                <a:latin typeface="Times New Roman" pitchFamily="18" charset="0"/>
              </a:rPr>
              <a:pPr/>
              <a:t>27</a:t>
            </a:fld>
            <a:endParaRPr lang="en-US" altLang="en-US" sz="1200" b="0" smtClean="0">
              <a:latin typeface="Times New Roman" pitchFamily="18"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648A742A-DBEA-4A2E-8C46-AE1FE06FF20A}" type="slidenum">
              <a:rPr lang="en-US" altLang="en-US" sz="1200" b="0" smtClean="0">
                <a:latin typeface="Times New Roman" pitchFamily="18" charset="0"/>
              </a:rPr>
              <a:pPr/>
              <a:t>28</a:t>
            </a:fld>
            <a:endParaRPr lang="en-US" altLang="en-US" sz="1200" b="0" smtClean="0">
              <a:latin typeface="Times New Roman" pitchFamily="18"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8179EE9D-3A93-43E4-84B0-C7BDD190DD75}" type="slidenum">
              <a:rPr lang="en-US" altLang="en-US" sz="1200" b="0" smtClean="0">
                <a:latin typeface="Times New Roman" pitchFamily="18" charset="0"/>
              </a:rPr>
              <a:pPr/>
              <a:t>29</a:t>
            </a:fld>
            <a:endParaRPr lang="en-US" altLang="en-US" sz="1200" b="0" smtClean="0">
              <a:latin typeface="Times New Roman" pitchFamily="18"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56741">
              <a:defRPr sz="2500" b="1">
                <a:solidFill>
                  <a:schemeClr val="tx1"/>
                </a:solidFill>
                <a:latin typeface="Arial" pitchFamily="34" charset="0"/>
              </a:defRPr>
            </a:lvl1pPr>
            <a:lvl2pPr marL="770662" indent="-296408" defTabSz="956741">
              <a:defRPr sz="2500" b="1">
                <a:solidFill>
                  <a:schemeClr val="tx1"/>
                </a:solidFill>
                <a:latin typeface="Arial" pitchFamily="34" charset="0"/>
              </a:defRPr>
            </a:lvl2pPr>
            <a:lvl3pPr marL="1185634" indent="-237127" defTabSz="956741">
              <a:defRPr sz="2500" b="1">
                <a:solidFill>
                  <a:schemeClr val="tx1"/>
                </a:solidFill>
                <a:latin typeface="Arial" pitchFamily="34" charset="0"/>
              </a:defRPr>
            </a:lvl3pPr>
            <a:lvl4pPr marL="1659887" indent="-237127" defTabSz="956741">
              <a:defRPr sz="2500" b="1">
                <a:solidFill>
                  <a:schemeClr val="tx1"/>
                </a:solidFill>
                <a:latin typeface="Arial" pitchFamily="34" charset="0"/>
              </a:defRPr>
            </a:lvl4pPr>
            <a:lvl5pPr marL="2134141" indent="-237127" defTabSz="956741">
              <a:defRPr sz="2500" b="1">
                <a:solidFill>
                  <a:schemeClr val="tx1"/>
                </a:solidFill>
                <a:latin typeface="Arial" pitchFamily="34" charset="0"/>
              </a:defRPr>
            </a:lvl5pPr>
            <a:lvl6pPr marL="2608395" indent="-237127" algn="ctr" defTabSz="956741" eaLnBrk="0" fontAlgn="base" hangingPunct="0">
              <a:spcBef>
                <a:spcPct val="0"/>
              </a:spcBef>
              <a:spcAft>
                <a:spcPct val="0"/>
              </a:spcAft>
              <a:defRPr sz="2500" b="1">
                <a:solidFill>
                  <a:schemeClr val="tx1"/>
                </a:solidFill>
                <a:latin typeface="Arial" pitchFamily="34" charset="0"/>
              </a:defRPr>
            </a:lvl6pPr>
            <a:lvl7pPr marL="3082648" indent="-237127" algn="ctr" defTabSz="956741" eaLnBrk="0" fontAlgn="base" hangingPunct="0">
              <a:spcBef>
                <a:spcPct val="0"/>
              </a:spcBef>
              <a:spcAft>
                <a:spcPct val="0"/>
              </a:spcAft>
              <a:defRPr sz="2500" b="1">
                <a:solidFill>
                  <a:schemeClr val="tx1"/>
                </a:solidFill>
                <a:latin typeface="Arial" pitchFamily="34" charset="0"/>
              </a:defRPr>
            </a:lvl7pPr>
            <a:lvl8pPr marL="3556902" indent="-237127" algn="ctr" defTabSz="956741" eaLnBrk="0" fontAlgn="base" hangingPunct="0">
              <a:spcBef>
                <a:spcPct val="0"/>
              </a:spcBef>
              <a:spcAft>
                <a:spcPct val="0"/>
              </a:spcAft>
              <a:defRPr sz="2500" b="1">
                <a:solidFill>
                  <a:schemeClr val="tx1"/>
                </a:solidFill>
                <a:latin typeface="Arial" pitchFamily="34" charset="0"/>
              </a:defRPr>
            </a:lvl8pPr>
            <a:lvl9pPr marL="4031155" indent="-237127" algn="ctr" defTabSz="956741" eaLnBrk="0" fontAlgn="base" hangingPunct="0">
              <a:spcBef>
                <a:spcPct val="0"/>
              </a:spcBef>
              <a:spcAft>
                <a:spcPct val="0"/>
              </a:spcAft>
              <a:defRPr sz="2500" b="1">
                <a:solidFill>
                  <a:schemeClr val="tx1"/>
                </a:solidFill>
                <a:latin typeface="Arial" pitchFamily="34" charset="0"/>
              </a:defRPr>
            </a:lvl9pPr>
          </a:lstStyle>
          <a:p>
            <a:fld id="{97600F0A-D3D5-4383-BEB3-378A3D40AF5F}" type="slidenum">
              <a:rPr lang="en-US" altLang="en-US" sz="1200" b="0">
                <a:latin typeface="Times New Roman" pitchFamily="18" charset="0"/>
              </a:rPr>
              <a:pPr/>
              <a:t>30</a:t>
            </a:fld>
            <a:endParaRPr lang="en-US" altLang="en-US" sz="1200" b="0">
              <a:latin typeface="Times New Roman" pitchFamily="18" charset="0"/>
            </a:endParaRPr>
          </a:p>
        </p:txBody>
      </p:sp>
      <p:sp>
        <p:nvSpPr>
          <p:cNvPr id="61443" name="Rectangle 2"/>
          <p:cNvSpPr>
            <a:spLocks noGrp="1" noRot="1" noChangeAspect="1" noChangeArrowheads="1" noTextEdit="1"/>
          </p:cNvSpPr>
          <p:nvPr>
            <p:ph type="sldImg"/>
          </p:nvPr>
        </p:nvSpPr>
        <p:spPr>
          <a:xfrm>
            <a:off x="1258888" y="720725"/>
            <a:ext cx="4800600" cy="3600450"/>
          </a:xfrm>
          <a:ln/>
        </p:spPr>
      </p:sp>
      <p:sp>
        <p:nvSpPr>
          <p:cNvPr id="6144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defTabSz="946150">
              <a:defRPr sz="2000" b="1">
                <a:solidFill>
                  <a:schemeClr val="tx1"/>
                </a:solidFill>
                <a:latin typeface="Arial" charset="0"/>
              </a:defRPr>
            </a:lvl1pPr>
            <a:lvl2pPr marL="742950" indent="-285750" defTabSz="946150">
              <a:defRPr sz="2000" b="1">
                <a:solidFill>
                  <a:schemeClr val="tx1"/>
                </a:solidFill>
                <a:latin typeface="Arial" charset="0"/>
              </a:defRPr>
            </a:lvl2pPr>
            <a:lvl3pPr marL="1143000" indent="-228600" defTabSz="946150">
              <a:defRPr sz="2000" b="1">
                <a:solidFill>
                  <a:schemeClr val="tx1"/>
                </a:solidFill>
                <a:latin typeface="Arial" charset="0"/>
              </a:defRPr>
            </a:lvl3pPr>
            <a:lvl4pPr marL="1600200" indent="-228600" defTabSz="946150">
              <a:defRPr sz="2000" b="1">
                <a:solidFill>
                  <a:schemeClr val="tx1"/>
                </a:solidFill>
                <a:latin typeface="Arial" charset="0"/>
              </a:defRPr>
            </a:lvl4pPr>
            <a:lvl5pPr marL="2057400" indent="-228600" defTabSz="946150">
              <a:defRPr sz="2000" b="1">
                <a:solidFill>
                  <a:schemeClr val="tx1"/>
                </a:solidFill>
                <a:latin typeface="Arial" charset="0"/>
              </a:defRPr>
            </a:lvl5pPr>
            <a:lvl6pPr marL="2514600" indent="-228600" algn="ctr" defTabSz="946150" eaLnBrk="0" fontAlgn="base" hangingPunct="0">
              <a:spcBef>
                <a:spcPct val="0"/>
              </a:spcBef>
              <a:spcAft>
                <a:spcPct val="0"/>
              </a:spcAft>
              <a:defRPr sz="2000" b="1">
                <a:solidFill>
                  <a:schemeClr val="tx1"/>
                </a:solidFill>
                <a:latin typeface="Arial" charset="0"/>
              </a:defRPr>
            </a:lvl6pPr>
            <a:lvl7pPr marL="2971800" indent="-228600" algn="ctr" defTabSz="946150" eaLnBrk="0" fontAlgn="base" hangingPunct="0">
              <a:spcBef>
                <a:spcPct val="0"/>
              </a:spcBef>
              <a:spcAft>
                <a:spcPct val="0"/>
              </a:spcAft>
              <a:defRPr sz="2000" b="1">
                <a:solidFill>
                  <a:schemeClr val="tx1"/>
                </a:solidFill>
                <a:latin typeface="Arial" charset="0"/>
              </a:defRPr>
            </a:lvl7pPr>
            <a:lvl8pPr marL="3429000" indent="-228600" algn="ctr" defTabSz="946150" eaLnBrk="0" fontAlgn="base" hangingPunct="0">
              <a:spcBef>
                <a:spcPct val="0"/>
              </a:spcBef>
              <a:spcAft>
                <a:spcPct val="0"/>
              </a:spcAft>
              <a:defRPr sz="2000" b="1">
                <a:solidFill>
                  <a:schemeClr val="tx1"/>
                </a:solidFill>
                <a:latin typeface="Arial" charset="0"/>
              </a:defRPr>
            </a:lvl8pPr>
            <a:lvl9pPr marL="3886200" indent="-228600" algn="ctr" defTabSz="946150" eaLnBrk="0" fontAlgn="base" hangingPunct="0">
              <a:spcBef>
                <a:spcPct val="0"/>
              </a:spcBef>
              <a:spcAft>
                <a:spcPct val="0"/>
              </a:spcAft>
              <a:defRPr sz="2000" b="1">
                <a:solidFill>
                  <a:schemeClr val="tx1"/>
                </a:solidFill>
                <a:latin typeface="Arial" charset="0"/>
              </a:defRPr>
            </a:lvl9pPr>
          </a:lstStyle>
          <a:p>
            <a:fld id="{A119DA78-18C3-40C4-A1E4-C40D4FD7D3FB}" type="slidenum">
              <a:rPr lang="en-US" altLang="en-US" sz="1200" b="0" smtClean="0">
                <a:latin typeface="Times New Roman" pitchFamily="18" charset="0"/>
              </a:rPr>
              <a:pPr/>
              <a:t>3</a:t>
            </a:fld>
            <a:endParaRPr lang="en-US" altLang="en-US" sz="1200" b="0" smtClean="0">
              <a:latin typeface="Times New Roman" pitchFamily="18"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46861">
              <a:defRPr sz="2100" b="1">
                <a:solidFill>
                  <a:schemeClr val="tx1"/>
                </a:solidFill>
                <a:latin typeface="Arial" charset="0"/>
              </a:defRPr>
            </a:lvl1pPr>
            <a:lvl2pPr marL="770662" indent="-296408" defTabSz="946861">
              <a:defRPr sz="2100" b="1">
                <a:solidFill>
                  <a:schemeClr val="tx1"/>
                </a:solidFill>
                <a:latin typeface="Arial" charset="0"/>
              </a:defRPr>
            </a:lvl2pPr>
            <a:lvl3pPr marL="1185634" indent="-237127" defTabSz="946861">
              <a:defRPr sz="2100" b="1">
                <a:solidFill>
                  <a:schemeClr val="tx1"/>
                </a:solidFill>
                <a:latin typeface="Arial" charset="0"/>
              </a:defRPr>
            </a:lvl3pPr>
            <a:lvl4pPr marL="1659887" indent="-237127" defTabSz="946861">
              <a:defRPr sz="2100" b="1">
                <a:solidFill>
                  <a:schemeClr val="tx1"/>
                </a:solidFill>
                <a:latin typeface="Arial" charset="0"/>
              </a:defRPr>
            </a:lvl4pPr>
            <a:lvl5pPr marL="2134141" indent="-237127" defTabSz="946861">
              <a:defRPr sz="2100" b="1">
                <a:solidFill>
                  <a:schemeClr val="tx1"/>
                </a:solidFill>
                <a:latin typeface="Arial" charset="0"/>
              </a:defRPr>
            </a:lvl5pPr>
            <a:lvl6pPr marL="2608395" indent="-237127" algn="ctr" defTabSz="946861" eaLnBrk="0" fontAlgn="base" hangingPunct="0">
              <a:spcBef>
                <a:spcPct val="0"/>
              </a:spcBef>
              <a:spcAft>
                <a:spcPct val="0"/>
              </a:spcAft>
              <a:defRPr sz="2100" b="1">
                <a:solidFill>
                  <a:schemeClr val="tx1"/>
                </a:solidFill>
                <a:latin typeface="Arial" charset="0"/>
              </a:defRPr>
            </a:lvl6pPr>
            <a:lvl7pPr marL="3082648" indent="-237127" algn="ctr" defTabSz="946861" eaLnBrk="0" fontAlgn="base" hangingPunct="0">
              <a:spcBef>
                <a:spcPct val="0"/>
              </a:spcBef>
              <a:spcAft>
                <a:spcPct val="0"/>
              </a:spcAft>
              <a:defRPr sz="2100" b="1">
                <a:solidFill>
                  <a:schemeClr val="tx1"/>
                </a:solidFill>
                <a:latin typeface="Arial" charset="0"/>
              </a:defRPr>
            </a:lvl7pPr>
            <a:lvl8pPr marL="3556902" indent="-237127" algn="ctr" defTabSz="946861" eaLnBrk="0" fontAlgn="base" hangingPunct="0">
              <a:spcBef>
                <a:spcPct val="0"/>
              </a:spcBef>
              <a:spcAft>
                <a:spcPct val="0"/>
              </a:spcAft>
              <a:defRPr sz="2100" b="1">
                <a:solidFill>
                  <a:schemeClr val="tx1"/>
                </a:solidFill>
                <a:latin typeface="Arial" charset="0"/>
              </a:defRPr>
            </a:lvl8pPr>
            <a:lvl9pPr marL="4031155" indent="-237127" algn="ctr" defTabSz="946861" eaLnBrk="0" fontAlgn="base" hangingPunct="0">
              <a:spcBef>
                <a:spcPct val="0"/>
              </a:spcBef>
              <a:spcAft>
                <a:spcPct val="0"/>
              </a:spcAft>
              <a:defRPr sz="2100" b="1">
                <a:solidFill>
                  <a:schemeClr val="tx1"/>
                </a:solidFill>
                <a:latin typeface="Arial" charset="0"/>
              </a:defRPr>
            </a:lvl9pPr>
          </a:lstStyle>
          <a:p>
            <a:fld id="{F3DFA317-B767-437A-8AAC-3610B8A65894}" type="slidenum">
              <a:rPr lang="en-US" altLang="en-US" sz="1200" b="0">
                <a:latin typeface="Times New Roman" pitchFamily="18" charset="0"/>
              </a:rPr>
              <a:pPr/>
              <a:t>31</a:t>
            </a:fld>
            <a:endParaRPr lang="en-US" altLang="en-US" sz="1200" b="0">
              <a:latin typeface="Times New Roman" pitchFamily="18" charset="0"/>
            </a:endParaRPr>
          </a:p>
        </p:txBody>
      </p:sp>
      <p:sp>
        <p:nvSpPr>
          <p:cNvPr id="94211" name="Rectangle 2"/>
          <p:cNvSpPr>
            <a:spLocks noGrp="1" noRot="1" noChangeAspect="1" noChangeArrowheads="1" noTextEdit="1"/>
          </p:cNvSpPr>
          <p:nvPr>
            <p:ph type="sldImg"/>
          </p:nvPr>
        </p:nvSpPr>
        <p:spPr>
          <a:xfrm>
            <a:off x="1260475" y="720725"/>
            <a:ext cx="4800600" cy="3600450"/>
          </a:xfrm>
          <a:ln/>
        </p:spPr>
      </p:sp>
      <p:sp>
        <p:nvSpPr>
          <p:cNvPr id="942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lvl1pPr defTabSz="936981" eaLnBrk="0" hangingPunct="0">
              <a:defRPr sz="2100">
                <a:solidFill>
                  <a:schemeClr val="tx1"/>
                </a:solidFill>
                <a:latin typeface="Arial" charset="0"/>
              </a:defRPr>
            </a:lvl1pPr>
            <a:lvl2pPr marL="770662" indent="-296408" defTabSz="936981" eaLnBrk="0" hangingPunct="0">
              <a:defRPr sz="2100">
                <a:solidFill>
                  <a:schemeClr val="tx1"/>
                </a:solidFill>
                <a:latin typeface="Arial" charset="0"/>
              </a:defRPr>
            </a:lvl2pPr>
            <a:lvl3pPr marL="1185634" indent="-237127" defTabSz="936981" eaLnBrk="0" hangingPunct="0">
              <a:defRPr sz="2100">
                <a:solidFill>
                  <a:schemeClr val="tx1"/>
                </a:solidFill>
                <a:latin typeface="Arial" charset="0"/>
              </a:defRPr>
            </a:lvl3pPr>
            <a:lvl4pPr marL="1659887" indent="-237127" defTabSz="936981" eaLnBrk="0" hangingPunct="0">
              <a:defRPr sz="2100">
                <a:solidFill>
                  <a:schemeClr val="tx1"/>
                </a:solidFill>
                <a:latin typeface="Arial" charset="0"/>
              </a:defRPr>
            </a:lvl4pPr>
            <a:lvl5pPr marL="2134141" indent="-237127" defTabSz="936981" eaLnBrk="0" hangingPunct="0">
              <a:defRPr sz="2100">
                <a:solidFill>
                  <a:schemeClr val="tx1"/>
                </a:solidFill>
                <a:latin typeface="Arial" charset="0"/>
              </a:defRPr>
            </a:lvl5pPr>
            <a:lvl6pPr marL="2608395" indent="-237127" defTabSz="936981" eaLnBrk="0" fontAlgn="base" hangingPunct="0">
              <a:spcBef>
                <a:spcPct val="0"/>
              </a:spcBef>
              <a:spcAft>
                <a:spcPct val="0"/>
              </a:spcAft>
              <a:defRPr sz="2100">
                <a:solidFill>
                  <a:schemeClr val="tx1"/>
                </a:solidFill>
                <a:latin typeface="Arial" charset="0"/>
              </a:defRPr>
            </a:lvl6pPr>
            <a:lvl7pPr marL="3082648" indent="-237127" defTabSz="936981" eaLnBrk="0" fontAlgn="base" hangingPunct="0">
              <a:spcBef>
                <a:spcPct val="0"/>
              </a:spcBef>
              <a:spcAft>
                <a:spcPct val="0"/>
              </a:spcAft>
              <a:defRPr sz="2100">
                <a:solidFill>
                  <a:schemeClr val="tx1"/>
                </a:solidFill>
                <a:latin typeface="Arial" charset="0"/>
              </a:defRPr>
            </a:lvl7pPr>
            <a:lvl8pPr marL="3556902" indent="-237127" defTabSz="936981" eaLnBrk="0" fontAlgn="base" hangingPunct="0">
              <a:spcBef>
                <a:spcPct val="0"/>
              </a:spcBef>
              <a:spcAft>
                <a:spcPct val="0"/>
              </a:spcAft>
              <a:defRPr sz="2100">
                <a:solidFill>
                  <a:schemeClr val="tx1"/>
                </a:solidFill>
                <a:latin typeface="Arial" charset="0"/>
              </a:defRPr>
            </a:lvl8pPr>
            <a:lvl9pPr marL="4031155" indent="-237127" defTabSz="936981" eaLnBrk="0" fontAlgn="base" hangingPunct="0">
              <a:spcBef>
                <a:spcPct val="0"/>
              </a:spcBef>
              <a:spcAft>
                <a:spcPct val="0"/>
              </a:spcAft>
              <a:defRPr sz="2100">
                <a:solidFill>
                  <a:schemeClr val="tx1"/>
                </a:solidFill>
                <a:latin typeface="Arial" charset="0"/>
              </a:defRPr>
            </a:lvl9pPr>
          </a:lstStyle>
          <a:p>
            <a:pPr eaLnBrk="1" hangingPunct="1"/>
            <a:fld id="{56488AE7-6B9D-49BB-A875-2D1DC8EF6716}" type="slidenum">
              <a:rPr lang="en-US" altLang="en-US" sz="1200">
                <a:solidFill>
                  <a:prstClr val="black"/>
                </a:solidFill>
              </a:rPr>
              <a:pPr eaLnBrk="1" hangingPunct="1"/>
              <a:t>32</a:t>
            </a:fld>
            <a:endParaRPr lang="en-US" altLang="en-US" sz="1200">
              <a:solidFill>
                <a:prstClr val="black"/>
              </a:solidFill>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defTabSz="946861">
              <a:defRPr sz="2100" b="1">
                <a:solidFill>
                  <a:schemeClr val="tx1"/>
                </a:solidFill>
                <a:latin typeface="Arial" charset="0"/>
              </a:defRPr>
            </a:lvl1pPr>
            <a:lvl2pPr marL="770662" indent="-296408" defTabSz="946861">
              <a:defRPr sz="2100" b="1">
                <a:solidFill>
                  <a:schemeClr val="tx1"/>
                </a:solidFill>
                <a:latin typeface="Arial" charset="0"/>
              </a:defRPr>
            </a:lvl2pPr>
            <a:lvl3pPr marL="1185634" indent="-237127" defTabSz="946861">
              <a:defRPr sz="2100" b="1">
                <a:solidFill>
                  <a:schemeClr val="tx1"/>
                </a:solidFill>
                <a:latin typeface="Arial" charset="0"/>
              </a:defRPr>
            </a:lvl3pPr>
            <a:lvl4pPr marL="1659887" indent="-237127" defTabSz="946861">
              <a:defRPr sz="2100" b="1">
                <a:solidFill>
                  <a:schemeClr val="tx1"/>
                </a:solidFill>
                <a:latin typeface="Arial" charset="0"/>
              </a:defRPr>
            </a:lvl4pPr>
            <a:lvl5pPr marL="2134141" indent="-237127" defTabSz="946861">
              <a:defRPr sz="2100" b="1">
                <a:solidFill>
                  <a:schemeClr val="tx1"/>
                </a:solidFill>
                <a:latin typeface="Arial" charset="0"/>
              </a:defRPr>
            </a:lvl5pPr>
            <a:lvl6pPr marL="2608395" indent="-237127" algn="ctr" defTabSz="946861" eaLnBrk="0" fontAlgn="base" hangingPunct="0">
              <a:spcBef>
                <a:spcPct val="0"/>
              </a:spcBef>
              <a:spcAft>
                <a:spcPct val="0"/>
              </a:spcAft>
              <a:defRPr sz="2100" b="1">
                <a:solidFill>
                  <a:schemeClr val="tx1"/>
                </a:solidFill>
                <a:latin typeface="Arial" charset="0"/>
              </a:defRPr>
            </a:lvl6pPr>
            <a:lvl7pPr marL="3082648" indent="-237127" algn="ctr" defTabSz="946861" eaLnBrk="0" fontAlgn="base" hangingPunct="0">
              <a:spcBef>
                <a:spcPct val="0"/>
              </a:spcBef>
              <a:spcAft>
                <a:spcPct val="0"/>
              </a:spcAft>
              <a:defRPr sz="2100" b="1">
                <a:solidFill>
                  <a:schemeClr val="tx1"/>
                </a:solidFill>
                <a:latin typeface="Arial" charset="0"/>
              </a:defRPr>
            </a:lvl7pPr>
            <a:lvl8pPr marL="3556902" indent="-237127" algn="ctr" defTabSz="946861" eaLnBrk="0" fontAlgn="base" hangingPunct="0">
              <a:spcBef>
                <a:spcPct val="0"/>
              </a:spcBef>
              <a:spcAft>
                <a:spcPct val="0"/>
              </a:spcAft>
              <a:defRPr sz="2100" b="1">
                <a:solidFill>
                  <a:schemeClr val="tx1"/>
                </a:solidFill>
                <a:latin typeface="Arial" charset="0"/>
              </a:defRPr>
            </a:lvl8pPr>
            <a:lvl9pPr marL="4031155" indent="-237127" algn="ctr" defTabSz="946861" eaLnBrk="0" fontAlgn="base" hangingPunct="0">
              <a:spcBef>
                <a:spcPct val="0"/>
              </a:spcBef>
              <a:spcAft>
                <a:spcPct val="0"/>
              </a:spcAft>
              <a:defRPr sz="2100" b="1">
                <a:solidFill>
                  <a:schemeClr val="tx1"/>
                </a:solidFill>
                <a:latin typeface="Arial" charset="0"/>
              </a:defRPr>
            </a:lvl9pPr>
          </a:lstStyle>
          <a:p>
            <a:fld id="{7DEB2C6D-B12D-476D-B633-48C23C93EA14}" type="slidenum">
              <a:rPr lang="en-US" altLang="en-US" sz="1200" b="0">
                <a:latin typeface="Times New Roman" pitchFamily="18" charset="0"/>
              </a:rPr>
              <a:pPr/>
              <a:t>33</a:t>
            </a:fld>
            <a:endParaRPr lang="en-US" altLang="en-US" sz="1200" b="0">
              <a:latin typeface="Times New Roman" pitchFamily="18"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defTabSz="946861">
              <a:defRPr sz="2100" b="1">
                <a:solidFill>
                  <a:schemeClr val="tx1"/>
                </a:solidFill>
                <a:latin typeface="Arial" charset="0"/>
              </a:defRPr>
            </a:lvl1pPr>
            <a:lvl2pPr marL="770662" indent="-296408" defTabSz="946861">
              <a:defRPr sz="2100" b="1">
                <a:solidFill>
                  <a:schemeClr val="tx1"/>
                </a:solidFill>
                <a:latin typeface="Arial" charset="0"/>
              </a:defRPr>
            </a:lvl2pPr>
            <a:lvl3pPr marL="1185634" indent="-237127" defTabSz="946861">
              <a:defRPr sz="2100" b="1">
                <a:solidFill>
                  <a:schemeClr val="tx1"/>
                </a:solidFill>
                <a:latin typeface="Arial" charset="0"/>
              </a:defRPr>
            </a:lvl3pPr>
            <a:lvl4pPr marL="1659887" indent="-237127" defTabSz="946861">
              <a:defRPr sz="2100" b="1">
                <a:solidFill>
                  <a:schemeClr val="tx1"/>
                </a:solidFill>
                <a:latin typeface="Arial" charset="0"/>
              </a:defRPr>
            </a:lvl4pPr>
            <a:lvl5pPr marL="2134141" indent="-237127" defTabSz="946861">
              <a:defRPr sz="2100" b="1">
                <a:solidFill>
                  <a:schemeClr val="tx1"/>
                </a:solidFill>
                <a:latin typeface="Arial" charset="0"/>
              </a:defRPr>
            </a:lvl5pPr>
            <a:lvl6pPr marL="2608395" indent="-237127" algn="ctr" defTabSz="946861" eaLnBrk="0" fontAlgn="base" hangingPunct="0">
              <a:spcBef>
                <a:spcPct val="0"/>
              </a:spcBef>
              <a:spcAft>
                <a:spcPct val="0"/>
              </a:spcAft>
              <a:defRPr sz="2100" b="1">
                <a:solidFill>
                  <a:schemeClr val="tx1"/>
                </a:solidFill>
                <a:latin typeface="Arial" charset="0"/>
              </a:defRPr>
            </a:lvl6pPr>
            <a:lvl7pPr marL="3082648" indent="-237127" algn="ctr" defTabSz="946861" eaLnBrk="0" fontAlgn="base" hangingPunct="0">
              <a:spcBef>
                <a:spcPct val="0"/>
              </a:spcBef>
              <a:spcAft>
                <a:spcPct val="0"/>
              </a:spcAft>
              <a:defRPr sz="2100" b="1">
                <a:solidFill>
                  <a:schemeClr val="tx1"/>
                </a:solidFill>
                <a:latin typeface="Arial" charset="0"/>
              </a:defRPr>
            </a:lvl7pPr>
            <a:lvl8pPr marL="3556902" indent="-237127" algn="ctr" defTabSz="946861" eaLnBrk="0" fontAlgn="base" hangingPunct="0">
              <a:spcBef>
                <a:spcPct val="0"/>
              </a:spcBef>
              <a:spcAft>
                <a:spcPct val="0"/>
              </a:spcAft>
              <a:defRPr sz="2100" b="1">
                <a:solidFill>
                  <a:schemeClr val="tx1"/>
                </a:solidFill>
                <a:latin typeface="Arial" charset="0"/>
              </a:defRPr>
            </a:lvl8pPr>
            <a:lvl9pPr marL="4031155" indent="-237127" algn="ctr" defTabSz="946861" eaLnBrk="0" fontAlgn="base" hangingPunct="0">
              <a:spcBef>
                <a:spcPct val="0"/>
              </a:spcBef>
              <a:spcAft>
                <a:spcPct val="0"/>
              </a:spcAft>
              <a:defRPr sz="2100" b="1">
                <a:solidFill>
                  <a:schemeClr val="tx1"/>
                </a:solidFill>
                <a:latin typeface="Arial" charset="0"/>
              </a:defRPr>
            </a:lvl9pPr>
          </a:lstStyle>
          <a:p>
            <a:fld id="{A9D83AA7-BE75-4ECB-B12B-30DAADBBFD02}" type="slidenum">
              <a:rPr lang="en-US" altLang="en-US" sz="1200" b="0">
                <a:latin typeface="Times New Roman" pitchFamily="18" charset="0"/>
              </a:rPr>
              <a:pPr/>
              <a:t>34</a:t>
            </a:fld>
            <a:endParaRPr lang="en-US" altLang="en-US" sz="1200" b="0">
              <a:latin typeface="Times New Roman"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6B18215E-F274-4008-912A-02093899AC51}" type="slidenum">
              <a:rPr lang="en-US" altLang="en-US" sz="1200" b="0" smtClean="0">
                <a:latin typeface="Times New Roman" pitchFamily="18" charset="0"/>
              </a:rPr>
              <a:pPr/>
              <a:t>35</a:t>
            </a:fld>
            <a:endParaRPr lang="en-US" altLang="en-US" sz="1200" b="0" smtClean="0">
              <a:latin typeface="Times New Roman" pitchFamily="18"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2DE7FB9E-0A29-481D-9CDC-ECC09441628C}" type="slidenum">
              <a:rPr lang="en-US" altLang="en-US" sz="1200" b="0" smtClean="0">
                <a:latin typeface="Times New Roman" pitchFamily="18" charset="0"/>
              </a:rPr>
              <a:pPr/>
              <a:t>36</a:t>
            </a:fld>
            <a:endParaRPr lang="en-US" altLang="en-US" sz="1200" b="0" smtClean="0">
              <a:latin typeface="Times New Roman" pitchFamily="18"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3895C71A-8215-4ADB-A57F-C75955413019}" type="slidenum">
              <a:rPr lang="en-US" altLang="en-US" sz="1200" b="0" smtClean="0">
                <a:latin typeface="Times New Roman" pitchFamily="18" charset="0"/>
              </a:rPr>
              <a:pPr/>
              <a:t>37</a:t>
            </a:fld>
            <a:endParaRPr lang="en-US" altLang="en-US" sz="1200" b="0" smtClean="0">
              <a:latin typeface="Times New Roman" pitchFamily="18"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5C56145C-1FD6-4D7D-9F35-7E026A9D8E42}" type="slidenum">
              <a:rPr lang="en-US" altLang="en-US" sz="1200" b="0" smtClean="0">
                <a:latin typeface="Times New Roman" pitchFamily="18" charset="0"/>
              </a:rPr>
              <a:pPr/>
              <a:t>38</a:t>
            </a:fld>
            <a:endParaRPr lang="en-US" altLang="en-US" sz="1200" b="0" smtClean="0">
              <a:latin typeface="Times New Roman" pitchFamily="18"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7FEC3A50-34D0-4C12-98A1-1A370EE1F62B}" type="slidenum">
              <a:rPr lang="en-US" altLang="en-US" sz="1200" b="0" smtClean="0">
                <a:latin typeface="Times New Roman" pitchFamily="18" charset="0"/>
              </a:rPr>
              <a:pPr/>
              <a:t>39</a:t>
            </a:fld>
            <a:endParaRPr lang="en-US" altLang="en-US" sz="1200" b="0" smtClean="0">
              <a:latin typeface="Times New Roman" pitchFamily="18"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091917CA-17D9-42FC-B3D4-3C4109D5D206}" type="slidenum">
              <a:rPr lang="en-US" altLang="en-US" sz="1200" b="0" smtClean="0">
                <a:latin typeface="Times New Roman" pitchFamily="18" charset="0"/>
              </a:rPr>
              <a:pPr/>
              <a:t>40</a:t>
            </a:fld>
            <a:endParaRPr lang="en-US" altLang="en-US" sz="1200" b="0" smtClean="0">
              <a:latin typeface="Times New Roman" pitchFamily="18"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D7C564A0-B06D-4842-9BBE-620E094A5204}" type="slidenum">
              <a:rPr lang="en-US" altLang="en-US" sz="1200" b="0" smtClean="0">
                <a:latin typeface="Times New Roman" pitchFamily="18" charset="0"/>
              </a:rPr>
              <a:pPr/>
              <a:t>4</a:t>
            </a:fld>
            <a:endParaRPr lang="en-US" altLang="en-US" sz="1200" b="0" smtClean="0">
              <a:latin typeface="Times New Roman" pitchFamily="18" charset="0"/>
            </a:endParaRPr>
          </a:p>
        </p:txBody>
      </p:sp>
      <p:sp>
        <p:nvSpPr>
          <p:cNvPr id="163843" name="Rectangle 2"/>
          <p:cNvSpPr>
            <a:spLocks noGrp="1" noRot="1" noChangeAspect="1" noChangeArrowheads="1" noTextEdit="1"/>
          </p:cNvSpPr>
          <p:nvPr>
            <p:ph type="sldImg"/>
          </p:nvPr>
        </p:nvSpPr>
        <p:spPr>
          <a:xfrm>
            <a:off x="1260475" y="720725"/>
            <a:ext cx="4800600" cy="3600450"/>
          </a:xfrm>
          <a:ln/>
        </p:spPr>
      </p:sp>
      <p:sp>
        <p:nvSpPr>
          <p:cNvPr id="1638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CF2EBF16-8CD5-4D0F-9856-A0DA7F846B95}" type="slidenum">
              <a:rPr lang="en-US" altLang="en-US" sz="1200" b="0" smtClean="0">
                <a:latin typeface="Times New Roman" pitchFamily="18" charset="0"/>
              </a:rPr>
              <a:pPr/>
              <a:t>41</a:t>
            </a:fld>
            <a:endParaRPr lang="en-US" altLang="en-US" sz="1200" b="0" smtClean="0">
              <a:latin typeface="Times New Roman" pitchFamily="18"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p:spPr>
        <p:txBody>
          <a:bodyPr/>
          <a:lstStyle/>
          <a:p>
            <a:pPr eaLnBrk="1" hangingPunct="1"/>
            <a:endParaRPr lang="en-US" smtClean="0"/>
          </a:p>
        </p:txBody>
      </p:sp>
      <p:sp>
        <p:nvSpPr>
          <p:cNvPr id="187396" name="Slide Number Placeholder 3"/>
          <p:cNvSpPr>
            <a:spLocks noGrp="1"/>
          </p:cNvSpPr>
          <p:nvPr>
            <p:ph type="sldNum" sz="quarter" idx="5"/>
          </p:nvPr>
        </p:nvSpPr>
        <p:spPr>
          <a:noFill/>
        </p:spPr>
        <p:txBody>
          <a:bodyPr/>
          <a:lstStyle>
            <a:lvl1pPr defTabSz="966788">
              <a:defRPr sz="2000" b="1">
                <a:solidFill>
                  <a:schemeClr val="tx1"/>
                </a:solidFill>
                <a:latin typeface="Arial" charset="0"/>
              </a:defRPr>
            </a:lvl1pPr>
            <a:lvl2pPr marL="742950" indent="-285750" defTabSz="966788">
              <a:defRPr sz="2000" b="1">
                <a:solidFill>
                  <a:schemeClr val="tx1"/>
                </a:solidFill>
                <a:latin typeface="Arial" charset="0"/>
              </a:defRPr>
            </a:lvl2pPr>
            <a:lvl3pPr marL="1143000" indent="-228600" defTabSz="966788">
              <a:defRPr sz="2000" b="1">
                <a:solidFill>
                  <a:schemeClr val="tx1"/>
                </a:solidFill>
                <a:latin typeface="Arial" charset="0"/>
              </a:defRPr>
            </a:lvl3pPr>
            <a:lvl4pPr marL="1600200" indent="-228600" defTabSz="966788">
              <a:defRPr sz="2000" b="1">
                <a:solidFill>
                  <a:schemeClr val="tx1"/>
                </a:solidFill>
                <a:latin typeface="Arial" charset="0"/>
              </a:defRPr>
            </a:lvl4pPr>
            <a:lvl5pPr marL="2057400" indent="-228600" defTabSz="966788">
              <a:defRPr sz="2000" b="1">
                <a:solidFill>
                  <a:schemeClr val="tx1"/>
                </a:solidFill>
                <a:latin typeface="Arial" charset="0"/>
              </a:defRPr>
            </a:lvl5pPr>
            <a:lvl6pPr marL="2514600" indent="-228600" algn="ctr" defTabSz="966788" eaLnBrk="0" fontAlgn="base" hangingPunct="0">
              <a:spcBef>
                <a:spcPct val="0"/>
              </a:spcBef>
              <a:spcAft>
                <a:spcPct val="0"/>
              </a:spcAft>
              <a:defRPr sz="2000" b="1">
                <a:solidFill>
                  <a:schemeClr val="tx1"/>
                </a:solidFill>
                <a:latin typeface="Arial" charset="0"/>
              </a:defRPr>
            </a:lvl6pPr>
            <a:lvl7pPr marL="2971800" indent="-228600" algn="ctr" defTabSz="966788" eaLnBrk="0" fontAlgn="base" hangingPunct="0">
              <a:spcBef>
                <a:spcPct val="0"/>
              </a:spcBef>
              <a:spcAft>
                <a:spcPct val="0"/>
              </a:spcAft>
              <a:defRPr sz="2000" b="1">
                <a:solidFill>
                  <a:schemeClr val="tx1"/>
                </a:solidFill>
                <a:latin typeface="Arial" charset="0"/>
              </a:defRPr>
            </a:lvl7pPr>
            <a:lvl8pPr marL="3429000" indent="-228600" algn="ctr" defTabSz="966788" eaLnBrk="0" fontAlgn="base" hangingPunct="0">
              <a:spcBef>
                <a:spcPct val="0"/>
              </a:spcBef>
              <a:spcAft>
                <a:spcPct val="0"/>
              </a:spcAft>
              <a:defRPr sz="2000" b="1">
                <a:solidFill>
                  <a:schemeClr val="tx1"/>
                </a:solidFill>
                <a:latin typeface="Arial" charset="0"/>
              </a:defRPr>
            </a:lvl8pPr>
            <a:lvl9pPr marL="3886200" indent="-228600" algn="ctr" defTabSz="966788" eaLnBrk="0" fontAlgn="base" hangingPunct="0">
              <a:spcBef>
                <a:spcPct val="0"/>
              </a:spcBef>
              <a:spcAft>
                <a:spcPct val="0"/>
              </a:spcAft>
              <a:defRPr sz="2000" b="1">
                <a:solidFill>
                  <a:schemeClr val="tx1"/>
                </a:solidFill>
                <a:latin typeface="Arial" charset="0"/>
              </a:defRPr>
            </a:lvl9pPr>
          </a:lstStyle>
          <a:p>
            <a:fld id="{603C25EB-97CE-4C79-A3E7-D9266A2D06F6}" type="slidenum">
              <a:rPr lang="en-US" sz="1000" b="0" smtClean="0">
                <a:latin typeface="Times New Roman" pitchFamily="18" charset="0"/>
              </a:rPr>
              <a:pPr/>
              <a:t>42</a:t>
            </a:fld>
            <a:endParaRPr lang="en-US" sz="1000" b="0"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p:spPr>
        <p:txBody>
          <a:bodyPr/>
          <a:lstStyle/>
          <a:p>
            <a:endParaRPr lang="en-US" smtClean="0"/>
          </a:p>
        </p:txBody>
      </p:sp>
      <p:sp>
        <p:nvSpPr>
          <p:cNvPr id="225284"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4B8997DC-119C-4183-A2FD-8499FF24E28E}" type="slidenum">
              <a:rPr lang="en-US" altLang="en-US" sz="1200" b="0" smtClean="0">
                <a:latin typeface="Times New Roman" pitchFamily="18" charset="0"/>
              </a:rPr>
              <a:pPr/>
              <a:t>43</a:t>
            </a:fld>
            <a:endParaRPr lang="en-US" altLang="en-US" sz="1200" b="0"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823CFA75-8F57-440E-8C51-C11E914089A2}" type="slidenum">
              <a:rPr lang="en-US" altLang="en-US" sz="1200" b="0" smtClean="0">
                <a:latin typeface="Times New Roman" pitchFamily="18" charset="0"/>
              </a:rPr>
              <a:pPr/>
              <a:t>44</a:t>
            </a:fld>
            <a:endParaRPr lang="en-US" altLang="en-US" sz="1200" b="0" smtClean="0">
              <a:latin typeface="Times New Roman" pitchFamily="18"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FF613E7C-44CA-4BEF-84F6-E6DA5BACD6F1}" type="slidenum">
              <a:rPr lang="en-US" altLang="en-US" sz="1200" b="0" smtClean="0">
                <a:latin typeface="Times New Roman" pitchFamily="18" charset="0"/>
              </a:rPr>
              <a:pPr/>
              <a:t>45</a:t>
            </a:fld>
            <a:endParaRPr lang="en-US" altLang="en-US" sz="1200" b="0" smtClean="0">
              <a:latin typeface="Times New Roman" pitchFamily="18"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A78F6365-8DA8-4378-A2D6-C4FA45047CAF}" type="slidenum">
              <a:rPr lang="en-US" altLang="en-US" sz="1200" b="0" smtClean="0">
                <a:latin typeface="Times New Roman" pitchFamily="18" charset="0"/>
              </a:rPr>
              <a:pPr/>
              <a:t>46</a:t>
            </a:fld>
            <a:endParaRPr lang="en-US" altLang="en-US" sz="1200" b="0" smtClean="0">
              <a:latin typeface="Times New Roman" pitchFamily="18"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6048502C-47C5-4367-B9AD-D46DC5F361D6}" type="slidenum">
              <a:rPr lang="en-US" altLang="en-US" sz="1200" b="0" smtClean="0">
                <a:latin typeface="Times New Roman" pitchFamily="18" charset="0"/>
              </a:rPr>
              <a:pPr/>
              <a:t>47</a:t>
            </a:fld>
            <a:endParaRPr lang="en-US" altLang="en-US" sz="1200" b="0" smtClean="0">
              <a:latin typeface="Times New Roman" pitchFamily="18"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5D712B9A-F13C-4E75-B06E-0FFD184DCED6}" type="slidenum">
              <a:rPr lang="en-US" altLang="en-US" sz="1200" b="0" smtClean="0">
                <a:latin typeface="Times New Roman" pitchFamily="18" charset="0"/>
              </a:rPr>
              <a:pPr/>
              <a:t>48</a:t>
            </a:fld>
            <a:endParaRPr lang="en-US" altLang="en-US" sz="1200" b="0" smtClean="0">
              <a:latin typeface="Times New Roman" pitchFamily="18"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DFB3D595-9AAF-43D3-8198-AEE581603E33}" type="slidenum">
              <a:rPr lang="en-US" altLang="en-US" sz="1200" b="0" smtClean="0">
                <a:latin typeface="Times New Roman" pitchFamily="18" charset="0"/>
              </a:rPr>
              <a:pPr/>
              <a:t>49</a:t>
            </a:fld>
            <a:endParaRPr lang="en-US" altLang="en-US" sz="1200" b="0" smtClean="0">
              <a:latin typeface="Times New Roman" pitchFamily="18"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7286EFF0-5196-49A3-994A-85526134D528}" type="slidenum">
              <a:rPr lang="en-US" altLang="en-US" sz="1200" b="0" smtClean="0">
                <a:latin typeface="Times New Roman" pitchFamily="18" charset="0"/>
              </a:rPr>
              <a:pPr/>
              <a:t>50</a:t>
            </a:fld>
            <a:endParaRPr lang="en-US" altLang="en-US" sz="1200" b="0" smtClean="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7196F95-5390-4857-B8F2-172435377FF8}" type="slidenum">
              <a:rPr lang="en-US" altLang="en-US" smtClean="0"/>
              <a:pPr>
                <a:defRPr/>
              </a:pPr>
              <a:t>5</a:t>
            </a:fld>
            <a:endParaRPr lang="en-US" altLang="en-US"/>
          </a:p>
        </p:txBody>
      </p:sp>
    </p:spTree>
    <p:extLst>
      <p:ext uri="{BB962C8B-B14F-4D97-AF65-F5344CB8AC3E}">
        <p14:creationId xmlns:p14="http://schemas.microsoft.com/office/powerpoint/2010/main" val="24977295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3D9CEBAE-0591-4B0E-B8AF-7A96CDA86221}" type="slidenum">
              <a:rPr lang="en-US" altLang="en-US" sz="1200" b="0" smtClean="0">
                <a:latin typeface="Times New Roman" pitchFamily="18" charset="0"/>
              </a:rPr>
              <a:pPr/>
              <a:t>51</a:t>
            </a:fld>
            <a:endParaRPr lang="en-US" altLang="en-US" sz="1200" b="0" smtClean="0">
              <a:latin typeface="Times New Roman" pitchFamily="18"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p:spPr>
        <p:txBody>
          <a:bodyPr/>
          <a:lstStyle/>
          <a:p>
            <a:pPr eaLnBrk="1" hangingPunct="1"/>
            <a:endParaRPr lang="en-US" smtClean="0"/>
          </a:p>
        </p:txBody>
      </p:sp>
      <p:sp>
        <p:nvSpPr>
          <p:cNvPr id="196612" name="Slide Number Placeholder 3"/>
          <p:cNvSpPr>
            <a:spLocks noGrp="1"/>
          </p:cNvSpPr>
          <p:nvPr>
            <p:ph type="sldNum" sz="quarter" idx="5"/>
          </p:nvPr>
        </p:nvSpPr>
        <p:spPr>
          <a:noFill/>
        </p:spPr>
        <p:txBody>
          <a:bodyPr/>
          <a:lstStyle>
            <a:lvl1pPr defTabSz="966788">
              <a:defRPr sz="2000" b="1">
                <a:solidFill>
                  <a:schemeClr val="tx1"/>
                </a:solidFill>
                <a:latin typeface="Arial" charset="0"/>
              </a:defRPr>
            </a:lvl1pPr>
            <a:lvl2pPr marL="742950" indent="-285750" defTabSz="966788">
              <a:defRPr sz="2000" b="1">
                <a:solidFill>
                  <a:schemeClr val="tx1"/>
                </a:solidFill>
                <a:latin typeface="Arial" charset="0"/>
              </a:defRPr>
            </a:lvl2pPr>
            <a:lvl3pPr marL="1143000" indent="-228600" defTabSz="966788">
              <a:defRPr sz="2000" b="1">
                <a:solidFill>
                  <a:schemeClr val="tx1"/>
                </a:solidFill>
                <a:latin typeface="Arial" charset="0"/>
              </a:defRPr>
            </a:lvl3pPr>
            <a:lvl4pPr marL="1600200" indent="-228600" defTabSz="966788">
              <a:defRPr sz="2000" b="1">
                <a:solidFill>
                  <a:schemeClr val="tx1"/>
                </a:solidFill>
                <a:latin typeface="Arial" charset="0"/>
              </a:defRPr>
            </a:lvl4pPr>
            <a:lvl5pPr marL="2057400" indent="-228600" defTabSz="966788">
              <a:defRPr sz="2000" b="1">
                <a:solidFill>
                  <a:schemeClr val="tx1"/>
                </a:solidFill>
                <a:latin typeface="Arial" charset="0"/>
              </a:defRPr>
            </a:lvl5pPr>
            <a:lvl6pPr marL="2514600" indent="-228600" algn="ctr" defTabSz="966788" eaLnBrk="0" fontAlgn="base" hangingPunct="0">
              <a:spcBef>
                <a:spcPct val="0"/>
              </a:spcBef>
              <a:spcAft>
                <a:spcPct val="0"/>
              </a:spcAft>
              <a:defRPr sz="2000" b="1">
                <a:solidFill>
                  <a:schemeClr val="tx1"/>
                </a:solidFill>
                <a:latin typeface="Arial" charset="0"/>
              </a:defRPr>
            </a:lvl6pPr>
            <a:lvl7pPr marL="2971800" indent="-228600" algn="ctr" defTabSz="966788" eaLnBrk="0" fontAlgn="base" hangingPunct="0">
              <a:spcBef>
                <a:spcPct val="0"/>
              </a:spcBef>
              <a:spcAft>
                <a:spcPct val="0"/>
              </a:spcAft>
              <a:defRPr sz="2000" b="1">
                <a:solidFill>
                  <a:schemeClr val="tx1"/>
                </a:solidFill>
                <a:latin typeface="Arial" charset="0"/>
              </a:defRPr>
            </a:lvl7pPr>
            <a:lvl8pPr marL="3429000" indent="-228600" algn="ctr" defTabSz="966788" eaLnBrk="0" fontAlgn="base" hangingPunct="0">
              <a:spcBef>
                <a:spcPct val="0"/>
              </a:spcBef>
              <a:spcAft>
                <a:spcPct val="0"/>
              </a:spcAft>
              <a:defRPr sz="2000" b="1">
                <a:solidFill>
                  <a:schemeClr val="tx1"/>
                </a:solidFill>
                <a:latin typeface="Arial" charset="0"/>
              </a:defRPr>
            </a:lvl8pPr>
            <a:lvl9pPr marL="3886200" indent="-228600" algn="ctr" defTabSz="966788" eaLnBrk="0" fontAlgn="base" hangingPunct="0">
              <a:spcBef>
                <a:spcPct val="0"/>
              </a:spcBef>
              <a:spcAft>
                <a:spcPct val="0"/>
              </a:spcAft>
              <a:defRPr sz="2000" b="1">
                <a:solidFill>
                  <a:schemeClr val="tx1"/>
                </a:solidFill>
                <a:latin typeface="Arial" charset="0"/>
              </a:defRPr>
            </a:lvl9pPr>
          </a:lstStyle>
          <a:p>
            <a:fld id="{BF5C5A7D-EB00-410D-9C12-8387170B2968}" type="slidenum">
              <a:rPr lang="en-US" sz="1000" b="0" smtClean="0">
                <a:solidFill>
                  <a:srgbClr val="000000"/>
                </a:solidFill>
                <a:latin typeface="Times New Roman" pitchFamily="18" charset="0"/>
              </a:rPr>
              <a:pPr/>
              <a:t>52</a:t>
            </a:fld>
            <a:endParaRPr lang="en-US" sz="1000" b="0" smtClean="0">
              <a:solidFill>
                <a:srgbClr val="000000"/>
              </a:solidFill>
              <a:latin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p:spPr>
        <p:txBody>
          <a:bodyPr/>
          <a:lstStyle/>
          <a:p>
            <a:pPr eaLnBrk="1" hangingPunct="1"/>
            <a:endParaRPr lang="en-US" smtClean="0"/>
          </a:p>
        </p:txBody>
      </p:sp>
      <p:sp>
        <p:nvSpPr>
          <p:cNvPr id="197636" name="Slide Number Placeholder 3"/>
          <p:cNvSpPr>
            <a:spLocks noGrp="1"/>
          </p:cNvSpPr>
          <p:nvPr>
            <p:ph type="sldNum" sz="quarter" idx="5"/>
          </p:nvPr>
        </p:nvSpPr>
        <p:spPr>
          <a:noFill/>
        </p:spPr>
        <p:txBody>
          <a:bodyPr/>
          <a:lstStyle>
            <a:lvl1pPr defTabSz="966788">
              <a:defRPr sz="2000" b="1">
                <a:solidFill>
                  <a:schemeClr val="tx1"/>
                </a:solidFill>
                <a:latin typeface="Arial" charset="0"/>
              </a:defRPr>
            </a:lvl1pPr>
            <a:lvl2pPr marL="742950" indent="-285750" defTabSz="966788">
              <a:defRPr sz="2000" b="1">
                <a:solidFill>
                  <a:schemeClr val="tx1"/>
                </a:solidFill>
                <a:latin typeface="Arial" charset="0"/>
              </a:defRPr>
            </a:lvl2pPr>
            <a:lvl3pPr marL="1143000" indent="-228600" defTabSz="966788">
              <a:defRPr sz="2000" b="1">
                <a:solidFill>
                  <a:schemeClr val="tx1"/>
                </a:solidFill>
                <a:latin typeface="Arial" charset="0"/>
              </a:defRPr>
            </a:lvl3pPr>
            <a:lvl4pPr marL="1600200" indent="-228600" defTabSz="966788">
              <a:defRPr sz="2000" b="1">
                <a:solidFill>
                  <a:schemeClr val="tx1"/>
                </a:solidFill>
                <a:latin typeface="Arial" charset="0"/>
              </a:defRPr>
            </a:lvl4pPr>
            <a:lvl5pPr marL="2057400" indent="-228600" defTabSz="966788">
              <a:defRPr sz="2000" b="1">
                <a:solidFill>
                  <a:schemeClr val="tx1"/>
                </a:solidFill>
                <a:latin typeface="Arial" charset="0"/>
              </a:defRPr>
            </a:lvl5pPr>
            <a:lvl6pPr marL="2514600" indent="-228600" algn="ctr" defTabSz="966788" eaLnBrk="0" fontAlgn="base" hangingPunct="0">
              <a:spcBef>
                <a:spcPct val="0"/>
              </a:spcBef>
              <a:spcAft>
                <a:spcPct val="0"/>
              </a:spcAft>
              <a:defRPr sz="2000" b="1">
                <a:solidFill>
                  <a:schemeClr val="tx1"/>
                </a:solidFill>
                <a:latin typeface="Arial" charset="0"/>
              </a:defRPr>
            </a:lvl6pPr>
            <a:lvl7pPr marL="2971800" indent="-228600" algn="ctr" defTabSz="966788" eaLnBrk="0" fontAlgn="base" hangingPunct="0">
              <a:spcBef>
                <a:spcPct val="0"/>
              </a:spcBef>
              <a:spcAft>
                <a:spcPct val="0"/>
              </a:spcAft>
              <a:defRPr sz="2000" b="1">
                <a:solidFill>
                  <a:schemeClr val="tx1"/>
                </a:solidFill>
                <a:latin typeface="Arial" charset="0"/>
              </a:defRPr>
            </a:lvl7pPr>
            <a:lvl8pPr marL="3429000" indent="-228600" algn="ctr" defTabSz="966788" eaLnBrk="0" fontAlgn="base" hangingPunct="0">
              <a:spcBef>
                <a:spcPct val="0"/>
              </a:spcBef>
              <a:spcAft>
                <a:spcPct val="0"/>
              </a:spcAft>
              <a:defRPr sz="2000" b="1">
                <a:solidFill>
                  <a:schemeClr val="tx1"/>
                </a:solidFill>
                <a:latin typeface="Arial" charset="0"/>
              </a:defRPr>
            </a:lvl8pPr>
            <a:lvl9pPr marL="3886200" indent="-228600" algn="ctr" defTabSz="966788" eaLnBrk="0" fontAlgn="base" hangingPunct="0">
              <a:spcBef>
                <a:spcPct val="0"/>
              </a:spcBef>
              <a:spcAft>
                <a:spcPct val="0"/>
              </a:spcAft>
              <a:defRPr sz="2000" b="1">
                <a:solidFill>
                  <a:schemeClr val="tx1"/>
                </a:solidFill>
                <a:latin typeface="Arial" charset="0"/>
              </a:defRPr>
            </a:lvl9pPr>
          </a:lstStyle>
          <a:p>
            <a:fld id="{19F2AC6D-6B12-462D-82AE-3D9D413C04C4}" type="slidenum">
              <a:rPr lang="en-US" sz="1000" b="0" smtClean="0">
                <a:latin typeface="Times New Roman" pitchFamily="18" charset="0"/>
              </a:rPr>
              <a:pPr/>
              <a:t>53</a:t>
            </a:fld>
            <a:endParaRPr lang="en-US" sz="1000" b="0" smtClean="0">
              <a:latin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A5D6711E-E031-4FFF-89A8-D4AC810C4F88}" type="slidenum">
              <a:rPr lang="en-US" altLang="en-US" sz="1200" b="0" smtClean="0">
                <a:latin typeface="Times New Roman" pitchFamily="18" charset="0"/>
              </a:rPr>
              <a:pPr/>
              <a:t>54</a:t>
            </a:fld>
            <a:endParaRPr lang="en-US" altLang="en-US" sz="1200" b="0" smtClean="0">
              <a:latin typeface="Times New Roman" pitchFamily="18"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E188FF73-F83E-42D1-8160-2F55CF561AED}" type="slidenum">
              <a:rPr lang="en-US" altLang="en-US" sz="1200" b="0" smtClean="0">
                <a:latin typeface="Times New Roman" pitchFamily="18" charset="0"/>
              </a:rPr>
              <a:pPr/>
              <a:t>55</a:t>
            </a:fld>
            <a:endParaRPr lang="en-US" altLang="en-US" sz="1200" b="0" smtClean="0">
              <a:latin typeface="Times New Roman" pitchFamily="18"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EF4C0E85-66A7-43DE-B88C-8DFB67085E16}" type="slidenum">
              <a:rPr lang="en-US" altLang="en-US" sz="1200" b="0" smtClean="0">
                <a:latin typeface="Times New Roman" pitchFamily="18" charset="0"/>
              </a:rPr>
              <a:pPr/>
              <a:t>56</a:t>
            </a:fld>
            <a:endParaRPr lang="en-US" altLang="en-US" sz="1200" b="0" smtClean="0">
              <a:latin typeface="Times New Roman" pitchFamily="18"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99E57522-A980-4E9D-926C-3261345BC8FD}" type="slidenum">
              <a:rPr lang="en-US" altLang="en-US" sz="1200" b="0" smtClean="0">
                <a:latin typeface="Times New Roman" pitchFamily="18" charset="0"/>
              </a:rPr>
              <a:pPr/>
              <a:t>57</a:t>
            </a:fld>
            <a:endParaRPr lang="en-US" altLang="en-US" sz="1200" b="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defTabSz="946150">
              <a:defRPr sz="2000" b="1">
                <a:solidFill>
                  <a:schemeClr val="tx1"/>
                </a:solidFill>
                <a:latin typeface="Arial" charset="0"/>
              </a:defRPr>
            </a:lvl1pPr>
            <a:lvl2pPr marL="742950" indent="-285750" defTabSz="946150">
              <a:defRPr sz="2000" b="1">
                <a:solidFill>
                  <a:schemeClr val="tx1"/>
                </a:solidFill>
                <a:latin typeface="Arial" charset="0"/>
              </a:defRPr>
            </a:lvl2pPr>
            <a:lvl3pPr marL="1143000" indent="-228600" defTabSz="946150">
              <a:defRPr sz="2000" b="1">
                <a:solidFill>
                  <a:schemeClr val="tx1"/>
                </a:solidFill>
                <a:latin typeface="Arial" charset="0"/>
              </a:defRPr>
            </a:lvl3pPr>
            <a:lvl4pPr marL="1600200" indent="-228600" defTabSz="946150">
              <a:defRPr sz="2000" b="1">
                <a:solidFill>
                  <a:schemeClr val="tx1"/>
                </a:solidFill>
                <a:latin typeface="Arial" charset="0"/>
              </a:defRPr>
            </a:lvl4pPr>
            <a:lvl5pPr marL="2057400" indent="-228600" defTabSz="946150">
              <a:defRPr sz="2000" b="1">
                <a:solidFill>
                  <a:schemeClr val="tx1"/>
                </a:solidFill>
                <a:latin typeface="Arial" charset="0"/>
              </a:defRPr>
            </a:lvl5pPr>
            <a:lvl6pPr marL="2514600" indent="-228600" algn="ctr" defTabSz="946150" eaLnBrk="0" fontAlgn="base" hangingPunct="0">
              <a:spcBef>
                <a:spcPct val="0"/>
              </a:spcBef>
              <a:spcAft>
                <a:spcPct val="0"/>
              </a:spcAft>
              <a:defRPr sz="2000" b="1">
                <a:solidFill>
                  <a:schemeClr val="tx1"/>
                </a:solidFill>
                <a:latin typeface="Arial" charset="0"/>
              </a:defRPr>
            </a:lvl6pPr>
            <a:lvl7pPr marL="2971800" indent="-228600" algn="ctr" defTabSz="946150" eaLnBrk="0" fontAlgn="base" hangingPunct="0">
              <a:spcBef>
                <a:spcPct val="0"/>
              </a:spcBef>
              <a:spcAft>
                <a:spcPct val="0"/>
              </a:spcAft>
              <a:defRPr sz="2000" b="1">
                <a:solidFill>
                  <a:schemeClr val="tx1"/>
                </a:solidFill>
                <a:latin typeface="Arial" charset="0"/>
              </a:defRPr>
            </a:lvl7pPr>
            <a:lvl8pPr marL="3429000" indent="-228600" algn="ctr" defTabSz="946150" eaLnBrk="0" fontAlgn="base" hangingPunct="0">
              <a:spcBef>
                <a:spcPct val="0"/>
              </a:spcBef>
              <a:spcAft>
                <a:spcPct val="0"/>
              </a:spcAft>
              <a:defRPr sz="2000" b="1">
                <a:solidFill>
                  <a:schemeClr val="tx1"/>
                </a:solidFill>
                <a:latin typeface="Arial" charset="0"/>
              </a:defRPr>
            </a:lvl8pPr>
            <a:lvl9pPr marL="3886200" indent="-228600" algn="ctr" defTabSz="946150" eaLnBrk="0" fontAlgn="base" hangingPunct="0">
              <a:spcBef>
                <a:spcPct val="0"/>
              </a:spcBef>
              <a:spcAft>
                <a:spcPct val="0"/>
              </a:spcAft>
              <a:defRPr sz="2000" b="1">
                <a:solidFill>
                  <a:schemeClr val="tx1"/>
                </a:solidFill>
                <a:latin typeface="Arial" charset="0"/>
              </a:defRPr>
            </a:lvl9pPr>
          </a:lstStyle>
          <a:p>
            <a:fld id="{CD1C74C1-7A31-4410-916C-29A72200CD84}" type="slidenum">
              <a:rPr lang="en-US" altLang="en-US" sz="1200" b="0" smtClean="0">
                <a:latin typeface="Times New Roman" pitchFamily="18" charset="0"/>
              </a:rPr>
              <a:pPr/>
              <a:t>58</a:t>
            </a:fld>
            <a:endParaRPr lang="en-US" altLang="en-US" sz="1200" b="0" smtClean="0">
              <a:latin typeface="Times New Roman" pitchFamily="18"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5C080943-07C9-4AF3-8F74-C2BCC20F68DD}" type="slidenum">
              <a:rPr lang="en-US" altLang="en-US" sz="1200" b="0" smtClean="0">
                <a:latin typeface="Times New Roman" pitchFamily="18" charset="0"/>
              </a:rPr>
              <a:pPr/>
              <a:t>59</a:t>
            </a:fld>
            <a:endParaRPr lang="en-US" altLang="en-US" sz="1200" b="0" smtClean="0">
              <a:latin typeface="Times New Roman"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46150">
              <a:defRPr sz="2000" b="1">
                <a:solidFill>
                  <a:schemeClr val="tx1"/>
                </a:solidFill>
                <a:latin typeface="Arial" charset="0"/>
              </a:defRPr>
            </a:lvl1pPr>
            <a:lvl2pPr marL="742950" indent="-285750" defTabSz="946150">
              <a:defRPr sz="2000" b="1">
                <a:solidFill>
                  <a:schemeClr val="tx1"/>
                </a:solidFill>
                <a:latin typeface="Arial" charset="0"/>
              </a:defRPr>
            </a:lvl2pPr>
            <a:lvl3pPr marL="1143000" indent="-228600" defTabSz="946150">
              <a:defRPr sz="2000" b="1">
                <a:solidFill>
                  <a:schemeClr val="tx1"/>
                </a:solidFill>
                <a:latin typeface="Arial" charset="0"/>
              </a:defRPr>
            </a:lvl3pPr>
            <a:lvl4pPr marL="1600200" indent="-228600" defTabSz="946150">
              <a:defRPr sz="2000" b="1">
                <a:solidFill>
                  <a:schemeClr val="tx1"/>
                </a:solidFill>
                <a:latin typeface="Arial" charset="0"/>
              </a:defRPr>
            </a:lvl4pPr>
            <a:lvl5pPr marL="2057400" indent="-228600" defTabSz="946150">
              <a:defRPr sz="2000" b="1">
                <a:solidFill>
                  <a:schemeClr val="tx1"/>
                </a:solidFill>
                <a:latin typeface="Arial" charset="0"/>
              </a:defRPr>
            </a:lvl5pPr>
            <a:lvl6pPr marL="2514600" indent="-228600" algn="ctr" defTabSz="946150" eaLnBrk="0" fontAlgn="base" hangingPunct="0">
              <a:spcBef>
                <a:spcPct val="0"/>
              </a:spcBef>
              <a:spcAft>
                <a:spcPct val="0"/>
              </a:spcAft>
              <a:defRPr sz="2000" b="1">
                <a:solidFill>
                  <a:schemeClr val="tx1"/>
                </a:solidFill>
                <a:latin typeface="Arial" charset="0"/>
              </a:defRPr>
            </a:lvl6pPr>
            <a:lvl7pPr marL="2971800" indent="-228600" algn="ctr" defTabSz="946150" eaLnBrk="0" fontAlgn="base" hangingPunct="0">
              <a:spcBef>
                <a:spcPct val="0"/>
              </a:spcBef>
              <a:spcAft>
                <a:spcPct val="0"/>
              </a:spcAft>
              <a:defRPr sz="2000" b="1">
                <a:solidFill>
                  <a:schemeClr val="tx1"/>
                </a:solidFill>
                <a:latin typeface="Arial" charset="0"/>
              </a:defRPr>
            </a:lvl7pPr>
            <a:lvl8pPr marL="3429000" indent="-228600" algn="ctr" defTabSz="946150" eaLnBrk="0" fontAlgn="base" hangingPunct="0">
              <a:spcBef>
                <a:spcPct val="0"/>
              </a:spcBef>
              <a:spcAft>
                <a:spcPct val="0"/>
              </a:spcAft>
              <a:defRPr sz="2000" b="1">
                <a:solidFill>
                  <a:schemeClr val="tx1"/>
                </a:solidFill>
                <a:latin typeface="Arial" charset="0"/>
              </a:defRPr>
            </a:lvl8pPr>
            <a:lvl9pPr marL="3886200" indent="-228600" algn="ctr" defTabSz="946150" eaLnBrk="0" fontAlgn="base" hangingPunct="0">
              <a:spcBef>
                <a:spcPct val="0"/>
              </a:spcBef>
              <a:spcAft>
                <a:spcPct val="0"/>
              </a:spcAft>
              <a:defRPr sz="2000" b="1">
                <a:solidFill>
                  <a:schemeClr val="tx1"/>
                </a:solidFill>
                <a:latin typeface="Arial" charset="0"/>
              </a:defRPr>
            </a:lvl9pPr>
          </a:lstStyle>
          <a:p>
            <a:fld id="{9678A532-6E74-4984-A53A-FFF786BB674E}" type="slidenum">
              <a:rPr lang="en-US" altLang="en-US" sz="1200" b="0" smtClean="0">
                <a:latin typeface="Times New Roman" pitchFamily="18" charset="0"/>
              </a:rPr>
              <a:pPr/>
              <a:t>60</a:t>
            </a:fld>
            <a:endParaRPr lang="en-US" altLang="en-US" sz="1200" b="0" smtClean="0">
              <a:latin typeface="Times New Roman"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7196F95-5390-4857-B8F2-172435377FF8}" type="slidenum">
              <a:rPr lang="en-US" altLang="en-US" smtClean="0"/>
              <a:pPr>
                <a:defRPr/>
              </a:pPr>
              <a:t>6</a:t>
            </a:fld>
            <a:endParaRPr lang="en-US" altLang="en-US"/>
          </a:p>
        </p:txBody>
      </p:sp>
    </p:spTree>
    <p:extLst>
      <p:ext uri="{BB962C8B-B14F-4D97-AF65-F5344CB8AC3E}">
        <p14:creationId xmlns:p14="http://schemas.microsoft.com/office/powerpoint/2010/main" val="92530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endParaRPr lang="en-US" smtClean="0"/>
          </a:p>
        </p:txBody>
      </p:sp>
      <p:sp>
        <p:nvSpPr>
          <p:cNvPr id="26628"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3D7BEAAC-CCD6-4454-BA6C-1B6D782FCE37}" type="slidenum">
              <a:rPr lang="en-US" altLang="en-US" sz="1200" b="0" smtClean="0">
                <a:latin typeface="Times New Roman" pitchFamily="18" charset="0"/>
              </a:rPr>
              <a:pPr/>
              <a:t>61</a:t>
            </a:fld>
            <a:endParaRPr lang="en-US" altLang="en-US" sz="1200" b="0" smtClean="0">
              <a:latin typeface="Times New Roman"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ACACAD0E-4EE5-4CC9-A9A4-0D87A6AC9169}" type="slidenum">
              <a:rPr lang="en-US" altLang="en-US" sz="1200" b="0" smtClean="0">
                <a:latin typeface="Times New Roman" pitchFamily="18" charset="0"/>
              </a:rPr>
              <a:pPr/>
              <a:t>62</a:t>
            </a:fld>
            <a:endParaRPr lang="en-US" altLang="en-US" sz="1200" b="0" smtClean="0">
              <a:latin typeface="Times New Roman" pitchFamily="18"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0A5BB2B8-4F3A-44D5-8FF4-DBE979A1E257}" type="slidenum">
              <a:rPr lang="en-US" altLang="en-US" sz="1200" b="0" smtClean="0">
                <a:latin typeface="Times New Roman" pitchFamily="18" charset="0"/>
              </a:rPr>
              <a:pPr/>
              <a:t>63</a:t>
            </a:fld>
            <a:endParaRPr lang="en-US" altLang="en-US" sz="1200" b="0" smtClean="0">
              <a:latin typeface="Times New Roman" pitchFamily="18"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4F3E1551-0D9A-4CBB-B9DE-A5FCCA483824}" type="slidenum">
              <a:rPr lang="en-US" altLang="en-US" sz="1200" b="0" smtClean="0">
                <a:latin typeface="Times New Roman" pitchFamily="18" charset="0"/>
              </a:rPr>
              <a:pPr/>
              <a:t>64</a:t>
            </a:fld>
            <a:endParaRPr lang="en-US" altLang="en-US" sz="1200" b="0" smtClean="0">
              <a:latin typeface="Times New Roman" pitchFamily="18"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endParaRPr lang="en-US" smtClean="0"/>
          </a:p>
        </p:txBody>
      </p:sp>
      <p:sp>
        <p:nvSpPr>
          <p:cNvPr id="31748"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7756E861-101E-4B21-A191-962512BA106E}" type="slidenum">
              <a:rPr lang="en-US" altLang="en-US" sz="1200" b="0" smtClean="0">
                <a:latin typeface="Times New Roman" pitchFamily="18" charset="0"/>
              </a:rPr>
              <a:pPr/>
              <a:t>65</a:t>
            </a:fld>
            <a:endParaRPr lang="en-US" altLang="en-US" sz="1200" b="0" smtClean="0">
              <a:latin typeface="Times New Roman"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smtClean="0"/>
          </a:p>
        </p:txBody>
      </p:sp>
      <p:sp>
        <p:nvSpPr>
          <p:cNvPr id="32772"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B6DA8380-B006-4908-9FBE-453079F7C37A}" type="slidenum">
              <a:rPr lang="en-US" altLang="en-US" sz="1200" b="0" smtClean="0">
                <a:latin typeface="Times New Roman" pitchFamily="18" charset="0"/>
              </a:rPr>
              <a:pPr/>
              <a:t>66</a:t>
            </a:fld>
            <a:endParaRPr lang="en-US" altLang="en-US" sz="1200" b="0" smtClean="0">
              <a:latin typeface="Times New Roman"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endParaRPr lang="en-US" smtClean="0"/>
          </a:p>
        </p:txBody>
      </p:sp>
      <p:sp>
        <p:nvSpPr>
          <p:cNvPr id="33796"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CD64ACCA-1455-4F5B-B6E8-91B2702EC948}" type="slidenum">
              <a:rPr lang="en-US" altLang="en-US" sz="1200" b="0" smtClean="0">
                <a:latin typeface="Times New Roman" pitchFamily="18" charset="0"/>
              </a:rPr>
              <a:pPr/>
              <a:t>67</a:t>
            </a:fld>
            <a:endParaRPr lang="en-US" altLang="en-US" sz="1200" b="0" smtClean="0">
              <a:latin typeface="Times New Roman"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219C6874-996A-40B0-8535-259C36693275}" type="slidenum">
              <a:rPr lang="en-US" altLang="en-US" sz="1200" b="0" smtClean="0">
                <a:latin typeface="Times New Roman" pitchFamily="18" charset="0"/>
              </a:rPr>
              <a:pPr/>
              <a:t>68</a:t>
            </a:fld>
            <a:endParaRPr lang="en-US" altLang="en-US" sz="1200" b="0" smtClean="0">
              <a:latin typeface="Times New Roman"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A91EF1F2-025B-4007-A0D4-6E287C937CD0}" type="slidenum">
              <a:rPr lang="en-US" altLang="en-US" sz="1200" b="0" smtClean="0">
                <a:latin typeface="Times New Roman" pitchFamily="18" charset="0"/>
              </a:rPr>
              <a:pPr/>
              <a:t>69</a:t>
            </a:fld>
            <a:endParaRPr lang="en-US" altLang="en-US" sz="1200" b="0" smtClean="0">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87B9872A-F6A5-47CD-B41A-49A4FE530602}" type="slidenum">
              <a:rPr lang="en-US" altLang="en-US" sz="1200" b="0" smtClean="0">
                <a:latin typeface="Times New Roman" pitchFamily="18" charset="0"/>
              </a:rPr>
              <a:pPr/>
              <a:t>70</a:t>
            </a:fld>
            <a:endParaRPr lang="en-US" altLang="en-US" sz="1200" b="0" smtClean="0">
              <a:latin typeface="Times New Roman"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defTabSz="947599">
              <a:defRPr sz="2000" b="1">
                <a:solidFill>
                  <a:schemeClr val="tx1"/>
                </a:solidFill>
                <a:latin typeface="Arial" charset="0"/>
              </a:defRPr>
            </a:lvl1pPr>
            <a:lvl2pPr marL="742842" indent="-285708" defTabSz="947599">
              <a:defRPr sz="2000" b="1">
                <a:solidFill>
                  <a:schemeClr val="tx1"/>
                </a:solidFill>
                <a:latin typeface="Arial" charset="0"/>
              </a:defRPr>
            </a:lvl2pPr>
            <a:lvl3pPr marL="1142833" indent="-228567" defTabSz="947599">
              <a:defRPr sz="2000" b="1">
                <a:solidFill>
                  <a:schemeClr val="tx1"/>
                </a:solidFill>
                <a:latin typeface="Arial" charset="0"/>
              </a:defRPr>
            </a:lvl3pPr>
            <a:lvl4pPr marL="1599966" indent="-228567" defTabSz="947599">
              <a:defRPr sz="2000" b="1">
                <a:solidFill>
                  <a:schemeClr val="tx1"/>
                </a:solidFill>
                <a:latin typeface="Arial" charset="0"/>
              </a:defRPr>
            </a:lvl4pPr>
            <a:lvl5pPr marL="2057099" indent="-228567" defTabSz="947599">
              <a:defRPr sz="2000" b="1">
                <a:solidFill>
                  <a:schemeClr val="tx1"/>
                </a:solidFill>
                <a:latin typeface="Arial" charset="0"/>
              </a:defRPr>
            </a:lvl5pPr>
            <a:lvl6pPr marL="2514232" indent="-228567" algn="ctr" defTabSz="947599" eaLnBrk="0" fontAlgn="base" hangingPunct="0">
              <a:spcBef>
                <a:spcPct val="0"/>
              </a:spcBef>
              <a:spcAft>
                <a:spcPct val="0"/>
              </a:spcAft>
              <a:defRPr sz="2000" b="1">
                <a:solidFill>
                  <a:schemeClr val="tx1"/>
                </a:solidFill>
                <a:latin typeface="Arial" charset="0"/>
              </a:defRPr>
            </a:lvl6pPr>
            <a:lvl7pPr marL="2971365" indent="-228567" algn="ctr" defTabSz="947599" eaLnBrk="0" fontAlgn="base" hangingPunct="0">
              <a:spcBef>
                <a:spcPct val="0"/>
              </a:spcBef>
              <a:spcAft>
                <a:spcPct val="0"/>
              </a:spcAft>
              <a:defRPr sz="2000" b="1">
                <a:solidFill>
                  <a:schemeClr val="tx1"/>
                </a:solidFill>
                <a:latin typeface="Arial" charset="0"/>
              </a:defRPr>
            </a:lvl7pPr>
            <a:lvl8pPr marL="3428497" indent="-228567" algn="ctr" defTabSz="947599" eaLnBrk="0" fontAlgn="base" hangingPunct="0">
              <a:spcBef>
                <a:spcPct val="0"/>
              </a:spcBef>
              <a:spcAft>
                <a:spcPct val="0"/>
              </a:spcAft>
              <a:defRPr sz="2000" b="1">
                <a:solidFill>
                  <a:schemeClr val="tx1"/>
                </a:solidFill>
                <a:latin typeface="Arial" charset="0"/>
              </a:defRPr>
            </a:lvl8pPr>
            <a:lvl9pPr marL="3885630" indent="-228567" algn="ctr" defTabSz="947599" eaLnBrk="0" fontAlgn="base" hangingPunct="0">
              <a:spcBef>
                <a:spcPct val="0"/>
              </a:spcBef>
              <a:spcAft>
                <a:spcPct val="0"/>
              </a:spcAft>
              <a:defRPr sz="2000" b="1">
                <a:solidFill>
                  <a:schemeClr val="tx1"/>
                </a:solidFill>
                <a:latin typeface="Arial" charset="0"/>
              </a:defRPr>
            </a:lvl9pPr>
          </a:lstStyle>
          <a:p>
            <a:fld id="{2DE7FB9E-0A29-481D-9CDC-ECC09441628C}" type="slidenum">
              <a:rPr lang="en-US" altLang="en-US" sz="1200" b="0">
                <a:solidFill>
                  <a:prstClr val="black"/>
                </a:solidFill>
                <a:latin typeface="Times New Roman" pitchFamily="18" charset="0"/>
              </a:rPr>
              <a:pPr/>
              <a:t>7</a:t>
            </a:fld>
            <a:endParaRPr lang="en-US" altLang="en-US" sz="1200" b="0">
              <a:solidFill>
                <a:prstClr val="black"/>
              </a:solidFill>
              <a:latin typeface="Times New Roman" pitchFamily="18"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C082F62B-D3C7-4C27-A83D-F6896CD0112B}" type="slidenum">
              <a:rPr lang="en-US" altLang="en-US" sz="1200" b="0" smtClean="0">
                <a:latin typeface="Times New Roman" pitchFamily="18" charset="0"/>
              </a:rPr>
              <a:pPr/>
              <a:t>71</a:t>
            </a:fld>
            <a:endParaRPr lang="en-US" altLang="en-US" sz="1200" b="0" smtClean="0">
              <a:latin typeface="Times New Roman" pitchFamily="18"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87B9872A-F6A5-47CD-B41A-49A4FE530602}" type="slidenum">
              <a:rPr lang="en-US" altLang="en-US" sz="1200" b="0" smtClean="0">
                <a:latin typeface="Times New Roman" pitchFamily="18" charset="0"/>
              </a:rPr>
              <a:pPr/>
              <a:t>72</a:t>
            </a:fld>
            <a:endParaRPr lang="en-US" altLang="en-US" sz="1200" b="0" smtClean="0">
              <a:latin typeface="Times New Roman"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p:spPr>
        <p:txBody>
          <a:bodyPr/>
          <a:lstStyle/>
          <a:p>
            <a:endParaRPr lang="en-US" smtClean="0"/>
          </a:p>
        </p:txBody>
      </p:sp>
      <p:sp>
        <p:nvSpPr>
          <p:cNvPr id="217092" name="Slide Number Placeholder 3"/>
          <p:cNvSpPr>
            <a:spLocks noGrp="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506C6200-17BC-4FB0-9861-34FFE674DF9D}" type="slidenum">
              <a:rPr lang="de-DE" sz="1200" b="0" smtClean="0">
                <a:latin typeface="Times New Roman" pitchFamily="18" charset="0"/>
              </a:rPr>
              <a:pPr/>
              <a:t>73</a:t>
            </a:fld>
            <a:endParaRPr lang="de-DE" sz="1200" b="0" smtClean="0">
              <a:latin typeface="Times New Roman"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D13A91A5-E3B1-4C83-BFB0-64ADA532A9AC}" type="slidenum">
              <a:rPr lang="en-US" altLang="en-US" sz="1200" b="0" smtClean="0">
                <a:latin typeface="Times New Roman" pitchFamily="18" charset="0"/>
              </a:rPr>
              <a:pPr/>
              <a:t>74</a:t>
            </a:fld>
            <a:endParaRPr lang="en-US" altLang="en-US" sz="1200" b="0" smtClean="0">
              <a:latin typeface="Times New Roman" pitchFamily="18" charset="0"/>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54B998C4-E3E3-4520-A753-E68A59F63A14}" type="slidenum">
              <a:rPr lang="en-US" altLang="en-US" sz="1200" b="0" smtClean="0">
                <a:latin typeface="Times New Roman" pitchFamily="18" charset="0"/>
              </a:rPr>
              <a:pPr/>
              <a:t>75</a:t>
            </a:fld>
            <a:endParaRPr lang="en-US" altLang="en-US" sz="1200" b="0" smtClean="0">
              <a:latin typeface="Times New Roman" pitchFamily="18"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73220573-AFA1-43DE-B30A-0F0AA5E31BF9}" type="slidenum">
              <a:rPr lang="en-US" altLang="en-US" sz="1200" b="0" smtClean="0">
                <a:latin typeface="Times New Roman" pitchFamily="18" charset="0"/>
              </a:rPr>
              <a:pPr/>
              <a:t>76</a:t>
            </a:fld>
            <a:endParaRPr lang="en-US" altLang="en-US" sz="1200" b="0" smtClean="0">
              <a:latin typeface="Times New Roman" pitchFamily="18" charset="0"/>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66C9AE48-3456-4356-8836-044225B672BB}" type="slidenum">
              <a:rPr lang="en-US" altLang="en-US" sz="1200" b="0" smtClean="0">
                <a:latin typeface="Times New Roman" pitchFamily="18" charset="0"/>
              </a:rPr>
              <a:pPr/>
              <a:t>77</a:t>
            </a:fld>
            <a:endParaRPr lang="en-US" altLang="en-US" sz="1200" b="0" smtClean="0">
              <a:latin typeface="Times New Roman" pitchFamily="18"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C7BADB34-D3FB-434E-82F6-754F08002613}" type="slidenum">
              <a:rPr lang="en-US" altLang="en-US" sz="1200" b="0" smtClean="0">
                <a:latin typeface="Times New Roman" pitchFamily="18" charset="0"/>
              </a:rPr>
              <a:pPr/>
              <a:t>78</a:t>
            </a:fld>
            <a:endParaRPr lang="en-US" altLang="en-US" sz="1200" b="0" smtClean="0">
              <a:latin typeface="Times New Roman" pitchFamily="18" charset="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8EEF4BE3-3865-4CD9-9CEE-B4C3EE48215E}" type="slidenum">
              <a:rPr lang="en-US" altLang="en-US" sz="1200" b="0" smtClean="0">
                <a:latin typeface="Times New Roman" pitchFamily="18" charset="0"/>
              </a:rPr>
              <a:pPr/>
              <a:t>79</a:t>
            </a:fld>
            <a:endParaRPr lang="en-US" altLang="en-US" sz="1200" b="0" smtClean="0">
              <a:latin typeface="Times New Roman" pitchFamily="18"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C5531F4A-164C-4C76-9914-10E60EE8948F}" type="slidenum">
              <a:rPr lang="en-US" altLang="en-US" sz="1200" b="0" smtClean="0">
                <a:latin typeface="Times New Roman" pitchFamily="18" charset="0"/>
              </a:rPr>
              <a:pPr/>
              <a:t>80</a:t>
            </a:fld>
            <a:endParaRPr lang="en-US" altLang="en-US" sz="1200" b="0" smtClean="0">
              <a:latin typeface="Times New Roman" pitchFamily="18" charset="0"/>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46861">
              <a:defRPr sz="2100" b="1">
                <a:solidFill>
                  <a:schemeClr val="tx1"/>
                </a:solidFill>
                <a:latin typeface="Arial" charset="0"/>
              </a:defRPr>
            </a:lvl1pPr>
            <a:lvl2pPr marL="770662" indent="-296408" defTabSz="946861">
              <a:defRPr sz="2100" b="1">
                <a:solidFill>
                  <a:schemeClr val="tx1"/>
                </a:solidFill>
                <a:latin typeface="Arial" charset="0"/>
              </a:defRPr>
            </a:lvl2pPr>
            <a:lvl3pPr marL="1185634" indent="-237127" defTabSz="946861">
              <a:defRPr sz="2100" b="1">
                <a:solidFill>
                  <a:schemeClr val="tx1"/>
                </a:solidFill>
                <a:latin typeface="Arial" charset="0"/>
              </a:defRPr>
            </a:lvl3pPr>
            <a:lvl4pPr marL="1659887" indent="-237127" defTabSz="946861">
              <a:defRPr sz="2100" b="1">
                <a:solidFill>
                  <a:schemeClr val="tx1"/>
                </a:solidFill>
                <a:latin typeface="Arial" charset="0"/>
              </a:defRPr>
            </a:lvl4pPr>
            <a:lvl5pPr marL="2134141" indent="-237127" defTabSz="946861">
              <a:defRPr sz="2100" b="1">
                <a:solidFill>
                  <a:schemeClr val="tx1"/>
                </a:solidFill>
                <a:latin typeface="Arial" charset="0"/>
              </a:defRPr>
            </a:lvl5pPr>
            <a:lvl6pPr marL="2608395" indent="-237127" algn="ctr" defTabSz="946861" eaLnBrk="0" fontAlgn="base" hangingPunct="0">
              <a:spcBef>
                <a:spcPct val="0"/>
              </a:spcBef>
              <a:spcAft>
                <a:spcPct val="0"/>
              </a:spcAft>
              <a:defRPr sz="2100" b="1">
                <a:solidFill>
                  <a:schemeClr val="tx1"/>
                </a:solidFill>
                <a:latin typeface="Arial" charset="0"/>
              </a:defRPr>
            </a:lvl6pPr>
            <a:lvl7pPr marL="3082648" indent="-237127" algn="ctr" defTabSz="946861" eaLnBrk="0" fontAlgn="base" hangingPunct="0">
              <a:spcBef>
                <a:spcPct val="0"/>
              </a:spcBef>
              <a:spcAft>
                <a:spcPct val="0"/>
              </a:spcAft>
              <a:defRPr sz="2100" b="1">
                <a:solidFill>
                  <a:schemeClr val="tx1"/>
                </a:solidFill>
                <a:latin typeface="Arial" charset="0"/>
              </a:defRPr>
            </a:lvl7pPr>
            <a:lvl8pPr marL="3556902" indent="-237127" algn="ctr" defTabSz="946861" eaLnBrk="0" fontAlgn="base" hangingPunct="0">
              <a:spcBef>
                <a:spcPct val="0"/>
              </a:spcBef>
              <a:spcAft>
                <a:spcPct val="0"/>
              </a:spcAft>
              <a:defRPr sz="2100" b="1">
                <a:solidFill>
                  <a:schemeClr val="tx1"/>
                </a:solidFill>
                <a:latin typeface="Arial" charset="0"/>
              </a:defRPr>
            </a:lvl8pPr>
            <a:lvl9pPr marL="4031155" indent="-237127" algn="ctr" defTabSz="946861" eaLnBrk="0" fontAlgn="base" hangingPunct="0">
              <a:spcBef>
                <a:spcPct val="0"/>
              </a:spcBef>
              <a:spcAft>
                <a:spcPct val="0"/>
              </a:spcAft>
              <a:defRPr sz="2100" b="1">
                <a:solidFill>
                  <a:schemeClr val="tx1"/>
                </a:solidFill>
                <a:latin typeface="Arial" charset="0"/>
              </a:defRPr>
            </a:lvl9pPr>
          </a:lstStyle>
          <a:p>
            <a:fld id="{B9C835C2-000C-4253-9E8F-DA8E969CE23E}" type="slidenum">
              <a:rPr lang="en-US" altLang="en-US" sz="1200" b="0">
                <a:latin typeface="Times New Roman" pitchFamily="18" charset="0"/>
              </a:rPr>
              <a:pPr/>
              <a:t>8</a:t>
            </a:fld>
            <a:endParaRPr lang="en-US" altLang="en-US" sz="1200" b="0">
              <a:latin typeface="Times New Roman"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144F721D-29BD-44A6-B441-777AC3212B7D}" type="slidenum">
              <a:rPr lang="en-US" altLang="en-US" sz="1200" b="0" smtClean="0">
                <a:latin typeface="Times New Roman" pitchFamily="18" charset="0"/>
              </a:rPr>
              <a:pPr/>
              <a:t>81</a:t>
            </a:fld>
            <a:endParaRPr lang="en-US" altLang="en-US" sz="1200" b="0" smtClean="0">
              <a:latin typeface="Times New Roman" pitchFamily="18"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144F721D-29BD-44A6-B441-777AC3212B7D}" type="slidenum">
              <a:rPr lang="en-US" altLang="en-US" sz="1200" b="0" smtClean="0">
                <a:latin typeface="Times New Roman" pitchFamily="18" charset="0"/>
              </a:rPr>
              <a:pPr/>
              <a:t>82</a:t>
            </a:fld>
            <a:endParaRPr lang="en-US" altLang="en-US" sz="1200" b="0" smtClean="0">
              <a:latin typeface="Times New Roman" pitchFamily="18"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144F721D-29BD-44A6-B441-777AC3212B7D}" type="slidenum">
              <a:rPr lang="en-US" altLang="en-US" sz="1200" b="0" smtClean="0">
                <a:latin typeface="Times New Roman" pitchFamily="18" charset="0"/>
              </a:rPr>
              <a:pPr/>
              <a:t>83</a:t>
            </a:fld>
            <a:endParaRPr lang="en-US" altLang="en-US" sz="1200" b="0" smtClean="0">
              <a:latin typeface="Times New Roman" pitchFamily="18"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144F721D-29BD-44A6-B441-777AC3212B7D}" type="slidenum">
              <a:rPr lang="en-US" altLang="en-US" sz="1200" b="0" smtClean="0">
                <a:latin typeface="Times New Roman" pitchFamily="18" charset="0"/>
              </a:rPr>
              <a:pPr/>
              <a:t>84</a:t>
            </a:fld>
            <a:endParaRPr lang="en-US" altLang="en-US" sz="1200" b="0" smtClean="0">
              <a:latin typeface="Times New Roman" pitchFamily="18"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144F721D-29BD-44A6-B441-777AC3212B7D}" type="slidenum">
              <a:rPr lang="en-US" altLang="en-US" sz="1200" b="0" smtClean="0">
                <a:latin typeface="Times New Roman" pitchFamily="18" charset="0"/>
              </a:rPr>
              <a:pPr/>
              <a:t>85</a:t>
            </a:fld>
            <a:endParaRPr lang="en-US" altLang="en-US" sz="1200" b="0" smtClean="0">
              <a:latin typeface="Times New Roman" pitchFamily="18"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144F721D-29BD-44A6-B441-777AC3212B7D}" type="slidenum">
              <a:rPr lang="en-US" altLang="en-US" sz="1200" b="0" smtClean="0">
                <a:latin typeface="Times New Roman" pitchFamily="18" charset="0"/>
              </a:rPr>
              <a:pPr/>
              <a:t>86</a:t>
            </a:fld>
            <a:endParaRPr lang="en-US" altLang="en-US" sz="1200" b="0" smtClean="0">
              <a:latin typeface="Times New Roman" pitchFamily="18"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144F721D-29BD-44A6-B441-777AC3212B7D}" type="slidenum">
              <a:rPr lang="en-US" altLang="en-US" sz="1200" b="0" smtClean="0">
                <a:latin typeface="Times New Roman" pitchFamily="18" charset="0"/>
              </a:rPr>
              <a:pPr/>
              <a:t>87</a:t>
            </a:fld>
            <a:endParaRPr lang="en-US" altLang="en-US" sz="1200" b="0" smtClean="0">
              <a:latin typeface="Times New Roman" pitchFamily="18"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144F721D-29BD-44A6-B441-777AC3212B7D}" type="slidenum">
              <a:rPr lang="en-US" altLang="en-US" sz="1200" b="0" smtClean="0">
                <a:latin typeface="Times New Roman" pitchFamily="18" charset="0"/>
              </a:rPr>
              <a:pPr/>
              <a:t>88</a:t>
            </a:fld>
            <a:endParaRPr lang="en-US" altLang="en-US" sz="1200" b="0" smtClean="0">
              <a:latin typeface="Times New Roman" pitchFamily="18"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EF2A64C7-DA42-4D50-ADE4-9AAE812F8719}" type="slidenum">
              <a:rPr lang="en-US" altLang="en-US" sz="1200" b="0" smtClean="0">
                <a:latin typeface="Times New Roman" pitchFamily="18" charset="0"/>
              </a:rPr>
              <a:pPr/>
              <a:t>89</a:t>
            </a:fld>
            <a:endParaRPr lang="en-US" altLang="en-US" sz="1200" b="0" smtClean="0">
              <a:latin typeface="Times New Roman" pitchFamily="18" charset="0"/>
            </a:endParaRPr>
          </a:p>
        </p:txBody>
      </p:sp>
      <p:sp>
        <p:nvSpPr>
          <p:cNvPr id="226307" name="Rectangle 2"/>
          <p:cNvSpPr>
            <a:spLocks noGrp="1" noRot="1" noChangeAspect="1" noChangeArrowheads="1" noTextEdit="1"/>
          </p:cNvSpPr>
          <p:nvPr>
            <p:ph type="sldImg"/>
          </p:nvPr>
        </p:nvSpPr>
        <p:spPr>
          <a:xfrm>
            <a:off x="1260475" y="720725"/>
            <a:ext cx="4800600" cy="3600450"/>
          </a:xfrm>
          <a:ln/>
        </p:spPr>
      </p:sp>
      <p:sp>
        <p:nvSpPr>
          <p:cNvPr id="2263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F8B7B92F-EEB3-4070-84ED-48FE2C132B95}" type="slidenum">
              <a:rPr lang="en-US" altLang="en-US" sz="1200" b="0" smtClean="0">
                <a:latin typeface="Times New Roman" pitchFamily="18" charset="0"/>
              </a:rPr>
              <a:pPr/>
              <a:t>90</a:t>
            </a:fld>
            <a:endParaRPr lang="en-US" altLang="en-US" sz="1200" b="0" smtClean="0">
              <a:latin typeface="Times New Roman" pitchFamily="18" charset="0"/>
            </a:endParaRPr>
          </a:p>
        </p:txBody>
      </p:sp>
      <p:sp>
        <p:nvSpPr>
          <p:cNvPr id="227331" name="Rectangle 2"/>
          <p:cNvSpPr>
            <a:spLocks noGrp="1" noRot="1" noChangeAspect="1" noChangeArrowheads="1" noTextEdit="1"/>
          </p:cNvSpPr>
          <p:nvPr>
            <p:ph type="sldImg"/>
          </p:nvPr>
        </p:nvSpPr>
        <p:spPr>
          <a:xfrm>
            <a:off x="1260475" y="720725"/>
            <a:ext cx="4800600" cy="3600450"/>
          </a:xfrm>
          <a:ln/>
        </p:spPr>
      </p:sp>
      <p:sp>
        <p:nvSpPr>
          <p:cNvPr id="2273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46861">
              <a:defRPr sz="2100" b="1">
                <a:solidFill>
                  <a:schemeClr val="tx1"/>
                </a:solidFill>
                <a:latin typeface="Arial" charset="0"/>
              </a:defRPr>
            </a:lvl1pPr>
            <a:lvl2pPr marL="770662" indent="-296408" defTabSz="946861">
              <a:defRPr sz="2100" b="1">
                <a:solidFill>
                  <a:schemeClr val="tx1"/>
                </a:solidFill>
                <a:latin typeface="Arial" charset="0"/>
              </a:defRPr>
            </a:lvl2pPr>
            <a:lvl3pPr marL="1185634" indent="-237127" defTabSz="946861">
              <a:defRPr sz="2100" b="1">
                <a:solidFill>
                  <a:schemeClr val="tx1"/>
                </a:solidFill>
                <a:latin typeface="Arial" charset="0"/>
              </a:defRPr>
            </a:lvl3pPr>
            <a:lvl4pPr marL="1659887" indent="-237127" defTabSz="946861">
              <a:defRPr sz="2100" b="1">
                <a:solidFill>
                  <a:schemeClr val="tx1"/>
                </a:solidFill>
                <a:latin typeface="Arial" charset="0"/>
              </a:defRPr>
            </a:lvl4pPr>
            <a:lvl5pPr marL="2134141" indent="-237127" defTabSz="946861">
              <a:defRPr sz="2100" b="1">
                <a:solidFill>
                  <a:schemeClr val="tx1"/>
                </a:solidFill>
                <a:latin typeface="Arial" charset="0"/>
              </a:defRPr>
            </a:lvl5pPr>
            <a:lvl6pPr marL="2608395" indent="-237127" algn="ctr" defTabSz="946861" eaLnBrk="0" fontAlgn="base" hangingPunct="0">
              <a:spcBef>
                <a:spcPct val="0"/>
              </a:spcBef>
              <a:spcAft>
                <a:spcPct val="0"/>
              </a:spcAft>
              <a:defRPr sz="2100" b="1">
                <a:solidFill>
                  <a:schemeClr val="tx1"/>
                </a:solidFill>
                <a:latin typeface="Arial" charset="0"/>
              </a:defRPr>
            </a:lvl6pPr>
            <a:lvl7pPr marL="3082648" indent="-237127" algn="ctr" defTabSz="946861" eaLnBrk="0" fontAlgn="base" hangingPunct="0">
              <a:spcBef>
                <a:spcPct val="0"/>
              </a:spcBef>
              <a:spcAft>
                <a:spcPct val="0"/>
              </a:spcAft>
              <a:defRPr sz="2100" b="1">
                <a:solidFill>
                  <a:schemeClr val="tx1"/>
                </a:solidFill>
                <a:latin typeface="Arial" charset="0"/>
              </a:defRPr>
            </a:lvl7pPr>
            <a:lvl8pPr marL="3556902" indent="-237127" algn="ctr" defTabSz="946861" eaLnBrk="0" fontAlgn="base" hangingPunct="0">
              <a:spcBef>
                <a:spcPct val="0"/>
              </a:spcBef>
              <a:spcAft>
                <a:spcPct val="0"/>
              </a:spcAft>
              <a:defRPr sz="2100" b="1">
                <a:solidFill>
                  <a:schemeClr val="tx1"/>
                </a:solidFill>
                <a:latin typeface="Arial" charset="0"/>
              </a:defRPr>
            </a:lvl8pPr>
            <a:lvl9pPr marL="4031155" indent="-237127" algn="ctr" defTabSz="946861" eaLnBrk="0" fontAlgn="base" hangingPunct="0">
              <a:spcBef>
                <a:spcPct val="0"/>
              </a:spcBef>
              <a:spcAft>
                <a:spcPct val="0"/>
              </a:spcAft>
              <a:defRPr sz="2100" b="1">
                <a:solidFill>
                  <a:schemeClr val="tx1"/>
                </a:solidFill>
                <a:latin typeface="Arial" charset="0"/>
              </a:defRPr>
            </a:lvl9pPr>
          </a:lstStyle>
          <a:p>
            <a:fld id="{D7CC4E3F-3A7F-414A-B141-2B84653AA6DA}" type="slidenum">
              <a:rPr lang="en-US" altLang="en-US" sz="1200" b="0">
                <a:latin typeface="Times New Roman" pitchFamily="18" charset="0"/>
              </a:rPr>
              <a:pPr/>
              <a:t>9</a:t>
            </a:fld>
            <a:endParaRPr lang="en-US" altLang="en-US" sz="1200" b="0">
              <a:latin typeface="Times New Roman"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8F3EE15A-2E2D-4AF1-BD01-1B441021AC1F}" type="slidenum">
              <a:rPr lang="en-US" altLang="en-US" sz="1200" b="0" smtClean="0">
                <a:latin typeface="Times New Roman" pitchFamily="18" charset="0"/>
              </a:rPr>
              <a:pPr/>
              <a:t>91</a:t>
            </a:fld>
            <a:endParaRPr lang="en-US" altLang="en-US" sz="1200" b="0" smtClean="0">
              <a:latin typeface="Times New Roman" pitchFamily="18" charset="0"/>
            </a:endParaRPr>
          </a:p>
        </p:txBody>
      </p:sp>
      <p:sp>
        <p:nvSpPr>
          <p:cNvPr id="228355" name="Rectangle 2"/>
          <p:cNvSpPr>
            <a:spLocks noGrp="1" noRot="1" noChangeAspect="1" noChangeArrowheads="1" noTextEdit="1"/>
          </p:cNvSpPr>
          <p:nvPr>
            <p:ph type="sldImg"/>
          </p:nvPr>
        </p:nvSpPr>
        <p:spPr>
          <a:xfrm>
            <a:off x="1260475" y="720725"/>
            <a:ext cx="4800600" cy="3600450"/>
          </a:xfrm>
          <a:ln/>
        </p:spPr>
      </p:sp>
      <p:sp>
        <p:nvSpPr>
          <p:cNvPr id="2283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7905AC16-BF05-442F-A394-835F55C37D48}" type="slidenum">
              <a:rPr lang="en-US" altLang="en-US" sz="1200" b="0" smtClean="0">
                <a:latin typeface="Times New Roman" pitchFamily="18" charset="0"/>
              </a:rPr>
              <a:pPr/>
              <a:t>92</a:t>
            </a:fld>
            <a:endParaRPr lang="en-US" altLang="en-US" sz="1200" b="0" smtClean="0">
              <a:latin typeface="Times New Roman" pitchFamily="18" charset="0"/>
            </a:endParaRPr>
          </a:p>
        </p:txBody>
      </p:sp>
      <p:sp>
        <p:nvSpPr>
          <p:cNvPr id="229379" name="Rectangle 2"/>
          <p:cNvSpPr>
            <a:spLocks noGrp="1" noRot="1" noChangeAspect="1" noChangeArrowheads="1" noTextEdit="1"/>
          </p:cNvSpPr>
          <p:nvPr>
            <p:ph type="sldImg"/>
          </p:nvPr>
        </p:nvSpPr>
        <p:spPr>
          <a:xfrm>
            <a:off x="1260475" y="720725"/>
            <a:ext cx="4800600" cy="3600450"/>
          </a:xfrm>
          <a:ln/>
        </p:spPr>
      </p:sp>
      <p:sp>
        <p:nvSpPr>
          <p:cNvPr id="2293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D713486E-BF58-4E0E-9550-229294E749AC}" type="slidenum">
              <a:rPr lang="en-US" altLang="en-US" sz="1200" b="0" smtClean="0">
                <a:latin typeface="Times New Roman" pitchFamily="18" charset="0"/>
              </a:rPr>
              <a:pPr/>
              <a:t>93</a:t>
            </a:fld>
            <a:endParaRPr lang="en-US" altLang="en-US" sz="1200" b="0" smtClean="0">
              <a:latin typeface="Times New Roman" pitchFamily="18" charset="0"/>
            </a:endParaRPr>
          </a:p>
        </p:txBody>
      </p:sp>
      <p:sp>
        <p:nvSpPr>
          <p:cNvPr id="230403" name="Rectangle 2"/>
          <p:cNvSpPr>
            <a:spLocks noGrp="1" noRot="1" noChangeAspect="1" noChangeArrowheads="1" noTextEdit="1"/>
          </p:cNvSpPr>
          <p:nvPr>
            <p:ph type="sldImg"/>
          </p:nvPr>
        </p:nvSpPr>
        <p:spPr>
          <a:xfrm>
            <a:off x="1260475" y="720725"/>
            <a:ext cx="4800600" cy="3600450"/>
          </a:xfrm>
          <a:ln/>
        </p:spPr>
      </p:sp>
      <p:sp>
        <p:nvSpPr>
          <p:cNvPr id="2304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70E1086F-485A-4D16-9381-1546BD2A0952}" type="slidenum">
              <a:rPr lang="en-US" altLang="en-US" sz="1200" b="0" smtClean="0">
                <a:latin typeface="Times New Roman" pitchFamily="18" charset="0"/>
              </a:rPr>
              <a:pPr/>
              <a:t>94</a:t>
            </a:fld>
            <a:endParaRPr lang="en-US" altLang="en-US" sz="1200" b="0" smtClean="0">
              <a:latin typeface="Times New Roman" pitchFamily="18"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A5802217-0B95-45C6-8CC6-8E8C7D2938B7}" type="slidenum">
              <a:rPr lang="en-US" altLang="en-US" sz="1200" b="0" smtClean="0">
                <a:latin typeface="Times New Roman" pitchFamily="18" charset="0"/>
              </a:rPr>
              <a:pPr/>
              <a:t>95</a:t>
            </a:fld>
            <a:endParaRPr lang="en-US" altLang="en-US" sz="1200" b="0" smtClean="0">
              <a:latin typeface="Times New Roman" pitchFamily="18"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22D6A19A-0F51-44F6-853A-22620103292F}" type="slidenum">
              <a:rPr lang="en-US" altLang="en-US" sz="1200" b="0" smtClean="0">
                <a:latin typeface="Times New Roman" pitchFamily="18" charset="0"/>
              </a:rPr>
              <a:pPr/>
              <a:t>96</a:t>
            </a:fld>
            <a:endParaRPr lang="en-US" altLang="en-US" sz="1200" b="0" smtClean="0">
              <a:latin typeface="Times New Roman" pitchFamily="18"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7738217F-950B-470B-B50B-D0C021FA3BF3}" type="slidenum">
              <a:rPr lang="en-US" altLang="en-US" sz="1200" b="0" smtClean="0">
                <a:latin typeface="Times New Roman" pitchFamily="18" charset="0"/>
              </a:rPr>
              <a:pPr/>
              <a:t>97</a:t>
            </a:fld>
            <a:endParaRPr lang="en-US" altLang="en-US" sz="1200" b="0" smtClean="0">
              <a:latin typeface="Times New Roman" pitchFamily="18"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47038C3E-1330-4777-B360-8F1C3B4887A8}" type="slidenum">
              <a:rPr lang="en-US" altLang="en-US" sz="1200" b="0" smtClean="0">
                <a:latin typeface="Times New Roman" pitchFamily="18" charset="0"/>
              </a:rPr>
              <a:pPr/>
              <a:t>98</a:t>
            </a:fld>
            <a:endParaRPr lang="en-US" altLang="en-US" sz="1200" b="0" smtClean="0">
              <a:latin typeface="Times New Roman" pitchFamily="18"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1420B999-ED16-4E77-8B69-84923A5D23E9}" type="slidenum">
              <a:rPr lang="en-US" altLang="en-US" sz="1200" b="0" smtClean="0">
                <a:latin typeface="Times New Roman" pitchFamily="18" charset="0"/>
              </a:rPr>
              <a:pPr/>
              <a:t>99</a:t>
            </a:fld>
            <a:endParaRPr lang="en-US" altLang="en-US" sz="1200" b="0" smtClean="0">
              <a:latin typeface="Times New Roman" pitchFamily="18"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defTabSz="947738">
              <a:defRPr sz="2000" b="1">
                <a:solidFill>
                  <a:schemeClr val="tx1"/>
                </a:solidFill>
                <a:latin typeface="Arial" charset="0"/>
              </a:defRPr>
            </a:lvl1pPr>
            <a:lvl2pPr marL="742950" indent="-285750" defTabSz="947738">
              <a:defRPr sz="2000" b="1">
                <a:solidFill>
                  <a:schemeClr val="tx1"/>
                </a:solidFill>
                <a:latin typeface="Arial" charset="0"/>
              </a:defRPr>
            </a:lvl2pPr>
            <a:lvl3pPr marL="1143000" indent="-228600" defTabSz="947738">
              <a:defRPr sz="2000" b="1">
                <a:solidFill>
                  <a:schemeClr val="tx1"/>
                </a:solidFill>
                <a:latin typeface="Arial" charset="0"/>
              </a:defRPr>
            </a:lvl3pPr>
            <a:lvl4pPr marL="1600200" indent="-228600" defTabSz="947738">
              <a:defRPr sz="2000" b="1">
                <a:solidFill>
                  <a:schemeClr val="tx1"/>
                </a:solidFill>
                <a:latin typeface="Arial" charset="0"/>
              </a:defRPr>
            </a:lvl4pPr>
            <a:lvl5pPr marL="2057400" indent="-228600" defTabSz="947738">
              <a:defRPr sz="2000" b="1">
                <a:solidFill>
                  <a:schemeClr val="tx1"/>
                </a:solidFill>
                <a:latin typeface="Arial" charset="0"/>
              </a:defRPr>
            </a:lvl5pPr>
            <a:lvl6pPr marL="2514600" indent="-228600" algn="ctr" defTabSz="947738" eaLnBrk="0" fontAlgn="base" hangingPunct="0">
              <a:spcBef>
                <a:spcPct val="0"/>
              </a:spcBef>
              <a:spcAft>
                <a:spcPct val="0"/>
              </a:spcAft>
              <a:defRPr sz="2000" b="1">
                <a:solidFill>
                  <a:schemeClr val="tx1"/>
                </a:solidFill>
                <a:latin typeface="Arial" charset="0"/>
              </a:defRPr>
            </a:lvl6pPr>
            <a:lvl7pPr marL="2971800" indent="-228600" algn="ctr" defTabSz="947738" eaLnBrk="0" fontAlgn="base" hangingPunct="0">
              <a:spcBef>
                <a:spcPct val="0"/>
              </a:spcBef>
              <a:spcAft>
                <a:spcPct val="0"/>
              </a:spcAft>
              <a:defRPr sz="2000" b="1">
                <a:solidFill>
                  <a:schemeClr val="tx1"/>
                </a:solidFill>
                <a:latin typeface="Arial" charset="0"/>
              </a:defRPr>
            </a:lvl7pPr>
            <a:lvl8pPr marL="3429000" indent="-228600" algn="ctr" defTabSz="947738" eaLnBrk="0" fontAlgn="base" hangingPunct="0">
              <a:spcBef>
                <a:spcPct val="0"/>
              </a:spcBef>
              <a:spcAft>
                <a:spcPct val="0"/>
              </a:spcAft>
              <a:defRPr sz="2000" b="1">
                <a:solidFill>
                  <a:schemeClr val="tx1"/>
                </a:solidFill>
                <a:latin typeface="Arial" charset="0"/>
              </a:defRPr>
            </a:lvl8pPr>
            <a:lvl9pPr marL="3886200" indent="-228600" algn="ctr" defTabSz="947738" eaLnBrk="0" fontAlgn="base" hangingPunct="0">
              <a:spcBef>
                <a:spcPct val="0"/>
              </a:spcBef>
              <a:spcAft>
                <a:spcPct val="0"/>
              </a:spcAft>
              <a:defRPr sz="2000" b="1">
                <a:solidFill>
                  <a:schemeClr val="tx1"/>
                </a:solidFill>
                <a:latin typeface="Arial" charset="0"/>
              </a:defRPr>
            </a:lvl9pPr>
          </a:lstStyle>
          <a:p>
            <a:fld id="{8B92A3FF-695E-4EB6-AA2A-6550D989E7F1}" type="slidenum">
              <a:rPr lang="en-US" altLang="en-US" sz="1200" b="0" smtClean="0">
                <a:latin typeface="Times New Roman" pitchFamily="18" charset="0"/>
              </a:rPr>
              <a:pPr/>
              <a:t>100</a:t>
            </a:fld>
            <a:endParaRPr lang="en-US" altLang="en-US" sz="1200" b="0" smtClean="0">
              <a:latin typeface="Times New Roman" pitchFamily="18"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76105479"/>
      </p:ext>
    </p:extLst>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11601406"/>
      </p:ext>
    </p:extLst>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0"/>
            <a:ext cx="6756400" cy="8128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44488" y="1054100"/>
            <a:ext cx="8407400" cy="45085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85140"/>
      </p:ext>
    </p:extLst>
  </p:cSld>
  <p:clrMapOvr>
    <a:masterClrMapping/>
  </p:clrMapOvr>
  <p:transition spd="slow">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38919243"/>
      </p:ext>
    </p:extLst>
  </p:cSld>
  <p:clrMapOvr>
    <a:masterClrMapping/>
  </p:clrMapOvr>
  <p:transition spd="slow">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0"/>
            <a:ext cx="6756400" cy="8128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44488" y="1054100"/>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4388" y="1054100"/>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912007"/>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6423550"/>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0"/>
            <a:ext cx="6756400" cy="8128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615007409"/>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482819"/>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3490335"/>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0490041"/>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0"/>
            <a:ext cx="6756400" cy="8128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44488" y="1054100"/>
            <a:ext cx="8407400" cy="45085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7024633"/>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0"/>
            <a:ext cx="6756400" cy="8128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44488" y="1054100"/>
            <a:ext cx="8407400" cy="45085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4108713"/>
      </p:ext>
    </p:extLst>
  </p:cSld>
  <p:clrMapOvr>
    <a:masterClrMapping/>
  </p:clrMapOvr>
  <p:transition spd="slow">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0038" y="101600"/>
            <a:ext cx="2101850" cy="54610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4488" y="101600"/>
            <a:ext cx="6153150" cy="5461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6453605"/>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0"/>
            <a:ext cx="6756400" cy="8128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226181222"/>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81723667"/>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0910776"/>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15638606"/>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4488" y="1054100"/>
            <a:ext cx="4127500"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4388" y="1054100"/>
            <a:ext cx="4127500"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9204346"/>
      </p:ext>
    </p:extLst>
  </p:cSld>
  <p:clrMapOvr>
    <a:masterClrMapping/>
  </p:clrMapOvr>
  <p:transition spd="slow">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6662715"/>
      </p:ext>
    </p:extLst>
  </p:cSld>
  <p:clrMapOvr>
    <a:masterClrMapping/>
  </p:clrMapOvr>
  <p:transition spd="slow">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15768917"/>
      </p:ext>
    </p:extLst>
  </p:cSld>
  <p:clrMapOvr>
    <a:masterClrMapping/>
  </p:clrMapOvr>
  <p:transition spd="slow">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960786"/>
      </p:ext>
    </p:extLst>
  </p:cSld>
  <p:clrMapOvr>
    <a:masterClrMapping/>
  </p:clrMapOvr>
  <p:transition spd="slow">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77440233"/>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87403201"/>
      </p:ext>
    </p:extLst>
  </p:cSld>
  <p:clrMapOvr>
    <a:masterClrMapping/>
  </p:clrMapOvr>
  <p:transition spd="slow">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4983886"/>
      </p:ext>
    </p:extLst>
  </p:cSld>
  <p:clrMapOvr>
    <a:masterClrMapping/>
  </p:clrMapOvr>
  <p:transition spd="slow">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5031869"/>
      </p:ext>
    </p:extLst>
  </p:cSld>
  <p:clrMapOvr>
    <a:masterClrMapping/>
  </p:clrMapOvr>
  <p:transition spd="slow">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0038" y="101600"/>
            <a:ext cx="2101850" cy="5461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4488" y="101600"/>
            <a:ext cx="6153150" cy="5461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211368"/>
      </p:ext>
    </p:extLst>
  </p:cSld>
  <p:clrMapOvr>
    <a:masterClrMapping/>
  </p:clrMapOvr>
  <p:transition spd="slow">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Title- 32pt Arial Black Italic</a:t>
            </a:r>
          </a:p>
        </p:txBody>
      </p:sp>
      <p:sp>
        <p:nvSpPr>
          <p:cNvPr id="12" name="Rectangle 3"/>
          <p:cNvSpPr>
            <a:spLocks noGrp="1" noChangeArrowheads="1"/>
          </p:cNvSpPr>
          <p:nvPr>
            <p:ph idx="1"/>
          </p:nvPr>
        </p:nvSpPr>
        <p:spPr bwMode="auto">
          <a:xfrm>
            <a:off x="457200" y="11430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First level (24pt Arial Bold Italic)</a:t>
            </a:r>
          </a:p>
          <a:p>
            <a:pPr lvl="1"/>
            <a:r>
              <a:rPr lang="en-US" dirty="0" smtClean="0"/>
              <a:t>Second level (20pt Arial Bold Italic)</a:t>
            </a:r>
          </a:p>
          <a:p>
            <a:pPr lvl="2"/>
            <a:r>
              <a:rPr lang="en-US" dirty="0" smtClean="0"/>
              <a:t>Third level (16pt Arial Bold Italic)</a:t>
            </a:r>
          </a:p>
        </p:txBody>
      </p:sp>
    </p:spTree>
    <p:extLst>
      <p:ext uri="{BB962C8B-B14F-4D97-AF65-F5344CB8AC3E}">
        <p14:creationId xmlns:p14="http://schemas.microsoft.com/office/powerpoint/2010/main" val="1841955226"/>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0"/>
            <a:ext cx="6756400" cy="8128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44488" y="1054100"/>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4388" y="1054100"/>
            <a:ext cx="4127500" cy="4508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0005825"/>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7395870"/>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81163" y="101600"/>
            <a:ext cx="6756400" cy="8128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050530344"/>
      </p:ext>
    </p:extLst>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81292"/>
      </p:ext>
    </p:extLst>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1039174"/>
      </p:ext>
    </p:extLst>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5677174"/>
      </p:ext>
    </p:extLst>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solidFill>
          <a:srgbClr val="FFFFFF"/>
        </a:solidFill>
        <a:effectLst/>
      </p:bgPr>
    </p:bg>
    <p:spTree>
      <p:nvGrpSpPr>
        <p:cNvPr id="1" name=""/>
        <p:cNvGrpSpPr/>
        <p:nvPr/>
      </p:nvGrpSpPr>
      <p:grpSpPr>
        <a:xfrm>
          <a:off x="0" y="0"/>
          <a:ext cx="0" cy="0"/>
          <a:chOff x="0" y="0"/>
          <a:chExt cx="0" cy="0"/>
        </a:xfrm>
      </p:grpSpPr>
      <p:sp>
        <p:nvSpPr>
          <p:cNvPr id="11" name="Rectangle 8"/>
          <p:cNvSpPr>
            <a:spLocks noGrp="1" noChangeArrowheads="1"/>
          </p:cNvSpPr>
          <p:nvPr>
            <p:ph type="body" idx="1"/>
          </p:nvPr>
        </p:nvSpPr>
        <p:spPr bwMode="auto">
          <a:xfrm>
            <a:off x="344488" y="1054100"/>
            <a:ext cx="84074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2" name="Rectangle 7"/>
          <p:cNvSpPr>
            <a:spLocks noGrp="1" noChangeArrowheads="1"/>
          </p:cNvSpPr>
          <p:nvPr>
            <p:ph type="title"/>
          </p:nvPr>
        </p:nvSpPr>
        <p:spPr bwMode="auto">
          <a:xfrm>
            <a:off x="1681163" y="101600"/>
            <a:ext cx="67564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smtClean="0"/>
              <a:t>Click to edit Master title style</a:t>
            </a:r>
          </a:p>
        </p:txBody>
      </p:sp>
      <p:sp>
        <p:nvSpPr>
          <p:cNvPr id="13" name="Text Box 31"/>
          <p:cNvSpPr txBox="1">
            <a:spLocks noChangeArrowheads="1"/>
          </p:cNvSpPr>
          <p:nvPr userDrawn="1"/>
        </p:nvSpPr>
        <p:spPr bwMode="auto">
          <a:xfrm>
            <a:off x="296525" y="6399330"/>
            <a:ext cx="67957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charset="0"/>
              </a:rPr>
              <a:t>January </a:t>
            </a:r>
            <a:r>
              <a:rPr kumimoji="0" lang="en-US" sz="1200" b="1" i="0" u="none" strike="noStrike" kern="0" cap="none" spc="0" normalizeH="0" baseline="0" noProof="0" dirty="0" smtClean="0">
                <a:ln>
                  <a:noFill/>
                </a:ln>
                <a:solidFill>
                  <a:srgbClr val="000000"/>
                </a:solidFill>
                <a:effectLst/>
                <a:uLnTx/>
                <a:uFillTx/>
                <a:latin typeface="Arial" charset="0"/>
              </a:rPr>
              <a:t>23, </a:t>
            </a:r>
            <a:r>
              <a:rPr kumimoji="0" lang="en-US" sz="1200" b="1" i="0" u="none" strike="noStrike" kern="0" cap="none" spc="0" normalizeH="0" baseline="0" noProof="0" dirty="0" smtClean="0">
                <a:ln>
                  <a:noFill/>
                </a:ln>
                <a:solidFill>
                  <a:srgbClr val="000000"/>
                </a:solidFill>
                <a:effectLst/>
                <a:uLnTx/>
                <a:uFillTx/>
                <a:latin typeface="Arial" charset="0"/>
              </a:rPr>
              <a:t>2013      	          G450 / G460 full technician training </a:t>
            </a:r>
            <a:r>
              <a:rPr kumimoji="0" lang="en-US" sz="1200" b="1" i="0" u="none" strike="noStrike" kern="0" cap="none" spc="0" normalizeH="0" baseline="0" noProof="0" dirty="0" smtClean="0">
                <a:ln>
                  <a:noFill/>
                </a:ln>
                <a:solidFill>
                  <a:srgbClr val="000000"/>
                </a:solidFill>
                <a:effectLst/>
                <a:uLnTx/>
                <a:uFillTx/>
                <a:latin typeface="Arial" charset="0"/>
              </a:rPr>
              <a:t>v27</a:t>
            </a:r>
            <a:endParaRPr kumimoji="0" lang="en-US" sz="1200" b="1" i="0" u="none" strike="noStrike" kern="0" cap="none" spc="0" normalizeH="0" baseline="0" noProof="0" dirty="0" smtClean="0">
              <a:ln>
                <a:noFill/>
              </a:ln>
              <a:solidFill>
                <a:srgbClr val="000000"/>
              </a:solidFill>
              <a:effectLst/>
              <a:uLnTx/>
              <a:uFillTx/>
              <a:latin typeface="Arial" charset="0"/>
            </a:endParaRPr>
          </a:p>
        </p:txBody>
      </p:sp>
      <p:sp>
        <p:nvSpPr>
          <p:cNvPr id="14" name="TextBox 13"/>
          <p:cNvSpPr txBox="1"/>
          <p:nvPr userDrawn="1"/>
        </p:nvSpPr>
        <p:spPr>
          <a:xfrm>
            <a:off x="6732240" y="6403921"/>
            <a:ext cx="1125125"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rPr>
              <a:t>Slide </a:t>
            </a:r>
            <a:fld id="{BD5B90BF-C075-4DF9-A008-9EA91EE5B22A}" type="slidenum">
              <a:rPr kumimoji="0" lang="en-US" sz="1200" b="1" i="0" u="none" strike="noStrike" kern="0" cap="none" spc="0" normalizeH="0" baseline="0" noProof="0" smtClean="0">
                <a:ln>
                  <a:noFill/>
                </a:ln>
                <a:solidFill>
                  <a:srgbClr val="000000"/>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1200" b="1" i="0" u="none" strike="noStrike" kern="0" cap="none" spc="0" normalizeH="0" baseline="0" noProof="0" dirty="0" smtClean="0">
              <a:ln>
                <a:noFill/>
              </a:ln>
              <a:solidFill>
                <a:srgbClr val="000000"/>
              </a:solidFill>
              <a:effectLst/>
              <a:uLnTx/>
              <a:uFillTx/>
            </a:endParaRPr>
          </a:p>
        </p:txBody>
      </p:sp>
      <p:pic>
        <p:nvPicPr>
          <p:cNvPr id="15" name="Picture 21" descr="Logo_500x468"/>
          <p:cNvPicPr>
            <a:picLocks noChangeAspect="1" noChangeArrowheads="1"/>
          </p:cNvPicPr>
          <p:nvPr userDrawn="1"/>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2380" y="5814265"/>
            <a:ext cx="1004076" cy="93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userDrawn="1"/>
        </p:nvCxnSpPr>
        <p:spPr>
          <a:xfrm>
            <a:off x="296524" y="6354325"/>
            <a:ext cx="7498080" cy="0"/>
          </a:xfrm>
          <a:prstGeom prst="line">
            <a:avLst/>
          </a:prstGeom>
          <a:noFill/>
          <a:ln w="31750" cap="flat" cmpd="sng" algn="ctr">
            <a:solidFill>
              <a:srgbClr val="8ED2FF"/>
            </a:solidFill>
            <a:prstDash val="solid"/>
          </a:ln>
          <a:effectLst/>
        </p:spPr>
      </p:cxn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Lst>
  <p:transition spd="slow">
    <p:split orient="vert"/>
  </p:transition>
  <p:txStyles>
    <p:titleStyle>
      <a:lvl1pPr algn="r" rtl="0" eaLnBrk="0" fontAlgn="base" hangingPunct="0">
        <a:spcBef>
          <a:spcPct val="0"/>
        </a:spcBef>
        <a:spcAft>
          <a:spcPct val="0"/>
        </a:spcAft>
        <a:defRPr sz="2800" b="1" i="1">
          <a:solidFill>
            <a:schemeClr val="bg1"/>
          </a:solidFill>
          <a:latin typeface="+mj-lt"/>
          <a:ea typeface="+mj-ea"/>
          <a:cs typeface="+mj-cs"/>
        </a:defRPr>
      </a:lvl1pPr>
      <a:lvl2pPr algn="r" rtl="0" eaLnBrk="0" fontAlgn="base" hangingPunct="0">
        <a:spcBef>
          <a:spcPct val="0"/>
        </a:spcBef>
        <a:spcAft>
          <a:spcPct val="0"/>
        </a:spcAft>
        <a:defRPr sz="2800" b="1" i="1">
          <a:solidFill>
            <a:schemeClr val="bg1"/>
          </a:solidFill>
          <a:latin typeface="Arial" charset="0"/>
        </a:defRPr>
      </a:lvl2pPr>
      <a:lvl3pPr algn="r" rtl="0" eaLnBrk="0" fontAlgn="base" hangingPunct="0">
        <a:spcBef>
          <a:spcPct val="0"/>
        </a:spcBef>
        <a:spcAft>
          <a:spcPct val="0"/>
        </a:spcAft>
        <a:defRPr sz="2800" b="1" i="1">
          <a:solidFill>
            <a:schemeClr val="bg1"/>
          </a:solidFill>
          <a:latin typeface="Arial" charset="0"/>
        </a:defRPr>
      </a:lvl3pPr>
      <a:lvl4pPr algn="r" rtl="0" eaLnBrk="0" fontAlgn="base" hangingPunct="0">
        <a:spcBef>
          <a:spcPct val="0"/>
        </a:spcBef>
        <a:spcAft>
          <a:spcPct val="0"/>
        </a:spcAft>
        <a:defRPr sz="2800" b="1" i="1">
          <a:solidFill>
            <a:schemeClr val="bg1"/>
          </a:solidFill>
          <a:latin typeface="Arial" charset="0"/>
        </a:defRPr>
      </a:lvl4pPr>
      <a:lvl5pPr algn="r" rtl="0" eaLnBrk="0" fontAlgn="base" hangingPunct="0">
        <a:spcBef>
          <a:spcPct val="0"/>
        </a:spcBef>
        <a:spcAft>
          <a:spcPct val="0"/>
        </a:spcAft>
        <a:defRPr sz="2800" b="1" i="1">
          <a:solidFill>
            <a:schemeClr val="bg1"/>
          </a:solidFill>
          <a:latin typeface="Arial" charset="0"/>
        </a:defRPr>
      </a:lvl5pPr>
      <a:lvl6pPr marL="457200" algn="r" rtl="0" eaLnBrk="0" fontAlgn="base" hangingPunct="0">
        <a:spcBef>
          <a:spcPct val="0"/>
        </a:spcBef>
        <a:spcAft>
          <a:spcPct val="0"/>
        </a:spcAft>
        <a:defRPr sz="2800" b="1" i="1">
          <a:solidFill>
            <a:schemeClr val="bg1"/>
          </a:solidFill>
          <a:latin typeface="Arial" charset="0"/>
        </a:defRPr>
      </a:lvl6pPr>
      <a:lvl7pPr marL="914400" algn="r" rtl="0" eaLnBrk="0" fontAlgn="base" hangingPunct="0">
        <a:spcBef>
          <a:spcPct val="0"/>
        </a:spcBef>
        <a:spcAft>
          <a:spcPct val="0"/>
        </a:spcAft>
        <a:defRPr sz="2800" b="1" i="1">
          <a:solidFill>
            <a:schemeClr val="bg1"/>
          </a:solidFill>
          <a:latin typeface="Arial" charset="0"/>
        </a:defRPr>
      </a:lvl7pPr>
      <a:lvl8pPr marL="1371600" algn="r" rtl="0" eaLnBrk="0" fontAlgn="base" hangingPunct="0">
        <a:spcBef>
          <a:spcPct val="0"/>
        </a:spcBef>
        <a:spcAft>
          <a:spcPct val="0"/>
        </a:spcAft>
        <a:defRPr sz="2800" b="1" i="1">
          <a:solidFill>
            <a:schemeClr val="bg1"/>
          </a:solidFill>
          <a:latin typeface="Arial" charset="0"/>
        </a:defRPr>
      </a:lvl8pPr>
      <a:lvl9pPr marL="1828800" algn="r" rtl="0" eaLnBrk="0" fontAlgn="base" hangingPunct="0">
        <a:spcBef>
          <a:spcPct val="0"/>
        </a:spcBef>
        <a:spcAft>
          <a:spcPct val="0"/>
        </a:spcAft>
        <a:defRPr sz="2800" b="1" i="1">
          <a:solidFill>
            <a:schemeClr val="bg1"/>
          </a:solidFill>
          <a:latin typeface="Arial" charset="0"/>
        </a:defRPr>
      </a:lvl9pPr>
    </p:titleStyle>
    <p:body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solidFill>
          <a:srgbClr val="FFFFFF"/>
        </a:solidFill>
        <a:effectLst/>
      </p:bgPr>
    </p:bg>
    <p:spTree>
      <p:nvGrpSpPr>
        <p:cNvPr id="1" name=""/>
        <p:cNvGrpSpPr/>
        <p:nvPr/>
      </p:nvGrpSpPr>
      <p:grpSpPr>
        <a:xfrm>
          <a:off x="0" y="0"/>
          <a:ext cx="0" cy="0"/>
          <a:chOff x="0" y="0"/>
          <a:chExt cx="0" cy="0"/>
        </a:xfrm>
      </p:grpSpPr>
      <p:sp>
        <p:nvSpPr>
          <p:cNvPr id="12" name="Rectangle 8"/>
          <p:cNvSpPr>
            <a:spLocks noGrp="1" noChangeArrowheads="1"/>
          </p:cNvSpPr>
          <p:nvPr>
            <p:ph type="body" idx="1"/>
          </p:nvPr>
        </p:nvSpPr>
        <p:spPr bwMode="auto">
          <a:xfrm>
            <a:off x="344488" y="1054100"/>
            <a:ext cx="84074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 name="Rectangle 7"/>
          <p:cNvSpPr>
            <a:spLocks noGrp="1" noChangeArrowheads="1"/>
          </p:cNvSpPr>
          <p:nvPr>
            <p:ph type="title"/>
          </p:nvPr>
        </p:nvSpPr>
        <p:spPr bwMode="auto">
          <a:xfrm>
            <a:off x="1681163" y="101600"/>
            <a:ext cx="67564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smtClean="0"/>
              <a:t>Click to edit Master title style</a:t>
            </a:r>
          </a:p>
        </p:txBody>
      </p:sp>
      <p:sp>
        <p:nvSpPr>
          <p:cNvPr id="14" name="Text Box 31"/>
          <p:cNvSpPr txBox="1">
            <a:spLocks noChangeArrowheads="1"/>
          </p:cNvSpPr>
          <p:nvPr userDrawn="1"/>
        </p:nvSpPr>
        <p:spPr bwMode="auto">
          <a:xfrm>
            <a:off x="296525" y="6399330"/>
            <a:ext cx="67957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charset="0"/>
              </a:rPr>
              <a:t>January 3, 2013      	          G450 / G460 full technician training v26</a:t>
            </a:r>
          </a:p>
        </p:txBody>
      </p:sp>
      <p:sp>
        <p:nvSpPr>
          <p:cNvPr id="15" name="TextBox 14"/>
          <p:cNvSpPr txBox="1"/>
          <p:nvPr userDrawn="1"/>
        </p:nvSpPr>
        <p:spPr>
          <a:xfrm>
            <a:off x="6732240" y="6403921"/>
            <a:ext cx="1125125"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rPr>
              <a:t>Slide </a:t>
            </a:r>
            <a:fld id="{BD5B90BF-C075-4DF9-A008-9EA91EE5B22A}" type="slidenum">
              <a:rPr kumimoji="0" lang="en-US" sz="1200" b="1" i="0" u="none" strike="noStrike" kern="0" cap="none" spc="0" normalizeH="0" baseline="0" noProof="0" smtClean="0">
                <a:ln>
                  <a:noFill/>
                </a:ln>
                <a:solidFill>
                  <a:srgbClr val="000000"/>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1200" b="1" i="0" u="none" strike="noStrike" kern="0" cap="none" spc="0" normalizeH="0" baseline="0" noProof="0" dirty="0" smtClean="0">
              <a:ln>
                <a:noFill/>
              </a:ln>
              <a:solidFill>
                <a:srgbClr val="000000"/>
              </a:solidFill>
              <a:effectLst/>
              <a:uLnTx/>
              <a:uFillTx/>
            </a:endParaRPr>
          </a:p>
        </p:txBody>
      </p:sp>
      <p:pic>
        <p:nvPicPr>
          <p:cNvPr id="16" name="Picture 21" descr="Logo_500x468"/>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2380" y="5814265"/>
            <a:ext cx="1004076" cy="93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userDrawn="1"/>
        </p:nvCxnSpPr>
        <p:spPr>
          <a:xfrm>
            <a:off x="296524" y="6354325"/>
            <a:ext cx="7498080" cy="0"/>
          </a:xfrm>
          <a:prstGeom prst="line">
            <a:avLst/>
          </a:prstGeom>
          <a:noFill/>
          <a:ln w="31750" cap="flat" cmpd="sng" algn="ctr">
            <a:solidFill>
              <a:srgbClr val="8ED2FF"/>
            </a:solidFill>
            <a:prstDash val="solid"/>
          </a:ln>
          <a:effectLst/>
        </p:spPr>
      </p:cxnSp>
    </p:spTree>
    <p:extLst>
      <p:ext uri="{BB962C8B-B14F-4D97-AF65-F5344CB8AC3E}">
        <p14:creationId xmlns:p14="http://schemas.microsoft.com/office/powerpoint/2010/main" val="2572995820"/>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split orient="vert"/>
  </p:transition>
  <p:txStyles>
    <p:titleStyle>
      <a:lvl1pPr algn="r" rtl="0" eaLnBrk="0" fontAlgn="base" hangingPunct="0">
        <a:spcBef>
          <a:spcPct val="0"/>
        </a:spcBef>
        <a:spcAft>
          <a:spcPct val="0"/>
        </a:spcAft>
        <a:defRPr sz="2800" b="1" i="1">
          <a:solidFill>
            <a:schemeClr val="bg1"/>
          </a:solidFill>
          <a:latin typeface="+mj-lt"/>
          <a:ea typeface="+mj-ea"/>
          <a:cs typeface="+mj-cs"/>
        </a:defRPr>
      </a:lvl1pPr>
      <a:lvl2pPr algn="r" rtl="0" eaLnBrk="0" fontAlgn="base" hangingPunct="0">
        <a:spcBef>
          <a:spcPct val="0"/>
        </a:spcBef>
        <a:spcAft>
          <a:spcPct val="0"/>
        </a:spcAft>
        <a:defRPr sz="2800" b="1" i="1">
          <a:solidFill>
            <a:schemeClr val="bg1"/>
          </a:solidFill>
          <a:latin typeface="Arial" charset="0"/>
        </a:defRPr>
      </a:lvl2pPr>
      <a:lvl3pPr algn="r" rtl="0" eaLnBrk="0" fontAlgn="base" hangingPunct="0">
        <a:spcBef>
          <a:spcPct val="0"/>
        </a:spcBef>
        <a:spcAft>
          <a:spcPct val="0"/>
        </a:spcAft>
        <a:defRPr sz="2800" b="1" i="1">
          <a:solidFill>
            <a:schemeClr val="bg1"/>
          </a:solidFill>
          <a:latin typeface="Arial" charset="0"/>
        </a:defRPr>
      </a:lvl3pPr>
      <a:lvl4pPr algn="r" rtl="0" eaLnBrk="0" fontAlgn="base" hangingPunct="0">
        <a:spcBef>
          <a:spcPct val="0"/>
        </a:spcBef>
        <a:spcAft>
          <a:spcPct val="0"/>
        </a:spcAft>
        <a:defRPr sz="2800" b="1" i="1">
          <a:solidFill>
            <a:schemeClr val="bg1"/>
          </a:solidFill>
          <a:latin typeface="Arial" charset="0"/>
        </a:defRPr>
      </a:lvl4pPr>
      <a:lvl5pPr algn="r" rtl="0" eaLnBrk="0" fontAlgn="base" hangingPunct="0">
        <a:spcBef>
          <a:spcPct val="0"/>
        </a:spcBef>
        <a:spcAft>
          <a:spcPct val="0"/>
        </a:spcAft>
        <a:defRPr sz="2800" b="1" i="1">
          <a:solidFill>
            <a:schemeClr val="bg1"/>
          </a:solidFill>
          <a:latin typeface="Arial" charset="0"/>
        </a:defRPr>
      </a:lvl5pPr>
      <a:lvl6pPr marL="457200" algn="r" rtl="0" eaLnBrk="0" fontAlgn="base" hangingPunct="0">
        <a:spcBef>
          <a:spcPct val="0"/>
        </a:spcBef>
        <a:spcAft>
          <a:spcPct val="0"/>
        </a:spcAft>
        <a:defRPr sz="2800" b="1" i="1">
          <a:solidFill>
            <a:schemeClr val="bg1"/>
          </a:solidFill>
          <a:latin typeface="Arial" charset="0"/>
        </a:defRPr>
      </a:lvl6pPr>
      <a:lvl7pPr marL="914400" algn="r" rtl="0" eaLnBrk="0" fontAlgn="base" hangingPunct="0">
        <a:spcBef>
          <a:spcPct val="0"/>
        </a:spcBef>
        <a:spcAft>
          <a:spcPct val="0"/>
        </a:spcAft>
        <a:defRPr sz="2800" b="1" i="1">
          <a:solidFill>
            <a:schemeClr val="bg1"/>
          </a:solidFill>
          <a:latin typeface="Arial" charset="0"/>
        </a:defRPr>
      </a:lvl7pPr>
      <a:lvl8pPr marL="1371600" algn="r" rtl="0" eaLnBrk="0" fontAlgn="base" hangingPunct="0">
        <a:spcBef>
          <a:spcPct val="0"/>
        </a:spcBef>
        <a:spcAft>
          <a:spcPct val="0"/>
        </a:spcAft>
        <a:defRPr sz="2800" b="1" i="1">
          <a:solidFill>
            <a:schemeClr val="bg1"/>
          </a:solidFill>
          <a:latin typeface="Arial" charset="0"/>
        </a:defRPr>
      </a:lvl8pPr>
      <a:lvl9pPr marL="1828800" algn="r" rtl="0" eaLnBrk="0" fontAlgn="base" hangingPunct="0">
        <a:spcBef>
          <a:spcPct val="0"/>
        </a:spcBef>
        <a:spcAft>
          <a:spcPct val="0"/>
        </a:spcAft>
        <a:defRPr sz="2800" b="1" i="1">
          <a:solidFill>
            <a:schemeClr val="bg1"/>
          </a:solidFill>
          <a:latin typeface="Arial" charset="0"/>
        </a:defRPr>
      </a:lvl9pPr>
    </p:titleStyle>
    <p:body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solidFill>
          <a:srgbClr val="FFFFFF"/>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344488" y="1054100"/>
            <a:ext cx="84074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7"/>
          <p:cNvSpPr>
            <a:spLocks noGrp="1" noChangeArrowheads="1"/>
          </p:cNvSpPr>
          <p:nvPr>
            <p:ph type="title"/>
          </p:nvPr>
        </p:nvSpPr>
        <p:spPr bwMode="auto">
          <a:xfrm>
            <a:off x="1681163" y="101600"/>
            <a:ext cx="67564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smtClean="0"/>
              <a:t>Click to edit Master title style</a:t>
            </a:r>
          </a:p>
        </p:txBody>
      </p:sp>
      <p:sp>
        <p:nvSpPr>
          <p:cNvPr id="11" name="Text Box 31"/>
          <p:cNvSpPr txBox="1">
            <a:spLocks noChangeArrowheads="1"/>
          </p:cNvSpPr>
          <p:nvPr userDrawn="1"/>
        </p:nvSpPr>
        <p:spPr bwMode="auto">
          <a:xfrm>
            <a:off x="296525" y="6399330"/>
            <a:ext cx="67957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l" eaLnBrk="1" fontAlgn="auto" hangingPunct="1">
              <a:spcBef>
                <a:spcPct val="50000"/>
              </a:spcBef>
              <a:spcAft>
                <a:spcPts val="0"/>
              </a:spcAft>
              <a:defRPr/>
            </a:pPr>
            <a:r>
              <a:rPr lang="en-US" sz="1200" kern="0" dirty="0" smtClean="0">
                <a:solidFill>
                  <a:srgbClr val="000000"/>
                </a:solidFill>
              </a:rPr>
              <a:t>January 3, 2013      	          G450 and G460 battery pack maintenance</a:t>
            </a:r>
          </a:p>
        </p:txBody>
      </p:sp>
      <p:sp>
        <p:nvSpPr>
          <p:cNvPr id="12" name="TextBox 11"/>
          <p:cNvSpPr txBox="1"/>
          <p:nvPr userDrawn="1"/>
        </p:nvSpPr>
        <p:spPr>
          <a:xfrm>
            <a:off x="6732240" y="6403921"/>
            <a:ext cx="1125125" cy="276999"/>
          </a:xfrm>
          <a:prstGeom prst="rect">
            <a:avLst/>
          </a:prstGeom>
          <a:noFill/>
        </p:spPr>
        <p:txBody>
          <a:bodyPr wrap="square" rtlCol="0">
            <a:spAutoFit/>
          </a:bodyPr>
          <a:lstStyle/>
          <a:p>
            <a:pPr algn="l" eaLnBrk="1" fontAlgn="auto" hangingPunct="1">
              <a:spcBef>
                <a:spcPts val="0"/>
              </a:spcBef>
              <a:spcAft>
                <a:spcPts val="0"/>
              </a:spcAft>
              <a:defRPr/>
            </a:pPr>
            <a:r>
              <a:rPr lang="en-US" sz="1200" kern="0" dirty="0" smtClean="0">
                <a:solidFill>
                  <a:srgbClr val="000000"/>
                </a:solidFill>
              </a:rPr>
              <a:t>Slide </a:t>
            </a:r>
            <a:fld id="{BD5B90BF-C075-4DF9-A008-9EA91EE5B22A}" type="slidenum">
              <a:rPr lang="en-US" sz="1200" kern="0" smtClean="0">
                <a:solidFill>
                  <a:srgbClr val="000000"/>
                </a:solidFill>
              </a:rPr>
              <a:pPr algn="l" eaLnBrk="1" fontAlgn="auto" hangingPunct="1">
                <a:spcBef>
                  <a:spcPts val="0"/>
                </a:spcBef>
                <a:spcAft>
                  <a:spcPts val="0"/>
                </a:spcAft>
                <a:defRPr/>
              </a:pPr>
              <a:t>‹#›</a:t>
            </a:fld>
            <a:endParaRPr lang="en-US" sz="1200" kern="0" dirty="0" smtClean="0">
              <a:solidFill>
                <a:srgbClr val="000000"/>
              </a:solidFill>
            </a:endParaRPr>
          </a:p>
        </p:txBody>
      </p:sp>
      <p:pic>
        <p:nvPicPr>
          <p:cNvPr id="13" name="Picture 21" descr="Logo_500x468"/>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2380" y="5814265"/>
            <a:ext cx="1004076" cy="93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userDrawn="1"/>
        </p:nvCxnSpPr>
        <p:spPr>
          <a:xfrm>
            <a:off x="296524" y="6354325"/>
            <a:ext cx="7498080" cy="0"/>
          </a:xfrm>
          <a:prstGeom prst="line">
            <a:avLst/>
          </a:prstGeom>
          <a:noFill/>
          <a:ln w="31750" cap="flat" cmpd="sng" algn="ctr">
            <a:solidFill>
              <a:srgbClr val="8ED2FF"/>
            </a:solidFill>
            <a:prstDash val="solid"/>
          </a:ln>
          <a:effectLst/>
        </p:spPr>
      </p:cxnSp>
    </p:spTree>
    <p:extLst>
      <p:ext uri="{BB962C8B-B14F-4D97-AF65-F5344CB8AC3E}">
        <p14:creationId xmlns:p14="http://schemas.microsoft.com/office/powerpoint/2010/main" val="1989773096"/>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spd="slow">
    <p:split orient="vert"/>
  </p:transition>
  <p:txStyles>
    <p:titleStyle>
      <a:lvl1pPr algn="r" rtl="0" eaLnBrk="0" fontAlgn="base" hangingPunct="0">
        <a:spcBef>
          <a:spcPct val="0"/>
        </a:spcBef>
        <a:spcAft>
          <a:spcPct val="0"/>
        </a:spcAft>
        <a:defRPr sz="2800" b="1" i="1">
          <a:solidFill>
            <a:schemeClr val="bg1"/>
          </a:solidFill>
          <a:latin typeface="+mj-lt"/>
          <a:ea typeface="+mj-ea"/>
          <a:cs typeface="+mj-cs"/>
        </a:defRPr>
      </a:lvl1pPr>
      <a:lvl2pPr algn="r" rtl="0" eaLnBrk="0" fontAlgn="base" hangingPunct="0">
        <a:spcBef>
          <a:spcPct val="0"/>
        </a:spcBef>
        <a:spcAft>
          <a:spcPct val="0"/>
        </a:spcAft>
        <a:defRPr sz="2800" b="1" i="1">
          <a:solidFill>
            <a:schemeClr val="bg1"/>
          </a:solidFill>
          <a:latin typeface="Arial" charset="0"/>
        </a:defRPr>
      </a:lvl2pPr>
      <a:lvl3pPr algn="r" rtl="0" eaLnBrk="0" fontAlgn="base" hangingPunct="0">
        <a:spcBef>
          <a:spcPct val="0"/>
        </a:spcBef>
        <a:spcAft>
          <a:spcPct val="0"/>
        </a:spcAft>
        <a:defRPr sz="2800" b="1" i="1">
          <a:solidFill>
            <a:schemeClr val="bg1"/>
          </a:solidFill>
          <a:latin typeface="Arial" charset="0"/>
        </a:defRPr>
      </a:lvl3pPr>
      <a:lvl4pPr algn="r" rtl="0" eaLnBrk="0" fontAlgn="base" hangingPunct="0">
        <a:spcBef>
          <a:spcPct val="0"/>
        </a:spcBef>
        <a:spcAft>
          <a:spcPct val="0"/>
        </a:spcAft>
        <a:defRPr sz="2800" b="1" i="1">
          <a:solidFill>
            <a:schemeClr val="bg1"/>
          </a:solidFill>
          <a:latin typeface="Arial" charset="0"/>
        </a:defRPr>
      </a:lvl4pPr>
      <a:lvl5pPr algn="r" rtl="0" eaLnBrk="0" fontAlgn="base" hangingPunct="0">
        <a:spcBef>
          <a:spcPct val="0"/>
        </a:spcBef>
        <a:spcAft>
          <a:spcPct val="0"/>
        </a:spcAft>
        <a:defRPr sz="2800" b="1" i="1">
          <a:solidFill>
            <a:schemeClr val="bg1"/>
          </a:solidFill>
          <a:latin typeface="Arial" charset="0"/>
        </a:defRPr>
      </a:lvl5pPr>
      <a:lvl6pPr marL="457200" algn="r" rtl="0" eaLnBrk="0" fontAlgn="base" hangingPunct="0">
        <a:spcBef>
          <a:spcPct val="0"/>
        </a:spcBef>
        <a:spcAft>
          <a:spcPct val="0"/>
        </a:spcAft>
        <a:defRPr sz="2800" b="1" i="1">
          <a:solidFill>
            <a:schemeClr val="bg1"/>
          </a:solidFill>
          <a:latin typeface="Arial" charset="0"/>
        </a:defRPr>
      </a:lvl6pPr>
      <a:lvl7pPr marL="914400" algn="r" rtl="0" eaLnBrk="0" fontAlgn="base" hangingPunct="0">
        <a:spcBef>
          <a:spcPct val="0"/>
        </a:spcBef>
        <a:spcAft>
          <a:spcPct val="0"/>
        </a:spcAft>
        <a:defRPr sz="2800" b="1" i="1">
          <a:solidFill>
            <a:schemeClr val="bg1"/>
          </a:solidFill>
          <a:latin typeface="Arial" charset="0"/>
        </a:defRPr>
      </a:lvl7pPr>
      <a:lvl8pPr marL="1371600" algn="r" rtl="0" eaLnBrk="0" fontAlgn="base" hangingPunct="0">
        <a:spcBef>
          <a:spcPct val="0"/>
        </a:spcBef>
        <a:spcAft>
          <a:spcPct val="0"/>
        </a:spcAft>
        <a:defRPr sz="2800" b="1" i="1">
          <a:solidFill>
            <a:schemeClr val="bg1"/>
          </a:solidFill>
          <a:latin typeface="Arial" charset="0"/>
        </a:defRPr>
      </a:lvl8pPr>
      <a:lvl9pPr marL="1828800" algn="r" rtl="0" eaLnBrk="0" fontAlgn="base" hangingPunct="0">
        <a:spcBef>
          <a:spcPct val="0"/>
        </a:spcBef>
        <a:spcAft>
          <a:spcPct val="0"/>
        </a:spcAft>
        <a:defRPr sz="2800" b="1" i="1">
          <a:solidFill>
            <a:schemeClr val="bg1"/>
          </a:solidFill>
          <a:latin typeface="Arial" charset="0"/>
        </a:defRPr>
      </a:lvl9pPr>
    </p:titleStyle>
    <p:bodyStyle>
      <a:lvl1pPr marL="342900" indent="-342900" algn="l" rtl="0" eaLnBrk="0" fontAlgn="base" hangingPunct="0">
        <a:spcBef>
          <a:spcPct val="50000"/>
        </a:spcBef>
        <a:spcAft>
          <a:spcPct val="0"/>
        </a:spcAft>
        <a:buClr>
          <a:schemeClr val="bg1"/>
        </a:buClr>
        <a:buChar char="•"/>
        <a:defRPr sz="2000" b="1" i="1">
          <a:solidFill>
            <a:schemeClr val="bg1"/>
          </a:solidFill>
          <a:latin typeface="+mn-lt"/>
          <a:ea typeface="+mn-ea"/>
          <a:cs typeface="+mn-cs"/>
        </a:defRPr>
      </a:lvl1pPr>
      <a:lvl2pPr marL="742950" indent="-28575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2pPr>
      <a:lvl3pPr marL="1143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3pPr>
      <a:lvl4pPr marL="1600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4pPr>
      <a:lvl5pPr marL="20574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5pPr>
      <a:lvl6pPr marL="25146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6pPr>
      <a:lvl7pPr marL="29718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7pPr>
      <a:lvl8pPr marL="34290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8pPr>
      <a:lvl9pPr marL="3886200" indent="-228600" algn="l" rtl="0" eaLnBrk="0" fontAlgn="base" hangingPunct="0">
        <a:lnSpc>
          <a:spcPct val="95000"/>
        </a:lnSpc>
        <a:spcBef>
          <a:spcPct val="50000"/>
        </a:spcBef>
        <a:spcAft>
          <a:spcPct val="0"/>
        </a:spcAft>
        <a:buClr>
          <a:schemeClr val="bg1"/>
        </a:buClr>
        <a:buChar char="•"/>
        <a:defRPr sz="2000" b="1" i="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ervice@gfg-inc.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hyperlink" Target="http://www.goodforgas.com/" TargetMode="External"/><Relationship Id="rId4" Type="http://schemas.openxmlformats.org/officeDocument/2006/relationships/hyperlink" Target="http://www.gfg-inc.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10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10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3.tiff"/><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155.png"/></Relationships>
</file>

<file path=ppt/slides/_rels/slide10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10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0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1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1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1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1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1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70.jpeg"/></Relationships>
</file>

<file path=ppt/slides/_rels/slide122.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16.jpe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23.png"/></Relationships>
</file>

<file path=ppt/slides/_rels/slide1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1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76.jpe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www.goodforgas.com/"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128.xml.rels><?xml version="1.0" encoding="UTF-8" standalone="yes"?>
<Relationships xmlns="http://schemas.openxmlformats.org/package/2006/relationships"><Relationship Id="rId3" Type="http://schemas.openxmlformats.org/officeDocument/2006/relationships/hyperlink" Target="http://www.goodforgas.com/"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image" Target="../media/image178.jpeg"/></Relationships>
</file>

<file path=ppt/slides/_rels/slide1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80.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182.jpeg"/></Relationships>
</file>

<file path=ppt/slides/_rels/slide13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84.jpeg"/></Relationships>
</file>

<file path=ppt/slides/_rels/slide13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86.jpeg"/></Relationships>
</file>

<file path=ppt/slides/_rels/slide13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188.jpeg"/></Relationships>
</file>

<file path=ppt/slides/_rels/slide1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180.jpeg"/></Relationships>
</file>

<file path=ppt/slides/_rels/slide13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196.jpeg"/><Relationship Id="rId4" Type="http://schemas.openxmlformats.org/officeDocument/2006/relationships/image" Target="../media/image195.jpeg"/></Relationships>
</file>

<file path=ppt/slides/_rels/slide14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199.jpeg"/></Relationships>
</file>

<file path=ppt/slides/_rels/slide14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5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vimeopro.com/gasanalysis/pid-tech-plus" TargetMode="External"/><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206.jpeg"/></Relationships>
</file>

<file path=ppt/slides/_rels/slide15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208.jpeg"/></Relationships>
</file>

<file path=ppt/slides/_rels/slide15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2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212.jpeg"/></Relationships>
</file>

<file path=ppt/slides/_rels/slide16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214.jpeg"/></Relationships>
</file>

<file path=ppt/slides/_rels/slide16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217.jpeg"/></Relationships>
</file>

<file path=ppt/slides/_rels/slide164.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218.jpeg"/></Relationships>
</file>

<file path=ppt/slides/_rels/slide16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image" Target="../media/image208.jpeg"/><Relationship Id="rId5" Type="http://schemas.openxmlformats.org/officeDocument/2006/relationships/image" Target="../media/image209.jpeg"/><Relationship Id="rId4" Type="http://schemas.openxmlformats.org/officeDocument/2006/relationships/image" Target="../media/image210.jpeg"/></Relationships>
</file>

<file path=ppt/slides/_rels/slide16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67.xml"/><Relationship Id="rId1" Type="http://schemas.openxmlformats.org/officeDocument/2006/relationships/slideLayout" Target="../slideLayouts/slideLayout2.xml"/><Relationship Id="rId5" Type="http://schemas.openxmlformats.org/officeDocument/2006/relationships/image" Target="../media/image223.jpeg"/><Relationship Id="rId4" Type="http://schemas.openxmlformats.org/officeDocument/2006/relationships/image" Target="../media/image222.jpeg"/></Relationships>
</file>

<file path=ppt/slides/_rels/slide16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17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69.xml"/><Relationship Id="rId1" Type="http://schemas.openxmlformats.org/officeDocument/2006/relationships/slideLayout" Target="../slideLayouts/slideLayout2.xml"/><Relationship Id="rId5" Type="http://schemas.openxmlformats.org/officeDocument/2006/relationships/image" Target="../media/image227.jpeg"/><Relationship Id="rId4" Type="http://schemas.openxmlformats.org/officeDocument/2006/relationships/image" Target="../media/image226.jpeg"/></Relationships>
</file>

<file path=ppt/slides/_rels/slide17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102.jpg"/><Relationship Id="rId4" Type="http://schemas.openxmlformats.org/officeDocument/2006/relationships/image" Target="../media/image101.png"/></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4.jpeg"/></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77.xml"/><Relationship Id="rId7" Type="http://schemas.openxmlformats.org/officeDocument/2006/relationships/image" Target="../media/image110.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image" Target="../media/image112.wmf"/><Relationship Id="rId5" Type="http://schemas.openxmlformats.org/officeDocument/2006/relationships/image" Target="../media/image109.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11.png"/></Relationships>
</file>

<file path=ppt/slides/_rels/slide7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notesSlide" Target="../notesSlides/notesSlide78.xml"/><Relationship Id="rId7"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09.png"/><Relationship Id="rId5" Type="http://schemas.openxmlformats.org/officeDocument/2006/relationships/oleObject" Target="../embeddings/oleObject6.bin"/><Relationship Id="rId4" Type="http://schemas.openxmlformats.org/officeDocument/2006/relationships/image" Target="../media/image113.jpeg"/><Relationship Id="rId9" Type="http://schemas.openxmlformats.org/officeDocument/2006/relationships/image" Target="../media/image114.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80.xml"/><Relationship Id="rId7"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117.png"/><Relationship Id="rId4" Type="http://schemas.openxmlformats.org/officeDocument/2006/relationships/image" Target="../media/image116.jpeg"/><Relationship Id="rId9" Type="http://schemas.openxmlformats.org/officeDocument/2006/relationships/image" Target="../media/image110.png"/></Relationships>
</file>

<file path=ppt/slides/_rels/slide8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23.png"/></Relationships>
</file>

<file path=ppt/slides/_rels/slide85.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29.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25.png"/></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0.png"/></Relationships>
</file>

<file path=ppt/slides/_rels/slide8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35.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8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44.jpeg"/><Relationship Id="rId4" Type="http://schemas.openxmlformats.org/officeDocument/2006/relationships/image" Target="../media/image143.jpeg"/></Relationships>
</file>

<file path=ppt/slides/_rels/slide9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5.xml"/><Relationship Id="rId1" Type="http://schemas.openxmlformats.org/officeDocument/2006/relationships/slideLayout" Target="../slideLayouts/slideLayout1.xml"/><Relationship Id="rId5" Type="http://schemas.openxmlformats.org/officeDocument/2006/relationships/image" Target="../media/image144.jpeg"/><Relationship Id="rId4" Type="http://schemas.openxmlformats.org/officeDocument/2006/relationships/image" Target="../media/image143.jpeg"/></Relationships>
</file>

<file path=ppt/slides/_rels/slide9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44.jpeg"/><Relationship Id="rId4" Type="http://schemas.openxmlformats.org/officeDocument/2006/relationships/image" Target="../media/image143.jpeg"/></Relationships>
</file>

<file path=ppt/slides/_rels/slide9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9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ChangeArrowheads="1"/>
          </p:cNvSpPr>
          <p:nvPr/>
        </p:nvSpPr>
        <p:spPr bwMode="auto">
          <a:xfrm>
            <a:off x="0" y="0"/>
            <a:ext cx="9144000" cy="5892800"/>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 name="Text Box 4"/>
          <p:cNvSpPr txBox="1">
            <a:spLocks noChangeArrowheads="1"/>
          </p:cNvSpPr>
          <p:nvPr/>
        </p:nvSpPr>
        <p:spPr bwMode="auto">
          <a:xfrm>
            <a:off x="2681655" y="215290"/>
            <a:ext cx="6023098" cy="5338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charset="0"/>
              </a:defRPr>
            </a:lvl1pPr>
            <a:lvl2pPr>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lvl="1" algn="r">
              <a:spcAft>
                <a:spcPct val="10000"/>
              </a:spcAft>
            </a:pPr>
            <a:r>
              <a:rPr lang="en-US" i="1" dirty="0" smtClean="0">
                <a:solidFill>
                  <a:schemeClr val="bg1"/>
                </a:solidFill>
              </a:rPr>
              <a:t>G450 </a:t>
            </a:r>
            <a:r>
              <a:rPr lang="en-US" i="1" dirty="0">
                <a:solidFill>
                  <a:schemeClr val="bg1"/>
                </a:solidFill>
              </a:rPr>
              <a:t>/ G460</a:t>
            </a:r>
          </a:p>
          <a:p>
            <a:pPr lvl="1" algn="r">
              <a:spcAft>
                <a:spcPct val="10000"/>
              </a:spcAft>
            </a:pPr>
            <a:r>
              <a:rPr lang="en-US" i="1" dirty="0">
                <a:solidFill>
                  <a:schemeClr val="bg1"/>
                </a:solidFill>
              </a:rPr>
              <a:t>Advanced / Technician Training </a:t>
            </a:r>
          </a:p>
          <a:p>
            <a:pPr lvl="1" algn="l">
              <a:spcAft>
                <a:spcPct val="10000"/>
              </a:spcAft>
            </a:pPr>
            <a:endParaRPr lang="en-US" sz="1800" i="1" dirty="0">
              <a:solidFill>
                <a:schemeClr val="bg1"/>
              </a:solidFill>
            </a:endParaRPr>
          </a:p>
          <a:p>
            <a:pPr lvl="1" algn="l">
              <a:spcAft>
                <a:spcPct val="10000"/>
              </a:spcAft>
            </a:pPr>
            <a:endParaRPr lang="en-US" sz="1800" i="1" dirty="0" smtClean="0">
              <a:solidFill>
                <a:schemeClr val="bg1"/>
              </a:solidFill>
            </a:endParaRPr>
          </a:p>
          <a:p>
            <a:pPr lvl="1" algn="l">
              <a:spcAft>
                <a:spcPct val="10000"/>
              </a:spcAft>
            </a:pPr>
            <a:r>
              <a:rPr lang="en-US" sz="1800" i="1" dirty="0" smtClean="0">
                <a:solidFill>
                  <a:schemeClr val="bg1"/>
                </a:solidFill>
              </a:rPr>
              <a:t>GfG </a:t>
            </a:r>
            <a:r>
              <a:rPr lang="en-US" sz="1800" i="1" dirty="0">
                <a:solidFill>
                  <a:schemeClr val="bg1"/>
                </a:solidFill>
              </a:rPr>
              <a:t>Instrumentation, </a:t>
            </a:r>
            <a:r>
              <a:rPr lang="en-US" sz="1800" i="1" dirty="0" smtClean="0">
                <a:solidFill>
                  <a:schemeClr val="bg1"/>
                </a:solidFill>
              </a:rPr>
              <a:t>Inc.</a:t>
            </a:r>
          </a:p>
          <a:p>
            <a:pPr lvl="1" algn="l">
              <a:spcAft>
                <a:spcPct val="10000"/>
              </a:spcAft>
            </a:pPr>
            <a:r>
              <a:rPr lang="en-US" sz="1800" i="1" dirty="0" smtClean="0">
                <a:solidFill>
                  <a:schemeClr val="bg1"/>
                </a:solidFill>
              </a:rPr>
              <a:t>1194 Oak Valley Drive, Suite 20</a:t>
            </a:r>
          </a:p>
          <a:p>
            <a:pPr lvl="1" algn="l">
              <a:spcAft>
                <a:spcPct val="10000"/>
              </a:spcAft>
            </a:pPr>
            <a:r>
              <a:rPr lang="en-US" sz="1800" i="1" dirty="0" smtClean="0">
                <a:solidFill>
                  <a:schemeClr val="bg1"/>
                </a:solidFill>
              </a:rPr>
              <a:t>Ann </a:t>
            </a:r>
            <a:r>
              <a:rPr lang="en-US" sz="1800" i="1" dirty="0">
                <a:solidFill>
                  <a:schemeClr val="bg1"/>
                </a:solidFill>
              </a:rPr>
              <a:t>Arbor, </a:t>
            </a:r>
            <a:r>
              <a:rPr lang="en-US" sz="1800" i="1" dirty="0" smtClean="0">
                <a:solidFill>
                  <a:schemeClr val="bg1"/>
                </a:solidFill>
              </a:rPr>
              <a:t>Michigan  48108</a:t>
            </a:r>
          </a:p>
          <a:p>
            <a:pPr lvl="1" algn="l">
              <a:spcAft>
                <a:spcPct val="10000"/>
              </a:spcAft>
            </a:pPr>
            <a:endParaRPr lang="en-US" sz="1000" i="1" dirty="0">
              <a:solidFill>
                <a:schemeClr val="bg1"/>
              </a:solidFill>
            </a:endParaRPr>
          </a:p>
          <a:p>
            <a:pPr lvl="1" algn="l">
              <a:spcAft>
                <a:spcPct val="10000"/>
              </a:spcAft>
            </a:pPr>
            <a:r>
              <a:rPr lang="en-US" sz="1800" i="1" dirty="0">
                <a:solidFill>
                  <a:schemeClr val="bg1"/>
                </a:solidFill>
              </a:rPr>
              <a:t>Toll </a:t>
            </a:r>
            <a:r>
              <a:rPr lang="en-US" sz="1800" i="1" dirty="0" smtClean="0">
                <a:solidFill>
                  <a:schemeClr val="bg1"/>
                </a:solidFill>
              </a:rPr>
              <a:t>free (USA and Canada):  </a:t>
            </a:r>
            <a:r>
              <a:rPr lang="en-US" sz="1800" i="1" dirty="0">
                <a:solidFill>
                  <a:schemeClr val="bg1"/>
                </a:solidFill>
              </a:rPr>
              <a:t>(800) </a:t>
            </a:r>
            <a:r>
              <a:rPr lang="en-US" sz="1800" i="1" dirty="0" smtClean="0">
                <a:solidFill>
                  <a:schemeClr val="bg1"/>
                </a:solidFill>
              </a:rPr>
              <a:t>959-0329</a:t>
            </a:r>
          </a:p>
          <a:p>
            <a:pPr lvl="1" algn="l">
              <a:spcAft>
                <a:spcPct val="10000"/>
              </a:spcAft>
            </a:pPr>
            <a:r>
              <a:rPr lang="en-US" sz="1800" i="1" dirty="0" smtClean="0">
                <a:solidFill>
                  <a:schemeClr val="bg1"/>
                </a:solidFill>
              </a:rPr>
              <a:t>Direct:  +1-734-769-0573</a:t>
            </a:r>
          </a:p>
          <a:p>
            <a:pPr lvl="1" algn="l">
              <a:spcAft>
                <a:spcPct val="10000"/>
              </a:spcAft>
            </a:pPr>
            <a:endParaRPr lang="en-US" sz="1000" i="1" dirty="0">
              <a:solidFill>
                <a:schemeClr val="bg1"/>
              </a:solidFill>
            </a:endParaRPr>
          </a:p>
          <a:p>
            <a:pPr lvl="1" algn="l">
              <a:spcAft>
                <a:spcPct val="10000"/>
              </a:spcAft>
            </a:pPr>
            <a:r>
              <a:rPr lang="en-US" sz="1800" i="1" dirty="0" smtClean="0">
                <a:solidFill>
                  <a:schemeClr val="bg1"/>
                </a:solidFill>
              </a:rPr>
              <a:t>Service e-mail</a:t>
            </a:r>
            <a:r>
              <a:rPr lang="en-US" sz="1800" i="1" dirty="0">
                <a:solidFill>
                  <a:schemeClr val="bg1"/>
                </a:solidFill>
              </a:rPr>
              <a:t>: </a:t>
            </a:r>
            <a:r>
              <a:rPr lang="en-US" sz="1800" i="1" dirty="0" smtClean="0">
                <a:solidFill>
                  <a:schemeClr val="bg1"/>
                </a:solidFill>
                <a:hlinkClick r:id="rId3"/>
              </a:rPr>
              <a:t>service@gfg-inc.com</a:t>
            </a:r>
            <a:endParaRPr lang="en-US" sz="1800" i="1" dirty="0" smtClean="0">
              <a:solidFill>
                <a:schemeClr val="bg1"/>
              </a:solidFill>
            </a:endParaRPr>
          </a:p>
          <a:p>
            <a:pPr lvl="1" algn="l">
              <a:spcAft>
                <a:spcPct val="10000"/>
              </a:spcAft>
            </a:pPr>
            <a:endParaRPr lang="en-US" sz="1000" i="1" dirty="0" smtClean="0">
              <a:solidFill>
                <a:schemeClr val="bg1"/>
              </a:solidFill>
            </a:endParaRPr>
          </a:p>
          <a:p>
            <a:pPr lvl="1" algn="l">
              <a:spcAft>
                <a:spcPct val="10000"/>
              </a:spcAft>
            </a:pPr>
            <a:r>
              <a:rPr lang="en-US" sz="1800" i="1" dirty="0">
                <a:solidFill>
                  <a:schemeClr val="bg1"/>
                </a:solidFill>
              </a:rPr>
              <a:t>Internet: </a:t>
            </a:r>
            <a:r>
              <a:rPr lang="en-US" sz="1800" i="1" dirty="0">
                <a:solidFill>
                  <a:schemeClr val="bg1"/>
                </a:solidFill>
                <a:hlinkClick r:id="rId4"/>
              </a:rPr>
              <a:t>www.gfg-inc.com</a:t>
            </a:r>
            <a:endParaRPr lang="en-US" sz="1800" i="1" dirty="0">
              <a:solidFill>
                <a:schemeClr val="bg1"/>
              </a:solidFill>
            </a:endParaRPr>
          </a:p>
          <a:p>
            <a:pPr lvl="1" algn="l">
              <a:spcAft>
                <a:spcPct val="10000"/>
              </a:spcAft>
            </a:pPr>
            <a:endParaRPr lang="en-US" sz="1000" i="1" dirty="0" smtClean="0">
              <a:solidFill>
                <a:schemeClr val="bg1"/>
              </a:solidFill>
            </a:endParaRPr>
          </a:p>
          <a:p>
            <a:pPr lvl="1" algn="l">
              <a:spcAft>
                <a:spcPct val="10000"/>
              </a:spcAft>
            </a:pPr>
            <a:r>
              <a:rPr lang="en-US" sz="1800" i="1" dirty="0" smtClean="0">
                <a:solidFill>
                  <a:schemeClr val="bg1"/>
                </a:solidFill>
              </a:rPr>
              <a:t>Technical documentation and download site:  </a:t>
            </a:r>
            <a:r>
              <a:rPr lang="en-US" sz="1800" i="1" dirty="0" smtClean="0">
                <a:solidFill>
                  <a:schemeClr val="bg1"/>
                </a:solidFill>
                <a:hlinkClick r:id="rId5"/>
              </a:rPr>
              <a:t>www.goodforgas.com</a:t>
            </a:r>
            <a:endParaRPr lang="en-US" sz="1800" i="1" dirty="0" smtClean="0">
              <a:solidFill>
                <a:schemeClr val="bg1"/>
              </a:solidFill>
            </a:endParaRPr>
          </a:p>
          <a:p>
            <a:pPr lvl="1" algn="l">
              <a:spcAft>
                <a:spcPct val="10000"/>
              </a:spcAft>
            </a:pPr>
            <a:endParaRPr lang="en-US" sz="1800" i="1" dirty="0">
              <a:solidFill>
                <a:schemeClr val="bg1"/>
              </a:solidFill>
            </a:endParaRPr>
          </a:p>
          <a:p>
            <a:pPr algn="l">
              <a:lnSpc>
                <a:spcPct val="95000"/>
              </a:lnSpc>
              <a:spcAft>
                <a:spcPct val="10000"/>
              </a:spcAft>
            </a:pPr>
            <a:endParaRPr lang="en-US" sz="1800" i="1" dirty="0">
              <a:solidFill>
                <a:schemeClr val="bg1"/>
              </a:solidFill>
            </a:endParaRPr>
          </a:p>
        </p:txBody>
      </p:sp>
      <p:pic>
        <p:nvPicPr>
          <p:cNvPr id="1991682" name="Picture 2" descr="logoneu_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714" y="1716454"/>
            <a:ext cx="1852979" cy="195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3"/>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1991682"/>
                                        </p:tgtEl>
                                        <p:attrNameLst>
                                          <p:attrName>style.visibility</p:attrName>
                                        </p:attrNameLst>
                                      </p:cBhvr>
                                      <p:to>
                                        <p:strVal val="visible"/>
                                      </p:to>
                                    </p:set>
                                    <p:anim calcmode="lin" valueType="num">
                                      <p:cBhvr>
                                        <p:cTn id="7" dur="5000" fill="hold"/>
                                        <p:tgtEl>
                                          <p:spTgt spid="1991682"/>
                                        </p:tgtEl>
                                        <p:attrNameLst>
                                          <p:attrName>ppt_w</p:attrName>
                                        </p:attrNameLst>
                                      </p:cBhvr>
                                      <p:tavLst>
                                        <p:tav tm="0" fmla="#ppt_w*sin(2.5*pi*$)">
                                          <p:val>
                                            <p:fltVal val="0"/>
                                          </p:val>
                                        </p:tav>
                                        <p:tav tm="100000">
                                          <p:val>
                                            <p:fltVal val="1"/>
                                          </p:val>
                                        </p:tav>
                                      </p:tavLst>
                                    </p:anim>
                                    <p:anim calcmode="lin" valueType="num">
                                      <p:cBhvr>
                                        <p:cTn id="8" dur="5000" fill="hold"/>
                                        <p:tgtEl>
                                          <p:spTgt spid="19916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3335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6147" name="Rectangle 3"/>
          <p:cNvSpPr>
            <a:spLocks noChangeArrowheads="1"/>
          </p:cNvSpPr>
          <p:nvPr/>
        </p:nvSpPr>
        <p:spPr bwMode="auto">
          <a:xfrm>
            <a:off x="1690688" y="1190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6148" name="Rectangle 4"/>
          <p:cNvSpPr>
            <a:spLocks noGrp="1" noChangeArrowheads="1"/>
          </p:cNvSpPr>
          <p:nvPr>
            <p:ph type="title"/>
          </p:nvPr>
        </p:nvSpPr>
        <p:spPr>
          <a:xfrm>
            <a:off x="3878263" y="-85725"/>
            <a:ext cx="4694237" cy="812800"/>
          </a:xfrm>
        </p:spPr>
        <p:txBody>
          <a:bodyPr/>
          <a:lstStyle/>
          <a:p>
            <a:r>
              <a:rPr lang="en-US" sz="2000" dirty="0" smtClean="0"/>
              <a:t>G460 Multi-gas Monitor</a:t>
            </a:r>
          </a:p>
        </p:txBody>
      </p:sp>
      <p:sp>
        <p:nvSpPr>
          <p:cNvPr id="6149" name="Rectangle 5"/>
          <p:cNvSpPr>
            <a:spLocks noGrp="1" noChangeArrowheads="1"/>
          </p:cNvSpPr>
          <p:nvPr>
            <p:ph type="body" idx="1"/>
          </p:nvPr>
        </p:nvSpPr>
        <p:spPr>
          <a:xfrm>
            <a:off x="442913" y="1257300"/>
            <a:ext cx="3767137" cy="1485900"/>
          </a:xfrm>
        </p:spPr>
        <p:txBody>
          <a:bodyPr/>
          <a:lstStyle/>
          <a:p>
            <a:pPr>
              <a:spcBef>
                <a:spcPct val="0"/>
              </a:spcBef>
              <a:spcAft>
                <a:spcPct val="70000"/>
              </a:spcAft>
            </a:pPr>
            <a:r>
              <a:rPr lang="en-US" sz="1800" dirty="0" smtClean="0"/>
              <a:t>Standard G460 housing color now “GfG Blue”</a:t>
            </a:r>
          </a:p>
          <a:p>
            <a:pPr>
              <a:spcBef>
                <a:spcPct val="0"/>
              </a:spcBef>
              <a:spcAft>
                <a:spcPct val="70000"/>
              </a:spcAft>
            </a:pPr>
            <a:r>
              <a:rPr lang="en-US" sz="1800" dirty="0" smtClean="0"/>
              <a:t>Optionally still available in “GfG Black”</a:t>
            </a:r>
          </a:p>
        </p:txBody>
      </p:sp>
      <p:sp>
        <p:nvSpPr>
          <p:cNvPr id="6150" name="Line 6"/>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151" name="Picture 9" descr="G460 Display gedreht Kopi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514016">
            <a:off x="4679950" y="525463"/>
            <a:ext cx="22479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1459" t="-33324" r="7500" b="26405"/>
          <a:stretch>
            <a:fillRect/>
          </a:stretch>
        </p:blipFill>
        <p:spPr bwMode="auto">
          <a:xfrm rot="-3477851">
            <a:off x="4012650" y="1458608"/>
            <a:ext cx="38100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z="2000" dirty="0" smtClean="0"/>
              <a:t>DS400 Docking Station options</a:t>
            </a:r>
          </a:p>
        </p:txBody>
      </p:sp>
      <p:sp>
        <p:nvSpPr>
          <p:cNvPr id="76803" name="Rectangle 3"/>
          <p:cNvSpPr>
            <a:spLocks noGrp="1" noChangeArrowheads="1"/>
          </p:cNvSpPr>
          <p:nvPr>
            <p:ph type="body" idx="1"/>
          </p:nvPr>
        </p:nvSpPr>
        <p:spPr>
          <a:xfrm>
            <a:off x="697157" y="1406769"/>
            <a:ext cx="3835400" cy="4324350"/>
          </a:xfrm>
        </p:spPr>
        <p:txBody>
          <a:bodyPr/>
          <a:lstStyle/>
          <a:p>
            <a:pPr>
              <a:lnSpc>
                <a:spcPct val="90000"/>
              </a:lnSpc>
              <a:spcBef>
                <a:spcPct val="0"/>
              </a:spcBef>
              <a:spcAft>
                <a:spcPts val="1800"/>
              </a:spcAft>
            </a:pPr>
            <a:r>
              <a:rPr lang="en-US" sz="1800" dirty="0" smtClean="0"/>
              <a:t>"USB anywhere" external hub allows customer to transmit test results via Ethernet connection to internal or external network</a:t>
            </a:r>
          </a:p>
        </p:txBody>
      </p:sp>
      <p:sp>
        <p:nvSpPr>
          <p:cNvPr id="76804" name="Line 5"/>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6805" name="Picture 6" descr="USB Anywhere hub STD1_F5U027u"/>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5938" y="608135"/>
            <a:ext cx="44323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930662" y="5222631"/>
            <a:ext cx="1213338" cy="1635369"/>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82946" name="Rectangle 2"/>
          <p:cNvSpPr>
            <a:spLocks noGrp="1" noChangeArrowheads="1"/>
          </p:cNvSpPr>
          <p:nvPr>
            <p:ph type="title"/>
          </p:nvPr>
        </p:nvSpPr>
        <p:spPr>
          <a:xfrm>
            <a:off x="1681163" y="101600"/>
            <a:ext cx="5394325" cy="812800"/>
          </a:xfrm>
        </p:spPr>
        <p:txBody>
          <a:bodyPr/>
          <a:lstStyle/>
          <a:p>
            <a:pPr eaLnBrk="1" hangingPunct="1"/>
            <a:r>
              <a:rPr lang="en-US" sz="2000" dirty="0" smtClean="0"/>
              <a:t>Pump Start-up</a:t>
            </a:r>
          </a:p>
        </p:txBody>
      </p:sp>
      <p:sp>
        <p:nvSpPr>
          <p:cNvPr id="82947" name="Rectangle 3"/>
          <p:cNvSpPr>
            <a:spLocks noGrp="1" noChangeArrowheads="1"/>
          </p:cNvSpPr>
          <p:nvPr>
            <p:ph type="body" idx="1"/>
          </p:nvPr>
        </p:nvSpPr>
        <p:spPr>
          <a:xfrm>
            <a:off x="388573" y="1100382"/>
            <a:ext cx="4789488" cy="4508500"/>
          </a:xfrm>
        </p:spPr>
        <p:txBody>
          <a:bodyPr/>
          <a:lstStyle/>
          <a:p>
            <a:pPr eaLnBrk="1" hangingPunct="1">
              <a:spcBef>
                <a:spcPts val="0"/>
              </a:spcBef>
              <a:spcAft>
                <a:spcPts val="1200"/>
              </a:spcAft>
            </a:pPr>
            <a:r>
              <a:rPr lang="en-US" sz="1800" dirty="0" smtClean="0"/>
              <a:t>Make sure the pump is properly attached to the instrument </a:t>
            </a:r>
          </a:p>
          <a:p>
            <a:pPr eaLnBrk="1" hangingPunct="1">
              <a:spcBef>
                <a:spcPts val="0"/>
              </a:spcBef>
              <a:spcAft>
                <a:spcPts val="1200"/>
              </a:spcAft>
            </a:pPr>
            <a:r>
              <a:rPr lang="en-US" sz="1800" dirty="0" smtClean="0"/>
              <a:t>Attach the tubing and sample probe assembly</a:t>
            </a:r>
          </a:p>
          <a:p>
            <a:pPr eaLnBrk="1" hangingPunct="1">
              <a:spcBef>
                <a:spcPts val="0"/>
              </a:spcBef>
              <a:spcAft>
                <a:spcPts val="1200"/>
              </a:spcAft>
            </a:pPr>
            <a:r>
              <a:rPr lang="en-US" sz="1800" dirty="0" smtClean="0"/>
              <a:t>Turn the instrument on</a:t>
            </a:r>
          </a:p>
          <a:p>
            <a:pPr eaLnBrk="1" hangingPunct="1">
              <a:spcBef>
                <a:spcPts val="0"/>
              </a:spcBef>
              <a:spcAft>
                <a:spcPts val="1200"/>
              </a:spcAft>
            </a:pPr>
            <a:r>
              <a:rPr lang="en-US" sz="1800" dirty="0" smtClean="0"/>
              <a:t>After the instrument has completed the self test and warm-up sequence, use  the on / off slide switch turn the     pump on</a:t>
            </a:r>
          </a:p>
          <a:p>
            <a:pPr eaLnBrk="1" hangingPunct="1">
              <a:spcBef>
                <a:spcPts val="0"/>
              </a:spcBef>
              <a:spcAft>
                <a:spcPts val="1200"/>
              </a:spcAft>
            </a:pPr>
            <a:r>
              <a:rPr lang="en-US" sz="1800" dirty="0" smtClean="0"/>
              <a:t>The instrument will                      display pump battery                      status</a:t>
            </a:r>
          </a:p>
          <a:p>
            <a:pPr eaLnBrk="1" hangingPunct="1">
              <a:spcBef>
                <a:spcPts val="0"/>
              </a:spcBef>
              <a:spcAft>
                <a:spcPts val="1200"/>
              </a:spcAft>
            </a:pPr>
            <a:r>
              <a:rPr lang="en-US" sz="1800" dirty="0" smtClean="0"/>
              <a:t>Block the inlet to verify that the low flow alarm activates properly</a:t>
            </a:r>
          </a:p>
        </p:txBody>
      </p:sp>
      <p:sp>
        <p:nvSpPr>
          <p:cNvPr id="82948" name="Line 4"/>
          <p:cNvSpPr>
            <a:spLocks noChangeShapeType="1"/>
          </p:cNvSpPr>
          <p:nvPr/>
        </p:nvSpPr>
        <p:spPr bwMode="auto">
          <a:xfrm>
            <a:off x="0" y="9144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949" name="Group 3"/>
          <p:cNvGrpSpPr>
            <a:grpSpLocks/>
          </p:cNvGrpSpPr>
          <p:nvPr/>
        </p:nvGrpSpPr>
        <p:grpSpPr bwMode="auto">
          <a:xfrm>
            <a:off x="2154115" y="506413"/>
            <a:ext cx="10961688" cy="6201543"/>
            <a:chOff x="1172" y="72"/>
            <a:chExt cx="7173" cy="4082"/>
          </a:xfrm>
        </p:grpSpPr>
        <p:pic>
          <p:nvPicPr>
            <p:cNvPr id="82950" name="Picture 4" descr="V3 G450 with smart pump IMG_4865"/>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53" b="2187"/>
            <a:stretch/>
          </p:blipFill>
          <p:spPr bwMode="auto">
            <a:xfrm rot="923451">
              <a:off x="1709" y="874"/>
              <a:ext cx="4154" cy="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Rectangle 5"/>
            <p:cNvSpPr>
              <a:spLocks noChangeArrowheads="1"/>
            </p:cNvSpPr>
            <p:nvPr/>
          </p:nvSpPr>
          <p:spPr bwMode="auto">
            <a:xfrm>
              <a:off x="1172" y="603"/>
              <a:ext cx="541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82952" name="Rectangle 6"/>
            <p:cNvSpPr>
              <a:spLocks noChangeArrowheads="1"/>
            </p:cNvSpPr>
            <p:nvPr/>
          </p:nvSpPr>
          <p:spPr bwMode="auto">
            <a:xfrm>
              <a:off x="2929" y="579"/>
              <a:ext cx="541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pic>
          <p:nvPicPr>
            <p:cNvPr id="82953" name="Picture 7" descr="V5 Vertical smart pump IMG_487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9228" t="13004" r="16588" b="7068"/>
            <a:stretch>
              <a:fillRect/>
            </a:stretch>
          </p:blipFill>
          <p:spPr bwMode="auto">
            <a:xfrm>
              <a:off x="4124" y="72"/>
              <a:ext cx="1432" cy="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split orient="ver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930662" y="5222631"/>
            <a:ext cx="1213338" cy="1635369"/>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pic>
        <p:nvPicPr>
          <p:cNvPr id="83972" name="Picture 4" descr="V3 G450 with smart pump IMG_486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187"/>
          <a:stretch>
            <a:fillRect/>
          </a:stretch>
        </p:blipFill>
        <p:spPr bwMode="auto">
          <a:xfrm rot="923451">
            <a:off x="2976563" y="1592263"/>
            <a:ext cx="6481762"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Line 4"/>
          <p:cNvSpPr>
            <a:spLocks noChangeShapeType="1"/>
          </p:cNvSpPr>
          <p:nvPr/>
        </p:nvSpPr>
        <p:spPr bwMode="auto">
          <a:xfrm>
            <a:off x="0" y="9144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itle 1"/>
          <p:cNvSpPr>
            <a:spLocks noGrp="1"/>
          </p:cNvSpPr>
          <p:nvPr>
            <p:ph type="title"/>
          </p:nvPr>
        </p:nvSpPr>
        <p:spPr>
          <a:xfrm>
            <a:off x="3868615" y="66432"/>
            <a:ext cx="3268785" cy="812800"/>
          </a:xfrm>
        </p:spPr>
        <p:txBody>
          <a:bodyPr/>
          <a:lstStyle/>
          <a:p>
            <a:pPr>
              <a:defRPr/>
            </a:pPr>
            <a:r>
              <a:rPr lang="en-US" sz="2000" kern="1200" dirty="0" smtClean="0">
                <a:solidFill>
                  <a:srgbClr val="000000"/>
                </a:solidFill>
                <a:ea typeface="+mn-ea"/>
                <a:cs typeface="+mn-cs"/>
              </a:rPr>
              <a:t>Using the motorized sample pump</a:t>
            </a:r>
            <a:endParaRPr lang="en-US" sz="2000" dirty="0"/>
          </a:p>
        </p:txBody>
      </p:sp>
      <p:sp>
        <p:nvSpPr>
          <p:cNvPr id="83973" name="Rectangle 5"/>
          <p:cNvSpPr>
            <a:spLocks noChangeArrowheads="1"/>
          </p:cNvSpPr>
          <p:nvPr/>
        </p:nvSpPr>
        <p:spPr bwMode="auto">
          <a:xfrm>
            <a:off x="2286000" y="1198563"/>
            <a:ext cx="82772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83974" name="Rectangle 6"/>
          <p:cNvSpPr>
            <a:spLocks noChangeArrowheads="1"/>
          </p:cNvSpPr>
          <p:nvPr/>
        </p:nvSpPr>
        <p:spPr bwMode="auto">
          <a:xfrm>
            <a:off x="4970463" y="1162050"/>
            <a:ext cx="82772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pic>
        <p:nvPicPr>
          <p:cNvPr id="83975" name="Picture 7" descr="V5 Vertical smart pump IMG_487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9228" t="13004" r="16588" b="7068"/>
          <a:stretch>
            <a:fillRect/>
          </a:stretch>
        </p:blipFill>
        <p:spPr bwMode="auto">
          <a:xfrm>
            <a:off x="6797675" y="392113"/>
            <a:ext cx="218757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47776" y="983764"/>
            <a:ext cx="4790220" cy="4508500"/>
          </a:xfrm>
        </p:spPr>
        <p:txBody>
          <a:bodyPr/>
          <a:lstStyle/>
          <a:p>
            <a:pPr>
              <a:spcBef>
                <a:spcPts val="0"/>
              </a:spcBef>
              <a:spcAft>
                <a:spcPts val="1200"/>
              </a:spcAft>
              <a:defRPr/>
            </a:pPr>
            <a:r>
              <a:rPr lang="en-US" sz="1800" dirty="0" smtClean="0"/>
              <a:t>Sampling Rules</a:t>
            </a:r>
          </a:p>
          <a:p>
            <a:pPr lvl="1">
              <a:spcBef>
                <a:spcPts val="0"/>
              </a:spcBef>
              <a:spcAft>
                <a:spcPts val="1200"/>
              </a:spcAft>
              <a:defRPr/>
            </a:pPr>
            <a:r>
              <a:rPr lang="en-US" sz="1800" dirty="0" smtClean="0">
                <a:ea typeface="+mn-ea"/>
                <a:cs typeface="+mn-cs"/>
              </a:rPr>
              <a:t>Maximum recommended sampling distance 300 feet (100 meters) with </a:t>
            </a:r>
          </a:p>
          <a:p>
            <a:pPr lvl="2">
              <a:spcBef>
                <a:spcPts val="0"/>
              </a:spcBef>
              <a:spcAft>
                <a:spcPts val="1200"/>
              </a:spcAft>
              <a:defRPr/>
            </a:pPr>
            <a:r>
              <a:rPr lang="en-US" sz="1800" dirty="0" smtClean="0">
                <a:ea typeface="+mn-ea"/>
                <a:cs typeface="+mn-cs"/>
              </a:rPr>
              <a:t>1 second per foot of tubing     (3 seconds per meter)</a:t>
            </a:r>
            <a:endParaRPr lang="en-US" sz="1800" dirty="0">
              <a:ea typeface="+mn-ea"/>
              <a:cs typeface="+mn-cs"/>
            </a:endParaRPr>
          </a:p>
          <a:p>
            <a:pPr lvl="2">
              <a:spcBef>
                <a:spcPts val="0"/>
              </a:spcBef>
              <a:spcAft>
                <a:spcPts val="1200"/>
              </a:spcAft>
              <a:defRPr/>
            </a:pPr>
            <a:r>
              <a:rPr lang="en-US" sz="1800" dirty="0" smtClean="0">
                <a:ea typeface="+mn-ea"/>
                <a:cs typeface="+mn-cs"/>
              </a:rPr>
              <a:t>2 minutes sample time (sensor response)</a:t>
            </a:r>
            <a:endParaRPr lang="en-US" sz="1800" dirty="0" smtClean="0"/>
          </a:p>
          <a:p>
            <a:pPr>
              <a:spcBef>
                <a:spcPts val="0"/>
              </a:spcBef>
              <a:spcAft>
                <a:spcPts val="1200"/>
              </a:spcAft>
              <a:defRPr/>
            </a:pPr>
            <a:r>
              <a:rPr lang="en-US" sz="1800" dirty="0" smtClean="0"/>
              <a:t>Confined Space sampling: </a:t>
            </a:r>
            <a:endParaRPr lang="en-US" sz="1800" dirty="0"/>
          </a:p>
          <a:p>
            <a:pPr lvl="1">
              <a:spcBef>
                <a:spcPts val="0"/>
              </a:spcBef>
              <a:spcAft>
                <a:spcPts val="1200"/>
              </a:spcAft>
              <a:defRPr/>
            </a:pPr>
            <a:r>
              <a:rPr lang="en-US" sz="1800" dirty="0" smtClean="0">
                <a:ea typeface="+mn-ea"/>
                <a:cs typeface="+mn-cs"/>
              </a:rPr>
              <a:t>Top, Middle, Bottom (at a minimum, sample at                                   every 4 ft. interval )	</a:t>
            </a:r>
            <a:endParaRPr lang="en-US" sz="1800" dirty="0"/>
          </a:p>
        </p:txBody>
      </p:sp>
    </p:spTree>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332776" y="-65454"/>
            <a:ext cx="4011124" cy="812800"/>
          </a:xfrm>
        </p:spPr>
        <p:txBody>
          <a:bodyPr/>
          <a:lstStyle/>
          <a:p>
            <a:pPr eaLnBrk="1" hangingPunct="1"/>
            <a:r>
              <a:rPr lang="en-US" sz="2000" dirty="0" smtClean="0"/>
              <a:t>Performing a gas test</a:t>
            </a:r>
          </a:p>
        </p:txBody>
      </p:sp>
      <p:sp>
        <p:nvSpPr>
          <p:cNvPr id="84995" name="Line 4"/>
          <p:cNvSpPr>
            <a:spLocks noChangeShapeType="1"/>
          </p:cNvSpPr>
          <p:nvPr/>
        </p:nvSpPr>
        <p:spPr bwMode="auto">
          <a:xfrm>
            <a:off x="0" y="9144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7" name="Rectangle 5"/>
          <p:cNvSpPr>
            <a:spLocks noChangeArrowheads="1"/>
          </p:cNvSpPr>
          <p:nvPr/>
        </p:nvSpPr>
        <p:spPr bwMode="auto">
          <a:xfrm>
            <a:off x="2286000" y="1198563"/>
            <a:ext cx="82772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84998" name="Rectangle 6"/>
          <p:cNvSpPr>
            <a:spLocks noChangeArrowheads="1"/>
          </p:cNvSpPr>
          <p:nvPr/>
        </p:nvSpPr>
        <p:spPr bwMode="auto">
          <a:xfrm>
            <a:off x="4970463" y="1162050"/>
            <a:ext cx="82772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85000" name="Rectangle 3"/>
          <p:cNvSpPr>
            <a:spLocks noGrp="1" noChangeArrowheads="1"/>
          </p:cNvSpPr>
          <p:nvPr>
            <p:ph type="body" idx="1"/>
          </p:nvPr>
        </p:nvSpPr>
        <p:spPr>
          <a:xfrm>
            <a:off x="489192" y="1072785"/>
            <a:ext cx="6149000" cy="4508500"/>
          </a:xfrm>
        </p:spPr>
        <p:txBody>
          <a:bodyPr/>
          <a:lstStyle/>
          <a:p>
            <a:pPr eaLnBrk="1" hangingPunct="1">
              <a:spcBef>
                <a:spcPts val="0"/>
              </a:spcBef>
              <a:spcAft>
                <a:spcPts val="1800"/>
              </a:spcAft>
            </a:pPr>
            <a:r>
              <a:rPr lang="en-US" sz="1600" dirty="0" smtClean="0"/>
              <a:t>Perform proper instrument start up</a:t>
            </a:r>
          </a:p>
          <a:p>
            <a:pPr eaLnBrk="1" hangingPunct="1">
              <a:spcBef>
                <a:spcPts val="0"/>
              </a:spcBef>
              <a:spcAft>
                <a:spcPts val="1800"/>
              </a:spcAft>
            </a:pPr>
            <a:r>
              <a:rPr lang="en-US" sz="1600" dirty="0" smtClean="0"/>
              <a:t>Make sure instrument has been properly bump-tested before use</a:t>
            </a:r>
          </a:p>
          <a:p>
            <a:pPr eaLnBrk="1" hangingPunct="1">
              <a:spcBef>
                <a:spcPts val="0"/>
              </a:spcBef>
              <a:spcAft>
                <a:spcPts val="1800"/>
              </a:spcAft>
            </a:pPr>
            <a:r>
              <a:rPr lang="en-US" sz="1600" dirty="0" smtClean="0"/>
              <a:t>Perform proper pump start up (if applicable)</a:t>
            </a:r>
          </a:p>
          <a:p>
            <a:pPr eaLnBrk="1" hangingPunct="1">
              <a:spcBef>
                <a:spcPts val="0"/>
              </a:spcBef>
              <a:spcAft>
                <a:spcPts val="1800"/>
              </a:spcAft>
            </a:pPr>
            <a:r>
              <a:rPr lang="en-US" sz="1600" dirty="0" smtClean="0"/>
              <a:t>Make sure sample probe assembly is used whenever using the motorized sampling pump</a:t>
            </a:r>
          </a:p>
          <a:p>
            <a:pPr eaLnBrk="1" hangingPunct="1">
              <a:spcBef>
                <a:spcPts val="0"/>
              </a:spcBef>
              <a:spcAft>
                <a:spcPts val="1800"/>
              </a:spcAft>
            </a:pPr>
            <a:r>
              <a:rPr lang="en-US" sz="1600" dirty="0" smtClean="0"/>
              <a:t>Make sure sample probe assembly is equipped with hydrophobic barrier and particulate filters – replace if discolored or dirty, or if the flow is being blocked</a:t>
            </a:r>
          </a:p>
          <a:p>
            <a:pPr eaLnBrk="1" hangingPunct="1">
              <a:spcBef>
                <a:spcPts val="0"/>
              </a:spcBef>
              <a:spcAft>
                <a:spcPts val="1800"/>
              </a:spcAft>
            </a:pPr>
            <a:r>
              <a:rPr lang="en-US" sz="1600" dirty="0" smtClean="0"/>
              <a:t>Test all areas as required</a:t>
            </a:r>
          </a:p>
          <a:p>
            <a:pPr eaLnBrk="1" hangingPunct="1">
              <a:spcBef>
                <a:spcPts val="0"/>
              </a:spcBef>
              <a:spcAft>
                <a:spcPts val="1800"/>
              </a:spcAft>
            </a:pPr>
            <a:r>
              <a:rPr lang="en-US" sz="1600" dirty="0" smtClean="0"/>
              <a:t>Fill in Gas Test Sheet</a:t>
            </a:r>
          </a:p>
          <a:p>
            <a:pPr eaLnBrk="1" hangingPunct="1">
              <a:spcBef>
                <a:spcPts val="0"/>
              </a:spcBef>
              <a:spcAft>
                <a:spcPts val="1800"/>
              </a:spcAft>
            </a:pPr>
            <a:endParaRPr lang="en-US" sz="1600" dirty="0" smtClean="0"/>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7647" b="11699"/>
          <a:stretch/>
        </p:blipFill>
        <p:spPr>
          <a:xfrm>
            <a:off x="3323493" y="1992921"/>
            <a:ext cx="5539154" cy="3959471"/>
          </a:xfrm>
          <a:prstGeom prst="rect">
            <a:avLst/>
          </a:prstGeom>
        </p:spPr>
      </p:pic>
    </p:spTree>
  </p:cSld>
  <p:clrMapOvr>
    <a:masterClrMapping/>
  </p:clrMapOvr>
  <p:transition spd="slow">
    <p:split orient="vert"/>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5539153" y="101600"/>
            <a:ext cx="2898409" cy="812800"/>
          </a:xfrm>
        </p:spPr>
        <p:txBody>
          <a:bodyPr/>
          <a:lstStyle/>
          <a:p>
            <a:pPr eaLnBrk="1" hangingPunct="1"/>
            <a:r>
              <a:rPr lang="en-US" sz="2000" dirty="0" smtClean="0"/>
              <a:t>Time required for proper testing </a:t>
            </a:r>
          </a:p>
        </p:txBody>
      </p:sp>
      <p:sp>
        <p:nvSpPr>
          <p:cNvPr id="121859" name="Rectangle 3"/>
          <p:cNvSpPr>
            <a:spLocks noGrp="1" noChangeArrowheads="1"/>
          </p:cNvSpPr>
          <p:nvPr>
            <p:ph type="body" idx="1"/>
          </p:nvPr>
        </p:nvSpPr>
        <p:spPr>
          <a:xfrm>
            <a:off x="344488" y="1077913"/>
            <a:ext cx="8407400" cy="4508500"/>
          </a:xfrm>
        </p:spPr>
        <p:txBody>
          <a:bodyPr/>
          <a:lstStyle/>
          <a:p>
            <a:pPr marL="342900" lvl="1" indent="-342900" eaLnBrk="1" hangingPunct="1">
              <a:lnSpc>
                <a:spcPct val="90000"/>
              </a:lnSpc>
              <a:spcBef>
                <a:spcPts val="0"/>
              </a:spcBef>
              <a:spcAft>
                <a:spcPts val="2400"/>
              </a:spcAft>
              <a:defRPr/>
            </a:pPr>
            <a:r>
              <a:rPr lang="en-US" sz="1600" dirty="0"/>
              <a:t>Wait until the </a:t>
            </a:r>
            <a:r>
              <a:rPr lang="en-US" sz="1600" dirty="0" smtClean="0"/>
              <a:t>sensor readings have </a:t>
            </a:r>
            <a:r>
              <a:rPr lang="en-US" sz="1600" dirty="0"/>
              <a:t>completely stabilized!</a:t>
            </a:r>
          </a:p>
          <a:p>
            <a:pPr eaLnBrk="1" hangingPunct="1">
              <a:lnSpc>
                <a:spcPct val="90000"/>
              </a:lnSpc>
              <a:spcBef>
                <a:spcPts val="0"/>
              </a:spcBef>
              <a:spcAft>
                <a:spcPts val="2400"/>
              </a:spcAft>
              <a:defRPr/>
            </a:pPr>
            <a:r>
              <a:rPr lang="en-US" sz="1600" dirty="0" smtClean="0"/>
              <a:t>Remember that you may need up to 2-minutes – or even </a:t>
            </a:r>
            <a:r>
              <a:rPr lang="en-US" sz="1600" dirty="0"/>
              <a:t>longer – for </a:t>
            </a:r>
            <a:r>
              <a:rPr lang="en-US" sz="1600" dirty="0" smtClean="0"/>
              <a:t>the sensors to finish stabilizing</a:t>
            </a:r>
          </a:p>
          <a:p>
            <a:pPr eaLnBrk="1" hangingPunct="1">
              <a:lnSpc>
                <a:spcPct val="90000"/>
              </a:lnSpc>
              <a:spcBef>
                <a:spcPts val="0"/>
              </a:spcBef>
              <a:spcAft>
                <a:spcPts val="2400"/>
              </a:spcAft>
              <a:defRPr/>
            </a:pPr>
            <a:r>
              <a:rPr lang="en-US" sz="1600" dirty="0" smtClean="0"/>
              <a:t>If tubing or a wand is used as well you have to add an additional 1-sec per foot of tubing for the gas to reach the sensors</a:t>
            </a:r>
          </a:p>
          <a:p>
            <a:pPr lvl="1" eaLnBrk="1" hangingPunct="1">
              <a:lnSpc>
                <a:spcPct val="90000"/>
              </a:lnSpc>
              <a:spcBef>
                <a:spcPts val="0"/>
              </a:spcBef>
              <a:spcAft>
                <a:spcPts val="2400"/>
              </a:spcAft>
              <a:defRPr/>
            </a:pPr>
            <a:r>
              <a:rPr lang="en-US" sz="1600" dirty="0" smtClean="0"/>
              <a:t>So, if you were testing a vessel that was 10 feet deep and using 10 feet of tubing, how long would it take to sample and test the atmosphere in the bottom of the vessel?</a:t>
            </a:r>
          </a:p>
          <a:p>
            <a:pPr lvl="1" eaLnBrk="1" hangingPunct="1">
              <a:lnSpc>
                <a:spcPct val="90000"/>
              </a:lnSpc>
              <a:spcBef>
                <a:spcPts val="0"/>
              </a:spcBef>
              <a:spcAft>
                <a:spcPts val="2400"/>
              </a:spcAft>
              <a:defRPr/>
            </a:pPr>
            <a:r>
              <a:rPr lang="en-US" sz="1600" dirty="0" smtClean="0"/>
              <a:t>2 minutes + (1 sec. x 10 feet) = 2.17 minutes</a:t>
            </a:r>
            <a:endParaRPr lang="en-US" sz="1600" dirty="0"/>
          </a:p>
        </p:txBody>
      </p:sp>
      <p:sp>
        <p:nvSpPr>
          <p:cNvPr id="86020" name="Line 4"/>
          <p:cNvSpPr>
            <a:spLocks noChangeShapeType="1"/>
          </p:cNvSpPr>
          <p:nvPr/>
        </p:nvSpPr>
        <p:spPr bwMode="auto">
          <a:xfrm>
            <a:off x="0" y="9144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500063" y="4957038"/>
            <a:ext cx="2852737" cy="954087"/>
          </a:xfrm>
          <a:prstGeom prst="rect">
            <a:avLst/>
          </a:prstGeom>
          <a:solidFill>
            <a:srgbClr val="FFE4C9"/>
          </a:solidFill>
          <a:ln w="25400">
            <a:solidFill>
              <a:schemeClr val="bg1"/>
            </a:solidFill>
          </a:ln>
          <a:effectLst>
            <a:outerShdw dist="101600" dir="2700000" algn="ctr" rotWithShape="0">
              <a:schemeClr val="bg1">
                <a:lumMod val="50000"/>
                <a:lumOff val="50000"/>
              </a:schemeClr>
            </a:outerShdw>
          </a:effectLst>
        </p:spPr>
        <p:txBody>
          <a:bodyPr>
            <a:spAutoFit/>
          </a:bodyPr>
          <a:lstStyle/>
          <a:p>
            <a:pPr algn="l">
              <a:defRPr/>
            </a:pPr>
            <a:r>
              <a:rPr lang="en-US" sz="1400" i="1" dirty="0">
                <a:solidFill>
                  <a:schemeClr val="bg1"/>
                </a:solidFill>
              </a:rPr>
              <a:t>The time it takes for the sensors to finish stabilizing after the gas begins to reach the sensors </a:t>
            </a:r>
          </a:p>
        </p:txBody>
      </p:sp>
      <p:sp>
        <p:nvSpPr>
          <p:cNvPr id="6" name="TextBox 5"/>
          <p:cNvSpPr txBox="1"/>
          <p:nvPr/>
        </p:nvSpPr>
        <p:spPr>
          <a:xfrm>
            <a:off x="3733800" y="4761775"/>
            <a:ext cx="2187575" cy="954088"/>
          </a:xfrm>
          <a:prstGeom prst="rect">
            <a:avLst/>
          </a:prstGeom>
          <a:solidFill>
            <a:srgbClr val="FFE4C9"/>
          </a:solidFill>
          <a:ln w="25400">
            <a:solidFill>
              <a:schemeClr val="bg1"/>
            </a:solidFill>
          </a:ln>
          <a:effectLst>
            <a:outerShdw dist="101600" dir="2700000" algn="ctr" rotWithShape="0">
              <a:schemeClr val="bg1">
                <a:lumMod val="50000"/>
                <a:lumOff val="50000"/>
              </a:schemeClr>
            </a:outerShdw>
          </a:effectLst>
        </p:spPr>
        <p:txBody>
          <a:bodyPr>
            <a:spAutoFit/>
          </a:bodyPr>
          <a:lstStyle/>
          <a:p>
            <a:pPr algn="l">
              <a:defRPr/>
            </a:pPr>
            <a:r>
              <a:rPr lang="en-US" sz="1400" i="1" dirty="0">
                <a:solidFill>
                  <a:schemeClr val="bg1"/>
                </a:solidFill>
              </a:rPr>
              <a:t>The time it takes for the pump to pull the sample through a 3.5 meter length of tubing</a:t>
            </a:r>
          </a:p>
        </p:txBody>
      </p:sp>
      <p:sp>
        <p:nvSpPr>
          <p:cNvPr id="7" name="TextBox 6"/>
          <p:cNvSpPr txBox="1"/>
          <p:nvPr/>
        </p:nvSpPr>
        <p:spPr>
          <a:xfrm>
            <a:off x="6480541" y="4625861"/>
            <a:ext cx="1577975" cy="522287"/>
          </a:xfrm>
          <a:prstGeom prst="rect">
            <a:avLst/>
          </a:prstGeom>
          <a:solidFill>
            <a:srgbClr val="FFE4C9"/>
          </a:solidFill>
          <a:ln w="25400">
            <a:solidFill>
              <a:schemeClr val="bg1"/>
            </a:solidFill>
          </a:ln>
          <a:effectLst>
            <a:outerShdw dist="101600" dir="2700000" algn="ctr" rotWithShape="0">
              <a:schemeClr val="bg1">
                <a:lumMod val="50000"/>
                <a:lumOff val="50000"/>
              </a:schemeClr>
            </a:outerShdw>
          </a:effectLst>
        </p:spPr>
        <p:txBody>
          <a:bodyPr>
            <a:spAutoFit/>
          </a:bodyPr>
          <a:lstStyle/>
          <a:p>
            <a:pPr algn="l">
              <a:defRPr/>
            </a:pPr>
            <a:r>
              <a:rPr lang="en-US" sz="1400" i="1" dirty="0">
                <a:solidFill>
                  <a:schemeClr val="bg1"/>
                </a:solidFill>
              </a:rPr>
              <a:t>Time required for each test</a:t>
            </a:r>
          </a:p>
        </p:txBody>
      </p:sp>
      <p:cxnSp>
        <p:nvCxnSpPr>
          <p:cNvPr id="86024" name="Straight Arrow Connector 4"/>
          <p:cNvCxnSpPr>
            <a:cxnSpLocks noChangeShapeType="1"/>
            <a:stCxn id="2" idx="0"/>
          </p:cNvCxnSpPr>
          <p:nvPr/>
        </p:nvCxnSpPr>
        <p:spPr bwMode="auto">
          <a:xfrm flipH="1" flipV="1">
            <a:off x="1741488" y="4403000"/>
            <a:ext cx="185737" cy="554038"/>
          </a:xfrm>
          <a:prstGeom prst="straightConnector1">
            <a:avLst/>
          </a:prstGeom>
          <a:noFill/>
          <a:ln w="2540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025" name="Straight Arrow Connector 9"/>
          <p:cNvCxnSpPr>
            <a:cxnSpLocks noChangeShapeType="1"/>
          </p:cNvCxnSpPr>
          <p:nvPr/>
        </p:nvCxnSpPr>
        <p:spPr bwMode="auto">
          <a:xfrm flipH="1" flipV="1">
            <a:off x="3692769" y="4352192"/>
            <a:ext cx="410920" cy="409583"/>
          </a:xfrm>
          <a:prstGeom prst="straightConnector1">
            <a:avLst/>
          </a:prstGeom>
          <a:noFill/>
          <a:ln w="2540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026" name="Straight Arrow Connector 12"/>
          <p:cNvCxnSpPr>
            <a:cxnSpLocks noChangeShapeType="1"/>
          </p:cNvCxnSpPr>
          <p:nvPr/>
        </p:nvCxnSpPr>
        <p:spPr bwMode="auto">
          <a:xfrm flipH="1" flipV="1">
            <a:off x="5477608" y="4325815"/>
            <a:ext cx="1004644" cy="467100"/>
          </a:xfrm>
          <a:prstGeom prst="straightConnector1">
            <a:avLst/>
          </a:prstGeom>
          <a:noFill/>
          <a:ln w="2540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1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8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185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2185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218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6"/>
          <p:cNvSpPr>
            <a:spLocks noChangeArrowheads="1"/>
          </p:cNvSpPr>
          <p:nvPr/>
        </p:nvSpPr>
        <p:spPr bwMode="auto">
          <a:xfrm>
            <a:off x="1041522" y="1789121"/>
            <a:ext cx="3196370" cy="1631087"/>
          </a:xfrm>
          <a:prstGeom prst="rect">
            <a:avLst/>
          </a:prstGeom>
          <a:solidFill>
            <a:srgbClr val="FF6D6D"/>
          </a:solidFill>
          <a:ln w="28575" algn="ctr">
            <a:solidFill>
              <a:schemeClr val="bg1"/>
            </a:solidFill>
            <a:miter lim="800000"/>
            <a:headEnd/>
            <a:tailEnd/>
          </a:ln>
          <a:effectLst>
            <a:outerShdw dist="107763" dir="2700000" algn="ctr" rotWithShape="0">
              <a:schemeClr val="bg2">
                <a:alpha val="50000"/>
              </a:schemeClr>
            </a:outerShdw>
          </a:effectLst>
        </p:spPr>
        <p:txBody>
          <a:bodyPr wrap="none" anchor="ctr"/>
          <a:lstStyle/>
          <a:p>
            <a:endParaRPr lang="en-US"/>
          </a:p>
        </p:txBody>
      </p:sp>
      <p:sp>
        <p:nvSpPr>
          <p:cNvPr id="87042" name="Rectangle 3"/>
          <p:cNvSpPr>
            <a:spLocks noGrp="1" noChangeArrowheads="1"/>
          </p:cNvSpPr>
          <p:nvPr>
            <p:ph type="title"/>
          </p:nvPr>
        </p:nvSpPr>
        <p:spPr/>
        <p:txBody>
          <a:bodyPr/>
          <a:lstStyle/>
          <a:p>
            <a:r>
              <a:rPr lang="en-US" sz="2000" dirty="0" smtClean="0"/>
              <a:t>G450 / G460 Advanced Operation</a:t>
            </a:r>
          </a:p>
        </p:txBody>
      </p:sp>
      <p:sp>
        <p:nvSpPr>
          <p:cNvPr id="87047" name="Rectangle 9"/>
          <p:cNvSpPr>
            <a:spLocks noGrp="1" noChangeArrowheads="1"/>
          </p:cNvSpPr>
          <p:nvPr>
            <p:ph type="body" idx="1"/>
          </p:nvPr>
        </p:nvSpPr>
        <p:spPr>
          <a:xfrm>
            <a:off x="1213336" y="1916723"/>
            <a:ext cx="2919047" cy="1459524"/>
          </a:xfrm>
        </p:spPr>
        <p:txBody>
          <a:bodyPr/>
          <a:lstStyle/>
          <a:p>
            <a:pPr marL="0" indent="0">
              <a:buNone/>
            </a:pPr>
            <a:r>
              <a:rPr lang="en-US" sz="1600" dirty="0" smtClean="0"/>
              <a:t>WARNING:  Advanced user options and setup choices should only be accessed or changed by authorized personnel</a:t>
            </a:r>
          </a:p>
        </p:txBody>
      </p:sp>
      <p:sp>
        <p:nvSpPr>
          <p:cNvPr id="87043"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8173" t="15962" r="35000" b="10625"/>
          <a:stretch/>
        </p:blipFill>
        <p:spPr>
          <a:xfrm>
            <a:off x="4475284" y="1477108"/>
            <a:ext cx="4281854" cy="4475286"/>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930662" y="5222631"/>
            <a:ext cx="1213338" cy="1635369"/>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88066" name="Rectangle 2"/>
          <p:cNvSpPr>
            <a:spLocks noGrp="1" noChangeArrowheads="1"/>
          </p:cNvSpPr>
          <p:nvPr>
            <p:ph type="title"/>
          </p:nvPr>
        </p:nvSpPr>
        <p:spPr>
          <a:xfrm>
            <a:off x="5732584" y="0"/>
            <a:ext cx="2916115" cy="1066800"/>
          </a:xfrm>
          <a:noFill/>
        </p:spPr>
        <p:txBody>
          <a:bodyPr anchor="ctr"/>
          <a:lstStyle/>
          <a:p>
            <a:r>
              <a:rPr lang="en-US" sz="2000" dirty="0" smtClean="0"/>
              <a:t>Advanced user options: Service Mode</a:t>
            </a:r>
          </a:p>
        </p:txBody>
      </p:sp>
      <p:sp>
        <p:nvSpPr>
          <p:cNvPr id="88067"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68" name="Rectangle 4"/>
          <p:cNvSpPr>
            <a:spLocks noGrp="1" noChangeArrowheads="1"/>
          </p:cNvSpPr>
          <p:nvPr>
            <p:ph type="body" idx="1"/>
          </p:nvPr>
        </p:nvSpPr>
        <p:spPr>
          <a:xfrm>
            <a:off x="1182688" y="1219200"/>
            <a:ext cx="4071937" cy="4508500"/>
          </a:xfrm>
        </p:spPr>
        <p:txBody>
          <a:bodyPr/>
          <a:lstStyle/>
          <a:p>
            <a:pPr>
              <a:spcBef>
                <a:spcPct val="0"/>
              </a:spcBef>
              <a:spcAft>
                <a:spcPts val="1800"/>
              </a:spcAft>
            </a:pPr>
            <a:r>
              <a:rPr lang="en-US" sz="1800" dirty="0" smtClean="0"/>
              <a:t>From “Main menu” screen choose “Service”</a:t>
            </a:r>
          </a:p>
          <a:p>
            <a:pPr>
              <a:spcBef>
                <a:spcPct val="0"/>
              </a:spcBef>
              <a:spcAft>
                <a:spcPts val="1800"/>
              </a:spcAft>
            </a:pPr>
            <a:r>
              <a:rPr lang="en-US" sz="1800" dirty="0" smtClean="0"/>
              <a:t>The LCD will ask you for a security code</a:t>
            </a:r>
          </a:p>
          <a:p>
            <a:pPr>
              <a:spcBef>
                <a:spcPct val="0"/>
              </a:spcBef>
              <a:spcAft>
                <a:spcPts val="1800"/>
              </a:spcAft>
            </a:pPr>
            <a:r>
              <a:rPr lang="en-US" sz="1800" dirty="0" smtClean="0"/>
              <a:t>Enter “0 0 1 1”</a:t>
            </a:r>
          </a:p>
          <a:p>
            <a:pPr>
              <a:spcBef>
                <a:spcPct val="0"/>
              </a:spcBef>
              <a:spcAft>
                <a:spcPts val="1800"/>
              </a:spcAft>
            </a:pPr>
            <a:r>
              <a:rPr lang="en-US" sz="1800" dirty="0" smtClean="0"/>
              <a:t>The “Service menu” screen should appear with the following choices: “System” and “Sensors”</a:t>
            </a:r>
          </a:p>
        </p:txBody>
      </p:sp>
      <p:pic>
        <p:nvPicPr>
          <p:cNvPr id="88069" name="Picture 5"/>
          <p:cNvPicPr>
            <a:picLocks noChangeAspect="1" noChangeArrowheads="1"/>
          </p:cNvPicPr>
          <p:nvPr/>
        </p:nvPicPr>
        <p:blipFill>
          <a:blip r:embed="rId3">
            <a:extLst>
              <a:ext uri="{28A0092B-C50C-407E-A947-70E740481C1C}">
                <a14:useLocalDpi xmlns:a14="http://schemas.microsoft.com/office/drawing/2010/main" val="0"/>
              </a:ext>
            </a:extLst>
          </a:blip>
          <a:srcRect l="11673" t="50456" r="49776" b="23589"/>
          <a:stretch>
            <a:fillRect/>
          </a:stretch>
        </p:blipFill>
        <p:spPr bwMode="auto">
          <a:xfrm>
            <a:off x="5873261" y="2773363"/>
            <a:ext cx="2931013" cy="1480169"/>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7"/>
          <p:cNvPicPr>
            <a:picLocks noChangeAspect="1" noChangeArrowheads="1"/>
          </p:cNvPicPr>
          <p:nvPr/>
        </p:nvPicPr>
        <p:blipFill>
          <a:blip r:embed="rId4">
            <a:extLst>
              <a:ext uri="{28A0092B-C50C-407E-A947-70E740481C1C}">
                <a14:useLocalDpi xmlns:a14="http://schemas.microsoft.com/office/drawing/2010/main" val="0"/>
              </a:ext>
            </a:extLst>
          </a:blip>
          <a:srcRect l="11539" t="31358" r="49236" b="43402"/>
          <a:stretch>
            <a:fillRect/>
          </a:stretch>
        </p:blipFill>
        <p:spPr bwMode="auto">
          <a:xfrm>
            <a:off x="5864469" y="4476750"/>
            <a:ext cx="2928694" cy="1414798"/>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1" name="Picture 9"/>
          <p:cNvPicPr>
            <a:picLocks noChangeAspect="1" noChangeArrowheads="1"/>
          </p:cNvPicPr>
          <p:nvPr/>
        </p:nvPicPr>
        <p:blipFill>
          <a:blip r:embed="rId5">
            <a:extLst>
              <a:ext uri="{28A0092B-C50C-407E-A947-70E740481C1C}">
                <a14:useLocalDpi xmlns:a14="http://schemas.microsoft.com/office/drawing/2010/main" val="0"/>
              </a:ext>
            </a:extLst>
          </a:blip>
          <a:srcRect l="15855" t="62007" r="59019" b="18080"/>
          <a:stretch>
            <a:fillRect/>
          </a:stretch>
        </p:blipFill>
        <p:spPr bwMode="auto">
          <a:xfrm>
            <a:off x="5890846" y="1125538"/>
            <a:ext cx="2911842" cy="1442928"/>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type="title"/>
          </p:nvPr>
        </p:nvSpPr>
        <p:spPr>
          <a:xfrm>
            <a:off x="1714500" y="0"/>
            <a:ext cx="3496408" cy="1066800"/>
          </a:xfrm>
          <a:noFill/>
        </p:spPr>
        <p:txBody>
          <a:bodyPr anchor="ctr"/>
          <a:lstStyle/>
          <a:p>
            <a:r>
              <a:rPr lang="en-US" sz="2000" dirty="0" smtClean="0"/>
              <a:t>Making a change and leaving "Service Mode"</a:t>
            </a:r>
          </a:p>
        </p:txBody>
      </p:sp>
      <p:sp>
        <p:nvSpPr>
          <p:cNvPr id="89091" name="Line 4"/>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092" name="Rectangle 8"/>
          <p:cNvSpPr>
            <a:spLocks noGrp="1" noChangeArrowheads="1"/>
          </p:cNvSpPr>
          <p:nvPr>
            <p:ph type="body" idx="1"/>
          </p:nvPr>
        </p:nvSpPr>
        <p:spPr>
          <a:xfrm>
            <a:off x="625842" y="1203569"/>
            <a:ext cx="4418012" cy="3333750"/>
          </a:xfrm>
        </p:spPr>
        <p:txBody>
          <a:bodyPr/>
          <a:lstStyle/>
          <a:p>
            <a:pPr>
              <a:spcBef>
                <a:spcPts val="0"/>
              </a:spcBef>
              <a:spcAft>
                <a:spcPts val="1800"/>
              </a:spcAft>
            </a:pPr>
            <a:r>
              <a:rPr lang="en-US" sz="1800" dirty="0" smtClean="0"/>
              <a:t>Use arrow keys to select (highlight) option or setting you intend to change </a:t>
            </a:r>
          </a:p>
          <a:p>
            <a:pPr>
              <a:spcBef>
                <a:spcPts val="0"/>
              </a:spcBef>
              <a:spcAft>
                <a:spcPts val="1800"/>
              </a:spcAft>
            </a:pPr>
            <a:r>
              <a:rPr lang="en-US" sz="1800" dirty="0" smtClean="0"/>
              <a:t>Press "Edit", then use arrow keys to change setting</a:t>
            </a:r>
          </a:p>
          <a:p>
            <a:pPr>
              <a:spcBef>
                <a:spcPts val="0"/>
              </a:spcBef>
              <a:spcAft>
                <a:spcPts val="1800"/>
              </a:spcAft>
            </a:pPr>
            <a:r>
              <a:rPr lang="en-US" sz="1800" dirty="0" smtClean="0"/>
              <a:t>Press "Exit" to return to normal operation (you may need to press "Exit" several times)</a:t>
            </a:r>
          </a:p>
          <a:p>
            <a:pPr>
              <a:spcBef>
                <a:spcPts val="0"/>
              </a:spcBef>
              <a:spcAft>
                <a:spcPts val="1800"/>
              </a:spcAft>
            </a:pPr>
            <a:r>
              <a:rPr lang="en-US" sz="1800" dirty="0" smtClean="0"/>
              <a:t>You MUST press "Yes" to save the changes</a:t>
            </a:r>
          </a:p>
          <a:p>
            <a:pPr>
              <a:spcBef>
                <a:spcPts val="0"/>
              </a:spcBef>
              <a:spcAft>
                <a:spcPts val="1800"/>
              </a:spcAft>
            </a:pPr>
            <a:endParaRPr lang="en-US" sz="1800" dirty="0" smtClean="0"/>
          </a:p>
          <a:p>
            <a:pPr>
              <a:spcBef>
                <a:spcPts val="0"/>
              </a:spcBef>
              <a:spcAft>
                <a:spcPts val="1800"/>
              </a:spcAft>
            </a:pPr>
            <a:endParaRPr lang="en-US" sz="1800" dirty="0" smtClean="0"/>
          </a:p>
        </p:txBody>
      </p:sp>
      <p:pic>
        <p:nvPicPr>
          <p:cNvPr id="89093" name="Picture 9"/>
          <p:cNvPicPr>
            <a:picLocks noChangeAspect="1" noChangeArrowheads="1"/>
          </p:cNvPicPr>
          <p:nvPr/>
        </p:nvPicPr>
        <p:blipFill>
          <a:blip r:embed="rId3">
            <a:extLst>
              <a:ext uri="{28A0092B-C50C-407E-A947-70E740481C1C}">
                <a14:useLocalDpi xmlns:a14="http://schemas.microsoft.com/office/drawing/2010/main" val="0"/>
              </a:ext>
            </a:extLst>
          </a:blip>
          <a:srcRect l="26498" t="26193" r="48209" b="57140"/>
          <a:stretch>
            <a:fillRect/>
          </a:stretch>
        </p:blipFill>
        <p:spPr bwMode="auto">
          <a:xfrm>
            <a:off x="5495193" y="2348525"/>
            <a:ext cx="3021990" cy="1492855"/>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4" name="Picture 10"/>
          <p:cNvPicPr>
            <a:picLocks noChangeAspect="1" noChangeArrowheads="1"/>
          </p:cNvPicPr>
          <p:nvPr/>
        </p:nvPicPr>
        <p:blipFill>
          <a:blip r:embed="rId4">
            <a:extLst>
              <a:ext uri="{28A0092B-C50C-407E-A947-70E740481C1C}">
                <a14:useLocalDpi xmlns:a14="http://schemas.microsoft.com/office/drawing/2010/main" val="0"/>
              </a:ext>
            </a:extLst>
          </a:blip>
          <a:srcRect l="26042" t="26172" r="48372" b="57335"/>
          <a:stretch>
            <a:fillRect/>
          </a:stretch>
        </p:blipFill>
        <p:spPr bwMode="auto">
          <a:xfrm>
            <a:off x="5521570" y="653196"/>
            <a:ext cx="3008434" cy="1454143"/>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5" name="Oval 12"/>
          <p:cNvSpPr>
            <a:spLocks noChangeArrowheads="1"/>
          </p:cNvSpPr>
          <p:nvPr/>
        </p:nvSpPr>
        <p:spPr bwMode="auto">
          <a:xfrm>
            <a:off x="6943482" y="773724"/>
            <a:ext cx="740996" cy="687388"/>
          </a:xfrm>
          <a:prstGeom prst="ellipse">
            <a:avLst/>
          </a:prstGeom>
          <a:noFill/>
          <a:ln w="76200" cmpd="sng"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9097" name="Picture 15"/>
          <p:cNvPicPr>
            <a:picLocks noChangeAspect="1" noChangeArrowheads="1"/>
          </p:cNvPicPr>
          <p:nvPr/>
        </p:nvPicPr>
        <p:blipFill>
          <a:blip r:embed="rId5">
            <a:extLst>
              <a:ext uri="{28A0092B-C50C-407E-A947-70E740481C1C}">
                <a14:useLocalDpi xmlns:a14="http://schemas.microsoft.com/office/drawing/2010/main" val="0"/>
              </a:ext>
            </a:extLst>
          </a:blip>
          <a:srcRect l="26042" t="25957" r="48225" b="57443"/>
          <a:stretch>
            <a:fillRect/>
          </a:stretch>
        </p:blipFill>
        <p:spPr bwMode="auto">
          <a:xfrm>
            <a:off x="5468814" y="4098275"/>
            <a:ext cx="3086101" cy="1493452"/>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12"/>
          <p:cNvSpPr>
            <a:spLocks noChangeArrowheads="1"/>
          </p:cNvSpPr>
          <p:nvPr/>
        </p:nvSpPr>
        <p:spPr bwMode="auto">
          <a:xfrm>
            <a:off x="7025543" y="2438401"/>
            <a:ext cx="740996" cy="687388"/>
          </a:xfrm>
          <a:prstGeom prst="ellipse">
            <a:avLst/>
          </a:prstGeom>
          <a:noFill/>
          <a:ln w="762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122738" y="0"/>
            <a:ext cx="4525962" cy="1066800"/>
          </a:xfrm>
          <a:noFill/>
        </p:spPr>
        <p:txBody>
          <a:bodyPr anchor="ctr"/>
          <a:lstStyle/>
          <a:p>
            <a:r>
              <a:rPr lang="en-US" sz="2000" dirty="0" smtClean="0"/>
              <a:t>Advanced user options: </a:t>
            </a:r>
            <a:br>
              <a:rPr lang="en-US" sz="2000" dirty="0" smtClean="0"/>
            </a:br>
            <a:r>
              <a:rPr lang="en-US" sz="2000" dirty="0" smtClean="0"/>
              <a:t>Service Mode “System” menu</a:t>
            </a:r>
          </a:p>
        </p:txBody>
      </p:sp>
      <p:sp>
        <p:nvSpPr>
          <p:cNvPr id="90115"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16" name="Rectangle 4"/>
          <p:cNvSpPr>
            <a:spLocks noGrp="1" noChangeArrowheads="1"/>
          </p:cNvSpPr>
          <p:nvPr>
            <p:ph type="body" idx="1"/>
          </p:nvPr>
        </p:nvSpPr>
        <p:spPr>
          <a:xfrm>
            <a:off x="400294" y="1139214"/>
            <a:ext cx="5499344" cy="4508500"/>
          </a:xfrm>
        </p:spPr>
        <p:txBody>
          <a:bodyPr/>
          <a:lstStyle/>
          <a:p>
            <a:pPr>
              <a:lnSpc>
                <a:spcPct val="95000"/>
              </a:lnSpc>
              <a:spcBef>
                <a:spcPct val="0"/>
              </a:spcBef>
              <a:spcAft>
                <a:spcPts val="1000"/>
              </a:spcAft>
            </a:pPr>
            <a:r>
              <a:rPr lang="en-US" sz="1600" dirty="0" smtClean="0"/>
              <a:t>Use “System” choice to:</a:t>
            </a:r>
          </a:p>
          <a:p>
            <a:pPr lvl="1">
              <a:spcBef>
                <a:spcPct val="0"/>
              </a:spcBef>
              <a:spcAft>
                <a:spcPts val="1000"/>
              </a:spcAft>
            </a:pPr>
            <a:r>
              <a:rPr lang="en-US" sz="1600" dirty="0" smtClean="0"/>
              <a:t>Set “Bump test” due date</a:t>
            </a:r>
          </a:p>
          <a:p>
            <a:pPr lvl="1">
              <a:spcBef>
                <a:spcPct val="0"/>
              </a:spcBef>
              <a:spcAft>
                <a:spcPts val="1000"/>
              </a:spcAft>
            </a:pPr>
            <a:r>
              <a:rPr lang="en-US" sz="1600" dirty="0" smtClean="0"/>
              <a:t>Set “Calibration” due date</a:t>
            </a:r>
          </a:p>
          <a:p>
            <a:pPr lvl="1">
              <a:spcBef>
                <a:spcPct val="0"/>
              </a:spcBef>
              <a:spcAft>
                <a:spcPts val="1000"/>
              </a:spcAft>
            </a:pPr>
            <a:r>
              <a:rPr lang="en-US" sz="1600" dirty="0" smtClean="0"/>
              <a:t>Set interval for “Inspection” due date</a:t>
            </a:r>
          </a:p>
          <a:p>
            <a:pPr lvl="1">
              <a:spcBef>
                <a:spcPct val="0"/>
              </a:spcBef>
              <a:spcAft>
                <a:spcPts val="1000"/>
              </a:spcAft>
            </a:pPr>
            <a:r>
              <a:rPr lang="en-US" sz="1600" dirty="0" smtClean="0"/>
              <a:t>Set “Time”</a:t>
            </a:r>
          </a:p>
          <a:p>
            <a:pPr lvl="1">
              <a:spcBef>
                <a:spcPct val="0"/>
              </a:spcBef>
              <a:spcAft>
                <a:spcPts val="1000"/>
              </a:spcAft>
            </a:pPr>
            <a:r>
              <a:rPr lang="en-US" sz="1600" dirty="0" smtClean="0"/>
              <a:t>Set system “Options” (language, vibrating alarm, alarm latch, SD card check, display zoom, auto-save setup changes)</a:t>
            </a:r>
          </a:p>
          <a:p>
            <a:pPr lvl="1">
              <a:spcBef>
                <a:spcPct val="0"/>
              </a:spcBef>
              <a:spcAft>
                <a:spcPts val="1000"/>
              </a:spcAft>
            </a:pPr>
            <a:r>
              <a:rPr lang="en-US" sz="1600" dirty="0" smtClean="0"/>
              <a:t>“Sensor-Enable” to turn sensors off or on</a:t>
            </a:r>
          </a:p>
          <a:p>
            <a:pPr lvl="1">
              <a:spcBef>
                <a:spcPct val="0"/>
              </a:spcBef>
              <a:spcAft>
                <a:spcPts val="1000"/>
              </a:spcAft>
            </a:pPr>
            <a:r>
              <a:rPr lang="en-US" sz="1600" dirty="0" smtClean="0"/>
              <a:t>“</a:t>
            </a:r>
            <a:r>
              <a:rPr lang="en-US" sz="1600" dirty="0" err="1" smtClean="0"/>
              <a:t>AutoCal</a:t>
            </a:r>
            <a:r>
              <a:rPr lang="en-US" sz="1600" dirty="0" smtClean="0"/>
              <a:t> – Air” specify which sensors adjusted during the “</a:t>
            </a:r>
            <a:r>
              <a:rPr lang="en-US" sz="1600" dirty="0" err="1" smtClean="0"/>
              <a:t>AutoCal</a:t>
            </a:r>
            <a:r>
              <a:rPr lang="en-US" sz="1600" dirty="0" smtClean="0"/>
              <a:t> – Air” procedure</a:t>
            </a:r>
          </a:p>
          <a:p>
            <a:pPr lvl="1">
              <a:spcBef>
                <a:spcPct val="0"/>
              </a:spcBef>
              <a:spcAft>
                <a:spcPts val="1000"/>
              </a:spcAft>
            </a:pPr>
            <a:r>
              <a:rPr lang="en-US" sz="1600" dirty="0" smtClean="0"/>
              <a:t>“</a:t>
            </a:r>
            <a:r>
              <a:rPr lang="en-US" sz="1600" dirty="0" err="1" smtClean="0"/>
              <a:t>Autocal</a:t>
            </a:r>
            <a:r>
              <a:rPr lang="en-US" sz="1600" dirty="0" smtClean="0"/>
              <a:t> – Gas” specify which sensors adjusted during the “</a:t>
            </a:r>
            <a:r>
              <a:rPr lang="en-US" sz="1600" dirty="0" err="1" smtClean="0"/>
              <a:t>AutoCal</a:t>
            </a:r>
            <a:r>
              <a:rPr lang="en-US" sz="1600" dirty="0" smtClean="0"/>
              <a:t> – Gas” procedure</a:t>
            </a:r>
          </a:p>
          <a:p>
            <a:pPr lvl="1">
              <a:spcBef>
                <a:spcPct val="0"/>
              </a:spcBef>
              <a:spcAft>
                <a:spcPts val="1000"/>
              </a:spcAft>
            </a:pPr>
            <a:r>
              <a:rPr lang="en-US" sz="1600" dirty="0" smtClean="0"/>
              <a:t>“Information” verify firmware version currently installed</a:t>
            </a:r>
          </a:p>
        </p:txBody>
      </p:sp>
      <p:pic>
        <p:nvPicPr>
          <p:cNvPr id="90118" name="Picture 6"/>
          <p:cNvPicPr>
            <a:picLocks noChangeAspect="1" noChangeArrowheads="1"/>
          </p:cNvPicPr>
          <p:nvPr/>
        </p:nvPicPr>
        <p:blipFill>
          <a:blip r:embed="rId3">
            <a:extLst>
              <a:ext uri="{28A0092B-C50C-407E-A947-70E740481C1C}">
                <a14:useLocalDpi xmlns:a14="http://schemas.microsoft.com/office/drawing/2010/main" val="0"/>
              </a:ext>
            </a:extLst>
          </a:blip>
          <a:srcRect l="11539" t="31358" r="49236" b="43402"/>
          <a:stretch>
            <a:fillRect/>
          </a:stretch>
        </p:blipFill>
        <p:spPr bwMode="auto">
          <a:xfrm>
            <a:off x="6149620" y="1215175"/>
            <a:ext cx="2492970" cy="1228648"/>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9"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0156" t="23372" r="49234" b="49357"/>
          <a:stretch/>
        </p:blipFill>
        <p:spPr bwMode="auto">
          <a:xfrm>
            <a:off x="6040316" y="2663191"/>
            <a:ext cx="2602523" cy="1337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0156" t="50762" r="49234" b="21745"/>
          <a:stretch/>
        </p:blipFill>
        <p:spPr bwMode="auto">
          <a:xfrm>
            <a:off x="6060831" y="4202722"/>
            <a:ext cx="2602523" cy="134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1" name="Picture 6"/>
          <p:cNvPicPr>
            <a:picLocks noChangeAspect="1" noChangeArrowheads="1"/>
          </p:cNvPicPr>
          <p:nvPr/>
        </p:nvPicPr>
        <p:blipFill>
          <a:blip r:embed="rId3">
            <a:extLst>
              <a:ext uri="{28A0092B-C50C-407E-A947-70E740481C1C}">
                <a14:useLocalDpi xmlns:a14="http://schemas.microsoft.com/office/drawing/2010/main" val="0"/>
              </a:ext>
            </a:extLst>
          </a:blip>
          <a:srcRect l="9229" t="38194" r="59975" b="41841"/>
          <a:stretch>
            <a:fillRect/>
          </a:stretch>
        </p:blipFill>
        <p:spPr bwMode="auto">
          <a:xfrm>
            <a:off x="5762870" y="3161811"/>
            <a:ext cx="2894013" cy="140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38" name="Rectangle 2"/>
          <p:cNvSpPr>
            <a:spLocks noGrp="1" noChangeArrowheads="1"/>
          </p:cNvSpPr>
          <p:nvPr>
            <p:ph type="title"/>
          </p:nvPr>
        </p:nvSpPr>
        <p:spPr>
          <a:xfrm>
            <a:off x="4122738" y="0"/>
            <a:ext cx="4525962" cy="1066800"/>
          </a:xfrm>
          <a:noFill/>
        </p:spPr>
        <p:txBody>
          <a:bodyPr anchor="ctr"/>
          <a:lstStyle/>
          <a:p>
            <a:r>
              <a:rPr lang="en-US" sz="2000" dirty="0" smtClean="0"/>
              <a:t>Advanced user options: </a:t>
            </a:r>
            <a:br>
              <a:rPr lang="en-US" sz="2000" dirty="0" smtClean="0"/>
            </a:br>
            <a:r>
              <a:rPr lang="en-US" sz="2000" dirty="0" smtClean="0"/>
              <a:t>Service Mode “Sensor” menu</a:t>
            </a:r>
          </a:p>
        </p:txBody>
      </p:sp>
      <p:sp>
        <p:nvSpPr>
          <p:cNvPr id="91139"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40" name="Rectangle 4"/>
          <p:cNvSpPr>
            <a:spLocks noGrp="1" noChangeArrowheads="1"/>
          </p:cNvSpPr>
          <p:nvPr>
            <p:ph type="body" idx="1"/>
          </p:nvPr>
        </p:nvSpPr>
        <p:spPr>
          <a:xfrm>
            <a:off x="866165" y="1515207"/>
            <a:ext cx="4583112" cy="2327032"/>
          </a:xfrm>
        </p:spPr>
        <p:txBody>
          <a:bodyPr/>
          <a:lstStyle/>
          <a:p>
            <a:pPr>
              <a:spcBef>
                <a:spcPct val="0"/>
              </a:spcBef>
              <a:spcAft>
                <a:spcPts val="1800"/>
              </a:spcAft>
              <a:buFont typeface="Arial" pitchFamily="34" charset="0"/>
              <a:buChar char="•"/>
            </a:pPr>
            <a:r>
              <a:rPr lang="en-US" sz="1800" dirty="0" smtClean="0"/>
              <a:t>Use the “Sensors” choice to change settings for individual sensors</a:t>
            </a:r>
          </a:p>
          <a:p>
            <a:pPr>
              <a:spcBef>
                <a:spcPct val="0"/>
              </a:spcBef>
              <a:spcAft>
                <a:spcPts val="1800"/>
              </a:spcAft>
              <a:buFont typeface="Arial" pitchFamily="34" charset="0"/>
              <a:buChar char="•"/>
            </a:pPr>
            <a:r>
              <a:rPr lang="en-US" sz="1800" dirty="0" smtClean="0"/>
              <a:t>Each sensor has unique list of options and setting choices</a:t>
            </a:r>
          </a:p>
        </p:txBody>
      </p:sp>
      <p:sp>
        <p:nvSpPr>
          <p:cNvPr id="91142" name="Rectangle 7"/>
          <p:cNvSpPr>
            <a:spLocks noChangeArrowheads="1"/>
          </p:cNvSpPr>
          <p:nvPr/>
        </p:nvSpPr>
        <p:spPr bwMode="auto">
          <a:xfrm>
            <a:off x="5762869" y="3174267"/>
            <a:ext cx="2817813" cy="1406525"/>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1143" name="Picture 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1530" t="38194" r="15105" b="41841"/>
          <a:stretch>
            <a:fillRect/>
          </a:stretch>
        </p:blipFill>
        <p:spPr bwMode="auto">
          <a:xfrm>
            <a:off x="867142" y="3885347"/>
            <a:ext cx="4089400" cy="1411287"/>
          </a:xfrm>
          <a:prstGeom prst="rect">
            <a:avLst/>
          </a:prstGeom>
          <a:solidFill>
            <a:srgbClr val="FFFFFF"/>
          </a:solidFill>
          <a:ln w="25400" algn="ctr">
            <a:solidFill>
              <a:schemeClr val="bg1"/>
            </a:solidFill>
            <a:miter lim="800000"/>
            <a:headEnd/>
            <a:tailEnd/>
          </a:ln>
          <a:effectLst>
            <a:outerShdw dist="101600" dir="2700000" algn="ctr" rotWithShape="0">
              <a:schemeClr val="bg2"/>
            </a:outerShdw>
          </a:effectLst>
          <a:extLst/>
        </p:spPr>
      </p:pic>
      <p:pic>
        <p:nvPicPr>
          <p:cNvPr id="91144" name="Picture 10"/>
          <p:cNvPicPr>
            <a:picLocks noChangeAspect="1" noChangeArrowheads="1"/>
          </p:cNvPicPr>
          <p:nvPr/>
        </p:nvPicPr>
        <p:blipFill>
          <a:blip r:embed="rId4">
            <a:extLst>
              <a:ext uri="{28A0092B-C50C-407E-A947-70E740481C1C}">
                <a14:useLocalDpi xmlns:a14="http://schemas.microsoft.com/office/drawing/2010/main" val="0"/>
              </a:ext>
            </a:extLst>
          </a:blip>
          <a:srcRect l="20294" t="34114" r="54492" b="48698"/>
          <a:stretch>
            <a:fillRect/>
          </a:stretch>
        </p:blipFill>
        <p:spPr bwMode="auto">
          <a:xfrm>
            <a:off x="5785827" y="1345223"/>
            <a:ext cx="2735263" cy="1398588"/>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bwMode="auto">
          <a:xfrm flipV="1">
            <a:off x="4956542" y="3833447"/>
            <a:ext cx="723289" cy="467398"/>
          </a:xfrm>
          <a:prstGeom prst="straightConnector1">
            <a:avLst/>
          </a:prstGeom>
          <a:solidFill>
            <a:schemeClr val="accent1"/>
          </a:solidFill>
          <a:ln w="254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71" name="Picture 8" descr="G460_gr1 Kopie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91367">
            <a:off x="5021263" y="755650"/>
            <a:ext cx="4052887"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99CC"/>
                </a:solidFill>
                <a:miter lim="800000"/>
                <a:headEnd/>
                <a:tailEnd/>
              </a14:hiddenLine>
            </a:ext>
          </a:extLst>
        </p:spPr>
      </p:pic>
      <p:sp>
        <p:nvSpPr>
          <p:cNvPr id="7172" name="Text Box 2"/>
          <p:cNvSpPr txBox="1">
            <a:spLocks noChangeArrowheads="1"/>
          </p:cNvSpPr>
          <p:nvPr/>
        </p:nvSpPr>
        <p:spPr bwMode="auto">
          <a:xfrm>
            <a:off x="1295400" y="36576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eaLnBrk="1" hangingPunct="1">
              <a:spcBef>
                <a:spcPct val="50000"/>
              </a:spcBef>
              <a:buFont typeface="Wingdings" pitchFamily="2" charset="2"/>
              <a:buNone/>
            </a:pPr>
            <a:endParaRPr lang="en-US" sz="1800" b="0">
              <a:solidFill>
                <a:srgbClr val="0099CC"/>
              </a:solidFill>
              <a:latin typeface="Tahoma" pitchFamily="34" charset="0"/>
            </a:endParaRPr>
          </a:p>
        </p:txBody>
      </p:sp>
      <p:sp>
        <p:nvSpPr>
          <p:cNvPr id="7173" name="Rectangle 3"/>
          <p:cNvSpPr>
            <a:spLocks noChangeArrowheads="1"/>
          </p:cNvSpPr>
          <p:nvPr/>
        </p:nvSpPr>
        <p:spPr bwMode="auto">
          <a:xfrm>
            <a:off x="-109538" y="114935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7174" name="Rectangle 4"/>
          <p:cNvSpPr>
            <a:spLocks noGrp="1" noChangeArrowheads="1"/>
          </p:cNvSpPr>
          <p:nvPr>
            <p:ph type="title"/>
          </p:nvPr>
        </p:nvSpPr>
        <p:spPr>
          <a:xfrm>
            <a:off x="1795463" y="-15875"/>
            <a:ext cx="6629400" cy="812800"/>
          </a:xfrm>
        </p:spPr>
        <p:txBody>
          <a:bodyPr/>
          <a:lstStyle/>
          <a:p>
            <a:r>
              <a:rPr lang="en-US" sz="2000" dirty="0" smtClean="0"/>
              <a:t>G450 / G460 Multi-Gas Detector</a:t>
            </a:r>
          </a:p>
        </p:txBody>
      </p:sp>
      <p:sp>
        <p:nvSpPr>
          <p:cNvPr id="7175" name="Rectangle 5"/>
          <p:cNvSpPr>
            <a:spLocks noGrp="1" noChangeArrowheads="1"/>
          </p:cNvSpPr>
          <p:nvPr>
            <p:ph type="body" idx="1"/>
          </p:nvPr>
        </p:nvSpPr>
        <p:spPr>
          <a:xfrm>
            <a:off x="792163" y="1179513"/>
            <a:ext cx="4410075" cy="2997200"/>
          </a:xfrm>
        </p:spPr>
        <p:txBody>
          <a:bodyPr/>
          <a:lstStyle/>
          <a:p>
            <a:pPr>
              <a:spcBef>
                <a:spcPct val="0"/>
              </a:spcBef>
              <a:spcAft>
                <a:spcPts val="1800"/>
              </a:spcAft>
            </a:pPr>
            <a:r>
              <a:rPr lang="de-DE" sz="1800" dirty="0" smtClean="0"/>
              <a:t>Interchangeable rechargeable (NiMH) or alkaline battery packs last up to 25 hours per charge</a:t>
            </a:r>
          </a:p>
          <a:p>
            <a:pPr>
              <a:spcBef>
                <a:spcPct val="0"/>
              </a:spcBef>
              <a:spcAft>
                <a:spcPts val="1800"/>
              </a:spcAft>
            </a:pPr>
            <a:r>
              <a:rPr lang="de-DE" sz="1800" dirty="0" smtClean="0"/>
              <a:t>Top-mounted, three color, full graphics LCD </a:t>
            </a:r>
          </a:p>
          <a:p>
            <a:pPr>
              <a:spcBef>
                <a:spcPct val="0"/>
              </a:spcBef>
              <a:spcAft>
                <a:spcPts val="1800"/>
              </a:spcAft>
            </a:pPr>
            <a:r>
              <a:rPr lang="de-DE" sz="1800" dirty="0" smtClean="0"/>
              <a:t>Durable IP-67 water resistant design </a:t>
            </a:r>
          </a:p>
          <a:p>
            <a:pPr>
              <a:spcBef>
                <a:spcPct val="0"/>
              </a:spcBef>
              <a:spcAft>
                <a:spcPts val="1800"/>
              </a:spcAft>
              <a:buFont typeface="Wingdings" pitchFamily="2" charset="2"/>
              <a:buChar char="§"/>
            </a:pPr>
            <a:r>
              <a:rPr lang="de-DE" sz="1800" dirty="0" smtClean="0"/>
              <a:t>O2 sensor rated for continuous    use in –30</a:t>
            </a:r>
            <a:r>
              <a:rPr lang="en-US" sz="1800" dirty="0" smtClean="0">
                <a:cs typeface="Arial" charset="0"/>
              </a:rPr>
              <a:t>°C temperatures </a:t>
            </a:r>
          </a:p>
        </p:txBody>
      </p:sp>
    </p:spTree>
  </p:cSld>
  <p:clrMapOvr>
    <a:masterClrMapping/>
  </p:clrMapOvr>
  <p:transition spd="slow">
    <p:split orient="ver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789985" y="4703885"/>
            <a:ext cx="1354015" cy="2154115"/>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2162" name="Rectangle 13"/>
          <p:cNvSpPr>
            <a:spLocks noChangeArrowheads="1"/>
          </p:cNvSpPr>
          <p:nvPr/>
        </p:nvSpPr>
        <p:spPr bwMode="auto">
          <a:xfrm>
            <a:off x="592138" y="2242039"/>
            <a:ext cx="4532312" cy="1820008"/>
          </a:xfrm>
          <a:prstGeom prst="rect">
            <a:avLst/>
          </a:prstGeom>
          <a:solidFill>
            <a:srgbClr val="FF6D6D"/>
          </a:solidFill>
          <a:ln w="28575" algn="ctr">
            <a:solidFill>
              <a:schemeClr val="bg1"/>
            </a:solidFill>
            <a:miter lim="800000"/>
            <a:headEnd/>
            <a:tailEnd/>
          </a:ln>
          <a:effectLst>
            <a:outerShdw dist="101600" dir="2700000" algn="ctr" rotWithShape="0">
              <a:schemeClr val="bg2"/>
            </a:outerShdw>
          </a:effectLst>
          <a:extLst/>
        </p:spPr>
        <p:txBody>
          <a:bodyPr wrap="none" anchor="ctr"/>
          <a:lstStyle/>
          <a:p>
            <a:endParaRPr lang="en-US" sz="1600" dirty="0"/>
          </a:p>
        </p:txBody>
      </p:sp>
      <p:sp>
        <p:nvSpPr>
          <p:cNvPr id="92163" name="Rectangle 2"/>
          <p:cNvSpPr>
            <a:spLocks noGrp="1" noChangeArrowheads="1"/>
          </p:cNvSpPr>
          <p:nvPr>
            <p:ph type="title"/>
          </p:nvPr>
        </p:nvSpPr>
        <p:spPr>
          <a:xfrm>
            <a:off x="2268538" y="0"/>
            <a:ext cx="6380162" cy="1066800"/>
          </a:xfrm>
          <a:noFill/>
        </p:spPr>
        <p:txBody>
          <a:bodyPr anchor="ctr"/>
          <a:lstStyle/>
          <a:p>
            <a:r>
              <a:rPr lang="en-US" sz="2000" dirty="0" smtClean="0"/>
              <a:t>Advanced user options: </a:t>
            </a:r>
            <a:br>
              <a:rPr lang="en-US" sz="2000" dirty="0" smtClean="0"/>
            </a:br>
            <a:r>
              <a:rPr lang="en-US" sz="2000" dirty="0" smtClean="0"/>
              <a:t>Oxygen “Sensor” menu</a:t>
            </a:r>
          </a:p>
        </p:txBody>
      </p:sp>
      <p:sp>
        <p:nvSpPr>
          <p:cNvPr id="92164"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65" name="Rectangle 4"/>
          <p:cNvSpPr>
            <a:spLocks noGrp="1" noChangeArrowheads="1"/>
          </p:cNvSpPr>
          <p:nvPr>
            <p:ph type="body" idx="1"/>
          </p:nvPr>
        </p:nvSpPr>
        <p:spPr>
          <a:xfrm>
            <a:off x="400050" y="1435100"/>
            <a:ext cx="4583113" cy="4508500"/>
          </a:xfrm>
        </p:spPr>
        <p:txBody>
          <a:bodyPr/>
          <a:lstStyle/>
          <a:p>
            <a:pPr>
              <a:spcBef>
                <a:spcPct val="0"/>
              </a:spcBef>
              <a:spcAft>
                <a:spcPct val="50000"/>
              </a:spcAft>
              <a:buFont typeface="Wingdings" pitchFamily="2" charset="2"/>
              <a:buChar char="§"/>
            </a:pPr>
            <a:r>
              <a:rPr lang="en-US" sz="1800" dirty="0" smtClean="0"/>
              <a:t>“Adjust Zero Point”</a:t>
            </a:r>
          </a:p>
          <a:p>
            <a:pPr>
              <a:spcBef>
                <a:spcPct val="0"/>
              </a:spcBef>
              <a:spcAft>
                <a:spcPct val="50000"/>
              </a:spcAft>
              <a:buFont typeface="Wingdings" pitchFamily="2" charset="2"/>
              <a:buChar char="§"/>
            </a:pPr>
            <a:endParaRPr lang="en-US" sz="1800" dirty="0" smtClean="0"/>
          </a:p>
          <a:p>
            <a:pPr>
              <a:spcBef>
                <a:spcPct val="0"/>
              </a:spcBef>
              <a:spcAft>
                <a:spcPct val="50000"/>
              </a:spcAft>
              <a:buFont typeface="Wingdings" pitchFamily="2" charset="2"/>
              <a:buNone/>
            </a:pPr>
            <a:r>
              <a:rPr lang="en-US" sz="1800" dirty="0" smtClean="0"/>
              <a:t>     </a:t>
            </a:r>
            <a:r>
              <a:rPr lang="en-US" sz="1600" dirty="0" smtClean="0"/>
              <a:t>WARNING: In the “Adjust Zero Point” procedure readings of the O</a:t>
            </a:r>
            <a:r>
              <a:rPr lang="en-US" sz="1600" baseline="-25000" dirty="0" smtClean="0"/>
              <a:t>2</a:t>
            </a:r>
            <a:r>
              <a:rPr lang="en-US" sz="1600" dirty="0" smtClean="0"/>
              <a:t> sensor are adjusted while the sensor is exposed to pure nitrogen (0.0% oxygen).  Never attempt to “Adjust Zero Point” while the sensor is located in fresh air</a:t>
            </a:r>
          </a:p>
        </p:txBody>
      </p:sp>
      <p:pic>
        <p:nvPicPr>
          <p:cNvPr id="92166" name="Picture 12"/>
          <p:cNvPicPr>
            <a:picLocks noChangeAspect="1" noChangeArrowheads="1"/>
          </p:cNvPicPr>
          <p:nvPr/>
        </p:nvPicPr>
        <p:blipFill>
          <a:blip r:embed="rId3">
            <a:extLst>
              <a:ext uri="{28A0092B-C50C-407E-A947-70E740481C1C}">
                <a14:useLocalDpi xmlns:a14="http://schemas.microsoft.com/office/drawing/2010/main" val="0"/>
              </a:ext>
            </a:extLst>
          </a:blip>
          <a:srcRect l="9570" t="37196" r="60709" b="43294"/>
          <a:stretch>
            <a:fillRect/>
          </a:stretch>
        </p:blipFill>
        <p:spPr bwMode="auto">
          <a:xfrm>
            <a:off x="5924550" y="2819400"/>
            <a:ext cx="2898775" cy="1427163"/>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7" name="Picture 14"/>
          <p:cNvPicPr>
            <a:picLocks noChangeAspect="1" noChangeArrowheads="1"/>
          </p:cNvPicPr>
          <p:nvPr/>
        </p:nvPicPr>
        <p:blipFill>
          <a:blip r:embed="rId4">
            <a:extLst>
              <a:ext uri="{28A0092B-C50C-407E-A947-70E740481C1C}">
                <a14:useLocalDpi xmlns:a14="http://schemas.microsoft.com/office/drawing/2010/main" val="0"/>
              </a:ext>
            </a:extLst>
          </a:blip>
          <a:srcRect l="9456" t="64626" r="60986" b="16037"/>
          <a:stretch>
            <a:fillRect/>
          </a:stretch>
        </p:blipFill>
        <p:spPr bwMode="auto">
          <a:xfrm>
            <a:off x="5926138" y="1174750"/>
            <a:ext cx="2882900" cy="1414463"/>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8" name="Picture 15"/>
          <p:cNvPicPr>
            <a:picLocks noChangeAspect="1" noChangeArrowheads="1"/>
          </p:cNvPicPr>
          <p:nvPr/>
        </p:nvPicPr>
        <p:blipFill>
          <a:blip r:embed="rId3">
            <a:extLst>
              <a:ext uri="{28A0092B-C50C-407E-A947-70E740481C1C}">
                <a14:useLocalDpi xmlns:a14="http://schemas.microsoft.com/office/drawing/2010/main" val="0"/>
              </a:ext>
            </a:extLst>
          </a:blip>
          <a:srcRect l="9717" t="58636" r="60855" b="21875"/>
          <a:stretch>
            <a:fillRect/>
          </a:stretch>
        </p:blipFill>
        <p:spPr bwMode="auto">
          <a:xfrm>
            <a:off x="5938838" y="4473575"/>
            <a:ext cx="2870200" cy="1425575"/>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789985" y="4703885"/>
            <a:ext cx="1354015" cy="2154115"/>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3186" name="Rectangle 3"/>
          <p:cNvSpPr>
            <a:spLocks noGrp="1" noChangeArrowheads="1"/>
          </p:cNvSpPr>
          <p:nvPr>
            <p:ph type="title"/>
          </p:nvPr>
        </p:nvSpPr>
        <p:spPr>
          <a:xfrm>
            <a:off x="2268538" y="0"/>
            <a:ext cx="6380162" cy="1066800"/>
          </a:xfrm>
          <a:noFill/>
        </p:spPr>
        <p:txBody>
          <a:bodyPr anchor="ctr"/>
          <a:lstStyle/>
          <a:p>
            <a:r>
              <a:rPr lang="en-US" sz="2000" dirty="0" smtClean="0"/>
              <a:t>Advanced user options: </a:t>
            </a:r>
            <a:br>
              <a:rPr lang="en-US" sz="2000" dirty="0" smtClean="0"/>
            </a:br>
            <a:r>
              <a:rPr lang="en-US" sz="2000" dirty="0" smtClean="0"/>
              <a:t>Oxygen “Sensor” menu</a:t>
            </a:r>
          </a:p>
        </p:txBody>
      </p:sp>
      <p:sp>
        <p:nvSpPr>
          <p:cNvPr id="93187" name="Line 4"/>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188" name="Rectangle 5"/>
          <p:cNvSpPr>
            <a:spLocks noGrp="1" noChangeArrowheads="1"/>
          </p:cNvSpPr>
          <p:nvPr>
            <p:ph type="body" idx="1"/>
          </p:nvPr>
        </p:nvSpPr>
        <p:spPr>
          <a:xfrm>
            <a:off x="576263" y="1214438"/>
            <a:ext cx="4583112" cy="4508500"/>
          </a:xfrm>
        </p:spPr>
        <p:txBody>
          <a:bodyPr/>
          <a:lstStyle/>
          <a:p>
            <a:pPr>
              <a:spcBef>
                <a:spcPct val="0"/>
              </a:spcBef>
              <a:spcAft>
                <a:spcPts val="1800"/>
              </a:spcAft>
              <a:buFont typeface="Wingdings" pitchFamily="2" charset="2"/>
              <a:buChar char="§"/>
            </a:pPr>
            <a:r>
              <a:rPr lang="en-US" sz="1800" dirty="0" smtClean="0"/>
              <a:t>“Calibration”</a:t>
            </a:r>
          </a:p>
          <a:p>
            <a:pPr lvl="1">
              <a:lnSpc>
                <a:spcPct val="100000"/>
              </a:lnSpc>
              <a:spcBef>
                <a:spcPct val="0"/>
              </a:spcBef>
              <a:spcAft>
                <a:spcPts val="1800"/>
              </a:spcAft>
              <a:buFont typeface="Wingdings" pitchFamily="2" charset="2"/>
              <a:buChar char="§"/>
            </a:pPr>
            <a:r>
              <a:rPr lang="en-US" sz="1800" dirty="0" smtClean="0"/>
              <a:t>In this step oxygen sensor readings are span adjusted to match the concentration of oxygen in fresh air (20.9%)</a:t>
            </a:r>
          </a:p>
          <a:p>
            <a:pPr lvl="1">
              <a:lnSpc>
                <a:spcPct val="100000"/>
              </a:lnSpc>
              <a:spcBef>
                <a:spcPct val="0"/>
              </a:spcBef>
              <a:spcAft>
                <a:spcPts val="1800"/>
              </a:spcAft>
              <a:buFont typeface="Wingdings" pitchFamily="2" charset="2"/>
              <a:buChar char="§"/>
            </a:pPr>
            <a:r>
              <a:rPr lang="en-US" sz="1800" dirty="0" smtClean="0"/>
              <a:t>This is the same procedure as the “</a:t>
            </a:r>
            <a:r>
              <a:rPr lang="en-US" sz="1800" dirty="0" err="1" smtClean="0"/>
              <a:t>AutoCal</a:t>
            </a:r>
            <a:r>
              <a:rPr lang="en-US" sz="1800" dirty="0" smtClean="0"/>
              <a:t> – air” adjustment normally used to adjust sensor readings to match the expected concentrations in fresh air</a:t>
            </a:r>
          </a:p>
        </p:txBody>
      </p:sp>
      <p:pic>
        <p:nvPicPr>
          <p:cNvPr id="93189" name="Picture 8"/>
          <p:cNvPicPr>
            <a:picLocks noChangeAspect="1" noChangeArrowheads="1"/>
          </p:cNvPicPr>
          <p:nvPr/>
        </p:nvPicPr>
        <p:blipFill>
          <a:blip r:embed="rId3">
            <a:extLst>
              <a:ext uri="{28A0092B-C50C-407E-A947-70E740481C1C}">
                <a14:useLocalDpi xmlns:a14="http://schemas.microsoft.com/office/drawing/2010/main" val="0"/>
              </a:ext>
            </a:extLst>
          </a:blip>
          <a:srcRect l="9360" t="34679" r="60774" b="45724"/>
          <a:stretch>
            <a:fillRect/>
          </a:stretch>
        </p:blipFill>
        <p:spPr bwMode="auto">
          <a:xfrm>
            <a:off x="5916613" y="2781790"/>
            <a:ext cx="2913062" cy="1433513"/>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0" name="Picture 9"/>
          <p:cNvPicPr>
            <a:picLocks noChangeAspect="1" noChangeArrowheads="1"/>
          </p:cNvPicPr>
          <p:nvPr/>
        </p:nvPicPr>
        <p:blipFill>
          <a:blip r:embed="rId4">
            <a:extLst>
              <a:ext uri="{28A0092B-C50C-407E-A947-70E740481C1C}">
                <a14:useLocalDpi xmlns:a14="http://schemas.microsoft.com/office/drawing/2010/main" val="0"/>
              </a:ext>
            </a:extLst>
          </a:blip>
          <a:srcRect l="9619" t="64799" r="60840" b="16058"/>
          <a:stretch>
            <a:fillRect/>
          </a:stretch>
        </p:blipFill>
        <p:spPr bwMode="auto">
          <a:xfrm>
            <a:off x="5929313" y="1154603"/>
            <a:ext cx="2881312" cy="1400175"/>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1" name="Picture 10"/>
          <p:cNvPicPr>
            <a:picLocks noChangeAspect="1" noChangeArrowheads="1"/>
          </p:cNvPicPr>
          <p:nvPr/>
        </p:nvPicPr>
        <p:blipFill>
          <a:blip r:embed="rId3">
            <a:extLst>
              <a:ext uri="{28A0092B-C50C-407E-A947-70E740481C1C}">
                <a14:useLocalDpi xmlns:a14="http://schemas.microsoft.com/office/drawing/2010/main" val="0"/>
              </a:ext>
            </a:extLst>
          </a:blip>
          <a:srcRect l="9506" t="56119" r="60774" b="24306"/>
          <a:stretch>
            <a:fillRect/>
          </a:stretch>
        </p:blipFill>
        <p:spPr bwMode="auto">
          <a:xfrm>
            <a:off x="5930900" y="4421678"/>
            <a:ext cx="2898775" cy="1431925"/>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8"/>
          <p:cNvSpPr>
            <a:spLocks noChangeArrowheads="1"/>
          </p:cNvSpPr>
          <p:nvPr/>
        </p:nvSpPr>
        <p:spPr bwMode="auto">
          <a:xfrm>
            <a:off x="719137" y="4338411"/>
            <a:ext cx="4907939" cy="1288666"/>
          </a:xfrm>
          <a:prstGeom prst="rect">
            <a:avLst/>
          </a:prstGeom>
          <a:solidFill>
            <a:srgbClr val="FF6D6D"/>
          </a:solidFill>
          <a:ln w="28575" algn="ctr">
            <a:solidFill>
              <a:schemeClr val="bg1"/>
            </a:solidFill>
            <a:miter lim="800000"/>
            <a:headEnd/>
            <a:tailEnd/>
          </a:ln>
          <a:effectLst>
            <a:outerShdw dist="101600" dir="2700000" algn="ctr" rotWithShape="0">
              <a:schemeClr val="bg2"/>
            </a:outerShdw>
          </a:effectLst>
          <a:extLst/>
        </p:spPr>
        <p:txBody>
          <a:bodyPr wrap="none" anchor="ctr"/>
          <a:lstStyle/>
          <a:p>
            <a:endParaRPr lang="en-US"/>
          </a:p>
        </p:txBody>
      </p:sp>
      <p:sp>
        <p:nvSpPr>
          <p:cNvPr id="94211" name="Rectangle 2"/>
          <p:cNvSpPr>
            <a:spLocks noGrp="1" noChangeArrowheads="1"/>
          </p:cNvSpPr>
          <p:nvPr>
            <p:ph type="title"/>
          </p:nvPr>
        </p:nvSpPr>
        <p:spPr>
          <a:xfrm>
            <a:off x="2538413" y="0"/>
            <a:ext cx="6110287" cy="1066800"/>
          </a:xfrm>
          <a:noFill/>
        </p:spPr>
        <p:txBody>
          <a:bodyPr anchor="ctr"/>
          <a:lstStyle/>
          <a:p>
            <a:r>
              <a:rPr lang="en-US" sz="2000" dirty="0" smtClean="0"/>
              <a:t>Advanced user options: </a:t>
            </a:r>
            <a:br>
              <a:rPr lang="en-US" sz="2000" dirty="0" smtClean="0"/>
            </a:br>
            <a:r>
              <a:rPr lang="en-US" sz="2000" dirty="0" smtClean="0"/>
              <a:t>Oxygen “Sensor” menu</a:t>
            </a:r>
          </a:p>
        </p:txBody>
      </p:sp>
      <p:sp>
        <p:nvSpPr>
          <p:cNvPr id="94212"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4213" name="Picture 4"/>
          <p:cNvPicPr>
            <a:picLocks noChangeAspect="1" noChangeArrowheads="1"/>
          </p:cNvPicPr>
          <p:nvPr/>
        </p:nvPicPr>
        <p:blipFill>
          <a:blip r:embed="rId3">
            <a:extLst>
              <a:ext uri="{28A0092B-C50C-407E-A947-70E740481C1C}">
                <a14:useLocalDpi xmlns:a14="http://schemas.microsoft.com/office/drawing/2010/main" val="0"/>
              </a:ext>
            </a:extLst>
          </a:blip>
          <a:srcRect l="9521" t="24153" r="60808" b="56271"/>
          <a:stretch>
            <a:fillRect/>
          </a:stretch>
        </p:blipFill>
        <p:spPr bwMode="auto">
          <a:xfrm>
            <a:off x="5881688" y="2724887"/>
            <a:ext cx="2894012" cy="1431925"/>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4" name="Picture 5"/>
          <p:cNvPicPr>
            <a:picLocks noChangeAspect="1" noChangeArrowheads="1"/>
          </p:cNvPicPr>
          <p:nvPr/>
        </p:nvPicPr>
        <p:blipFill>
          <a:blip r:embed="rId4">
            <a:extLst>
              <a:ext uri="{28A0092B-C50C-407E-A947-70E740481C1C}">
                <a14:useLocalDpi xmlns:a14="http://schemas.microsoft.com/office/drawing/2010/main" val="0"/>
              </a:ext>
            </a:extLst>
          </a:blip>
          <a:srcRect l="9326" t="64409" r="60678" b="15842"/>
          <a:stretch>
            <a:fillRect/>
          </a:stretch>
        </p:blipFill>
        <p:spPr bwMode="auto">
          <a:xfrm>
            <a:off x="5875338" y="1111497"/>
            <a:ext cx="2925762" cy="1444625"/>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5" name="Picture 6"/>
          <p:cNvPicPr>
            <a:picLocks noChangeAspect="1" noChangeArrowheads="1"/>
          </p:cNvPicPr>
          <p:nvPr/>
        </p:nvPicPr>
        <p:blipFill>
          <a:blip r:embed="rId3">
            <a:extLst>
              <a:ext uri="{28A0092B-C50C-407E-A947-70E740481C1C}">
                <a14:useLocalDpi xmlns:a14="http://schemas.microsoft.com/office/drawing/2010/main" val="0"/>
              </a:ext>
            </a:extLst>
          </a:blip>
          <a:srcRect l="9483" t="62614" r="61926" b="18738"/>
          <a:stretch>
            <a:fillRect/>
          </a:stretch>
        </p:blipFill>
        <p:spPr bwMode="auto">
          <a:xfrm>
            <a:off x="5907088" y="4331194"/>
            <a:ext cx="2878137" cy="1408113"/>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6" name="Rectangle 7"/>
          <p:cNvSpPr>
            <a:spLocks noGrp="1" noChangeArrowheads="1"/>
          </p:cNvSpPr>
          <p:nvPr>
            <p:ph type="body" idx="1"/>
          </p:nvPr>
        </p:nvSpPr>
        <p:spPr>
          <a:xfrm>
            <a:off x="153988" y="1054100"/>
            <a:ext cx="5359400" cy="4508500"/>
          </a:xfrm>
        </p:spPr>
        <p:txBody>
          <a:bodyPr/>
          <a:lstStyle/>
          <a:p>
            <a:pPr>
              <a:lnSpc>
                <a:spcPct val="90000"/>
              </a:lnSpc>
            </a:pPr>
            <a:r>
              <a:rPr lang="en-US" sz="1600" dirty="0" smtClean="0"/>
              <a:t>Oxygen sensors have three user adjustable alarm settings</a:t>
            </a:r>
          </a:p>
          <a:p>
            <a:pPr lvl="1">
              <a:lnSpc>
                <a:spcPct val="85000"/>
              </a:lnSpc>
            </a:pPr>
            <a:r>
              <a:rPr lang="en-US" sz="1600" dirty="0" smtClean="0"/>
              <a:t>Alarms 1 and 2 are normally “descending” alarms that are activated by the concentration falling below the alarm value</a:t>
            </a:r>
          </a:p>
          <a:p>
            <a:pPr lvl="1">
              <a:lnSpc>
                <a:spcPct val="85000"/>
              </a:lnSpc>
            </a:pPr>
            <a:r>
              <a:rPr lang="en-US" sz="1600" dirty="0" smtClean="0"/>
              <a:t>Alarm 3 is an “ascending” alarm that is activated by the concentration rising above the alarm value</a:t>
            </a:r>
          </a:p>
          <a:p>
            <a:pPr lvl="1">
              <a:lnSpc>
                <a:spcPct val="85000"/>
              </a:lnSpc>
            </a:pPr>
            <a:r>
              <a:rPr lang="en-US" sz="1600" dirty="0" smtClean="0"/>
              <a:t>Highlight the desired alarm, then press “Edit” to change the value</a:t>
            </a:r>
          </a:p>
          <a:p>
            <a:pPr lvl="1">
              <a:lnSpc>
                <a:spcPct val="85000"/>
              </a:lnSpc>
            </a:pPr>
            <a:r>
              <a:rPr lang="en-US" sz="1600" dirty="0" smtClean="0"/>
              <a:t>Press “Exit” to accept the new value and return to the O2 sensor menu </a:t>
            </a:r>
          </a:p>
          <a:p>
            <a:pPr lvl="1">
              <a:lnSpc>
                <a:spcPct val="85000"/>
              </a:lnSpc>
            </a:pPr>
            <a:endParaRPr lang="en-US" sz="1600" dirty="0" smtClean="0"/>
          </a:p>
          <a:p>
            <a:pPr lvl="1">
              <a:lnSpc>
                <a:spcPct val="85000"/>
              </a:lnSpc>
              <a:buFontTx/>
              <a:buNone/>
            </a:pPr>
            <a:r>
              <a:rPr lang="en-US" sz="1600" dirty="0" smtClean="0"/>
              <a:t>    WARNING:  Setting an alarm value to  ( – – ) turns the alarm off.  When the alarm is turned off the user will not be notified in the event of an alarm.  This could result in injury or death.</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ine 3"/>
          <p:cNvSpPr>
            <a:spLocks noChangeShapeType="1"/>
          </p:cNvSpPr>
          <p:nvPr/>
        </p:nvSpPr>
        <p:spPr bwMode="auto">
          <a:xfrm>
            <a:off x="0" y="1069738"/>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35" name="Rectangle 3"/>
          <p:cNvSpPr>
            <a:spLocks noGrp="1" noChangeArrowheads="1"/>
          </p:cNvSpPr>
          <p:nvPr>
            <p:ph type="title"/>
          </p:nvPr>
        </p:nvSpPr>
        <p:spPr>
          <a:xfrm>
            <a:off x="1147883" y="122001"/>
            <a:ext cx="3825875" cy="1066800"/>
          </a:xfrm>
          <a:noFill/>
        </p:spPr>
        <p:txBody>
          <a:bodyPr anchor="ctr"/>
          <a:lstStyle/>
          <a:p>
            <a:r>
              <a:rPr lang="en-US" sz="2000" dirty="0" smtClean="0"/>
              <a:t>Advanced user options: </a:t>
            </a:r>
            <a:br>
              <a:rPr lang="en-US" sz="2000" dirty="0" smtClean="0"/>
            </a:br>
            <a:r>
              <a:rPr lang="en-US" sz="2000" dirty="0" smtClean="0"/>
              <a:t>LEL “Sensor” menu</a:t>
            </a:r>
          </a:p>
        </p:txBody>
      </p:sp>
      <p:sp>
        <p:nvSpPr>
          <p:cNvPr id="95236" name="Rectangle 5"/>
          <p:cNvSpPr>
            <a:spLocks noGrp="1" noChangeArrowheads="1"/>
          </p:cNvSpPr>
          <p:nvPr>
            <p:ph type="body" idx="1"/>
          </p:nvPr>
        </p:nvSpPr>
        <p:spPr>
          <a:xfrm>
            <a:off x="400050" y="1283677"/>
            <a:ext cx="4629150" cy="4895732"/>
          </a:xfrm>
        </p:spPr>
        <p:txBody>
          <a:bodyPr/>
          <a:lstStyle/>
          <a:p>
            <a:pPr>
              <a:spcBef>
                <a:spcPct val="0"/>
              </a:spcBef>
              <a:spcAft>
                <a:spcPct val="50000"/>
              </a:spcAft>
              <a:buFont typeface="Wingdings" pitchFamily="2" charset="2"/>
              <a:buChar char="§"/>
            </a:pPr>
            <a:r>
              <a:rPr lang="en-US" sz="1800" dirty="0" smtClean="0"/>
              <a:t>LEL sensor menu choices:</a:t>
            </a:r>
          </a:p>
          <a:p>
            <a:pPr lvl="1">
              <a:spcBef>
                <a:spcPct val="0"/>
              </a:spcBef>
              <a:spcAft>
                <a:spcPct val="50000"/>
              </a:spcAft>
              <a:buFont typeface="Wingdings" pitchFamily="2" charset="2"/>
              <a:buChar char="§"/>
            </a:pPr>
            <a:r>
              <a:rPr lang="en-US" sz="1800" dirty="0" smtClean="0"/>
              <a:t>Zero:  Perform fresh air zero adjustment</a:t>
            </a:r>
          </a:p>
          <a:p>
            <a:pPr lvl="1">
              <a:spcBef>
                <a:spcPct val="0"/>
              </a:spcBef>
              <a:spcAft>
                <a:spcPct val="50000"/>
              </a:spcAft>
              <a:buFont typeface="Wingdings" pitchFamily="2" charset="2"/>
              <a:buChar char="§"/>
            </a:pPr>
            <a:r>
              <a:rPr lang="en-US" sz="1800" dirty="0" smtClean="0"/>
              <a:t>Calibrate:  Perform span calibration adjustment</a:t>
            </a:r>
          </a:p>
          <a:p>
            <a:pPr lvl="1">
              <a:spcBef>
                <a:spcPct val="0"/>
              </a:spcBef>
              <a:spcAft>
                <a:spcPct val="50000"/>
              </a:spcAft>
              <a:buFont typeface="Wingdings" pitchFamily="2" charset="2"/>
              <a:buChar char="§"/>
            </a:pPr>
            <a:r>
              <a:rPr lang="en-US" sz="1800" dirty="0" smtClean="0"/>
              <a:t>Alarms:  Change current alarm settings for LEL sensor</a:t>
            </a:r>
          </a:p>
          <a:p>
            <a:pPr lvl="1">
              <a:spcBef>
                <a:spcPct val="0"/>
              </a:spcBef>
              <a:spcAft>
                <a:spcPct val="50000"/>
              </a:spcAft>
              <a:buFont typeface="Wingdings" pitchFamily="2" charset="2"/>
              <a:buChar char="§"/>
            </a:pPr>
            <a:r>
              <a:rPr lang="en-US" sz="1800" dirty="0" smtClean="0"/>
              <a:t>Calibration dates:  Most recent three dates</a:t>
            </a:r>
          </a:p>
          <a:p>
            <a:pPr lvl="1">
              <a:spcBef>
                <a:spcPct val="0"/>
              </a:spcBef>
              <a:spcAft>
                <a:spcPct val="50000"/>
              </a:spcAft>
              <a:buFont typeface="Wingdings" pitchFamily="2" charset="2"/>
              <a:buChar char="§"/>
            </a:pPr>
            <a:r>
              <a:rPr lang="en-US" sz="1800" dirty="0" smtClean="0"/>
              <a:t>Information: Display sensor ID information</a:t>
            </a:r>
          </a:p>
          <a:p>
            <a:pPr lvl="1">
              <a:spcBef>
                <a:spcPct val="0"/>
              </a:spcBef>
              <a:spcAft>
                <a:spcPct val="50000"/>
              </a:spcAft>
              <a:buFont typeface="Wingdings" pitchFamily="2" charset="2"/>
              <a:buChar char="§"/>
            </a:pPr>
            <a:r>
              <a:rPr lang="en-US" sz="1800" dirty="0" smtClean="0"/>
              <a:t>Gas and unit:  Choose correction factor for new gas from library</a:t>
            </a:r>
          </a:p>
        </p:txBody>
      </p:sp>
      <p:pic>
        <p:nvPicPr>
          <p:cNvPr id="95238" name="Picture 9"/>
          <p:cNvPicPr>
            <a:picLocks noChangeAspect="1" noChangeArrowheads="1"/>
          </p:cNvPicPr>
          <p:nvPr/>
        </p:nvPicPr>
        <p:blipFill>
          <a:blip r:embed="rId3">
            <a:extLst>
              <a:ext uri="{28A0092B-C50C-407E-A947-70E740481C1C}">
                <a14:useLocalDpi xmlns:a14="http://schemas.microsoft.com/office/drawing/2010/main" val="0"/>
              </a:ext>
            </a:extLst>
          </a:blip>
          <a:srcRect l="26045" t="25847" r="48274" b="57248"/>
          <a:stretch>
            <a:fillRect/>
          </a:stretch>
        </p:blipFill>
        <p:spPr bwMode="auto">
          <a:xfrm>
            <a:off x="5404649" y="448405"/>
            <a:ext cx="3176645" cy="1633613"/>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5239" name="Group 29"/>
          <p:cNvGrpSpPr>
            <a:grpSpLocks/>
          </p:cNvGrpSpPr>
          <p:nvPr/>
        </p:nvGrpSpPr>
        <p:grpSpPr bwMode="auto">
          <a:xfrm>
            <a:off x="5399482" y="2232730"/>
            <a:ext cx="3176645" cy="1610737"/>
            <a:chOff x="3135" y="1502"/>
            <a:chExt cx="2459" cy="1197"/>
          </a:xfrm>
        </p:grpSpPr>
        <p:pic>
          <p:nvPicPr>
            <p:cNvPr id="95246" name="Picture 10"/>
            <p:cNvPicPr>
              <a:picLocks noChangeAspect="1" noChangeArrowheads="1"/>
            </p:cNvPicPr>
            <p:nvPr/>
          </p:nvPicPr>
          <p:blipFill>
            <a:blip r:embed="rId4">
              <a:extLst>
                <a:ext uri="{28A0092B-C50C-407E-A947-70E740481C1C}">
                  <a14:useLocalDpi xmlns:a14="http://schemas.microsoft.com/office/drawing/2010/main" val="0"/>
                </a:ext>
              </a:extLst>
            </a:blip>
            <a:srcRect l="26083" t="25998" r="48209" b="57314"/>
            <a:stretch>
              <a:fillRect/>
            </a:stretch>
          </p:blipFill>
          <p:spPr bwMode="auto">
            <a:xfrm>
              <a:off x="3135" y="1502"/>
              <a:ext cx="2459" cy="1197"/>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47" name="Text Box 12"/>
            <p:cNvSpPr txBox="1">
              <a:spLocks noChangeArrowheads="1"/>
            </p:cNvSpPr>
            <p:nvPr/>
          </p:nvSpPr>
          <p:spPr bwMode="auto">
            <a:xfrm>
              <a:off x="3327" y="1810"/>
              <a:ext cx="2117" cy="742"/>
            </a:xfrm>
            <a:prstGeom prst="rect">
              <a:avLst/>
            </a:prstGeom>
            <a:solidFill>
              <a:srgbClr val="00FF00"/>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lnSpc>
                  <a:spcPct val="60000"/>
                </a:lnSpc>
              </a:pPr>
              <a:r>
                <a:rPr lang="en-US" sz="1900" dirty="0">
                  <a:solidFill>
                    <a:schemeClr val="bg1"/>
                  </a:solidFill>
                  <a:latin typeface="Courier" pitchFamily="49" charset="0"/>
                </a:rPr>
                <a:t>Calibrate</a:t>
              </a:r>
            </a:p>
            <a:p>
              <a:pPr algn="l">
                <a:lnSpc>
                  <a:spcPct val="60000"/>
                </a:lnSpc>
              </a:pPr>
              <a:r>
                <a:rPr lang="en-US" sz="1900" dirty="0">
                  <a:solidFill>
                    <a:schemeClr val="bg1"/>
                  </a:solidFill>
                  <a:latin typeface="Courier" pitchFamily="49" charset="0"/>
                </a:rPr>
                <a:t>Alarms</a:t>
              </a:r>
            </a:p>
            <a:p>
              <a:pPr algn="l">
                <a:lnSpc>
                  <a:spcPct val="60000"/>
                </a:lnSpc>
              </a:pPr>
              <a:r>
                <a:rPr lang="en-US" sz="1900" dirty="0">
                  <a:solidFill>
                    <a:schemeClr val="bg1"/>
                  </a:solidFill>
                  <a:latin typeface="Courier" pitchFamily="49" charset="0"/>
                </a:rPr>
                <a:t>Calibration dates</a:t>
              </a:r>
            </a:p>
            <a:p>
              <a:pPr algn="l">
                <a:lnSpc>
                  <a:spcPct val="60000"/>
                </a:lnSpc>
              </a:pPr>
              <a:r>
                <a:rPr lang="en-US" sz="1900" dirty="0">
                  <a:solidFill>
                    <a:schemeClr val="bg1"/>
                  </a:solidFill>
                  <a:latin typeface="Courier" pitchFamily="49" charset="0"/>
                </a:rPr>
                <a:t>Information</a:t>
              </a:r>
            </a:p>
            <a:p>
              <a:pPr algn="l">
                <a:lnSpc>
                  <a:spcPct val="60000"/>
                </a:lnSpc>
              </a:pPr>
              <a:r>
                <a:rPr lang="en-US" sz="1900" dirty="0">
                  <a:solidFill>
                    <a:schemeClr val="bg1"/>
                  </a:solidFill>
                  <a:latin typeface="Courier" pitchFamily="49" charset="0"/>
                </a:rPr>
                <a:t>Unit and gas</a:t>
              </a:r>
            </a:p>
          </p:txBody>
        </p:sp>
      </p:grpSp>
      <p:grpSp>
        <p:nvGrpSpPr>
          <p:cNvPr id="2" name="Group 1"/>
          <p:cNvGrpSpPr/>
          <p:nvPr/>
        </p:nvGrpSpPr>
        <p:grpSpPr>
          <a:xfrm>
            <a:off x="5380894" y="4020819"/>
            <a:ext cx="3176645" cy="1535917"/>
            <a:chOff x="5407270" y="4020819"/>
            <a:chExt cx="3176645" cy="1535917"/>
          </a:xfrm>
        </p:grpSpPr>
        <p:pic>
          <p:nvPicPr>
            <p:cNvPr id="95241" name="Picture 16"/>
            <p:cNvPicPr>
              <a:picLocks noChangeAspect="1" noChangeArrowheads="1"/>
            </p:cNvPicPr>
            <p:nvPr/>
          </p:nvPicPr>
          <p:blipFill rotWithShape="1">
            <a:blip r:embed="rId4">
              <a:extLst>
                <a:ext uri="{28A0092B-C50C-407E-A947-70E740481C1C}">
                  <a14:useLocalDpi xmlns:a14="http://schemas.microsoft.com/office/drawing/2010/main" val="0"/>
                </a:ext>
              </a:extLst>
            </a:blip>
            <a:srcRect l="26083" t="27017" r="48209" b="57315"/>
            <a:stretch/>
          </p:blipFill>
          <p:spPr bwMode="auto">
            <a:xfrm>
              <a:off x="5407270" y="4026877"/>
              <a:ext cx="3176645" cy="1529859"/>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42" name="Rectangle 18"/>
            <p:cNvSpPr>
              <a:spLocks noChangeArrowheads="1"/>
            </p:cNvSpPr>
            <p:nvPr/>
          </p:nvSpPr>
          <p:spPr bwMode="auto">
            <a:xfrm>
              <a:off x="5407270" y="4107477"/>
              <a:ext cx="3176645" cy="1216463"/>
            </a:xfrm>
            <a:prstGeom prst="rect">
              <a:avLst/>
            </a:prstGeom>
            <a:solidFill>
              <a:srgbClr val="00FF00"/>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3" name="Text Box 17"/>
            <p:cNvSpPr txBox="1">
              <a:spLocks noChangeArrowheads="1"/>
            </p:cNvSpPr>
            <p:nvPr/>
          </p:nvSpPr>
          <p:spPr bwMode="auto">
            <a:xfrm>
              <a:off x="5655304" y="4020819"/>
              <a:ext cx="2734834" cy="1255728"/>
            </a:xfrm>
            <a:prstGeom prst="rect">
              <a:avLst/>
            </a:prstGeom>
            <a:solidFill>
              <a:srgbClr val="00FF00"/>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lnSpc>
                  <a:spcPct val="60000"/>
                </a:lnSpc>
              </a:pPr>
              <a:r>
                <a:rPr lang="en-US" sz="1800" dirty="0">
                  <a:solidFill>
                    <a:schemeClr val="bg1"/>
                  </a:solidFill>
                  <a:latin typeface="Courier" pitchFamily="49" charset="0"/>
                </a:rPr>
                <a:t>  Unit and Gas</a:t>
              </a:r>
            </a:p>
            <a:p>
              <a:pPr algn="l">
                <a:lnSpc>
                  <a:spcPct val="60000"/>
                </a:lnSpc>
              </a:pPr>
              <a:r>
                <a:rPr lang="en-US" sz="1800" dirty="0">
                  <a:solidFill>
                    <a:schemeClr val="bg1"/>
                  </a:solidFill>
                  <a:latin typeface="Courier" pitchFamily="49" charset="0"/>
                </a:rPr>
                <a:t>%LEL H2</a:t>
              </a:r>
            </a:p>
            <a:p>
              <a:pPr algn="l">
                <a:lnSpc>
                  <a:spcPct val="60000"/>
                </a:lnSpc>
              </a:pPr>
              <a:r>
                <a:rPr lang="en-US" sz="1800" dirty="0">
                  <a:solidFill>
                    <a:schemeClr val="bg1"/>
                  </a:solidFill>
                  <a:latin typeface="Courier" pitchFamily="49" charset="0"/>
                </a:rPr>
                <a:t>%LEL C3H8</a:t>
              </a:r>
            </a:p>
            <a:p>
              <a:pPr algn="l">
                <a:lnSpc>
                  <a:spcPct val="60000"/>
                </a:lnSpc>
              </a:pPr>
              <a:r>
                <a:rPr lang="en-US" sz="1800" dirty="0">
                  <a:solidFill>
                    <a:schemeClr val="bg1"/>
                  </a:solidFill>
                  <a:latin typeface="Courier" pitchFamily="49" charset="0"/>
                </a:rPr>
                <a:t>%LEL C4H10</a:t>
              </a:r>
            </a:p>
            <a:p>
              <a:pPr algn="l">
                <a:lnSpc>
                  <a:spcPct val="60000"/>
                </a:lnSpc>
              </a:pPr>
              <a:r>
                <a:rPr lang="en-US" sz="1800" dirty="0">
                  <a:solidFill>
                    <a:schemeClr val="bg1"/>
                  </a:solidFill>
                  <a:latin typeface="Courier" pitchFamily="49" charset="0"/>
                </a:rPr>
                <a:t>%LEL C5H12</a:t>
              </a:r>
            </a:p>
            <a:p>
              <a:pPr algn="l">
                <a:lnSpc>
                  <a:spcPct val="60000"/>
                </a:lnSpc>
              </a:pPr>
              <a:r>
                <a:rPr lang="en-US" sz="1800" dirty="0">
                  <a:solidFill>
                    <a:schemeClr val="bg1"/>
                  </a:solidFill>
                  <a:latin typeface="Courier" pitchFamily="49" charset="0"/>
                </a:rPr>
                <a:t>%LEL </a:t>
              </a:r>
              <a:r>
                <a:rPr lang="en-US" sz="1800" dirty="0" err="1">
                  <a:solidFill>
                    <a:schemeClr val="bg1"/>
                  </a:solidFill>
                  <a:latin typeface="Courier" pitchFamily="49" charset="0"/>
                </a:rPr>
                <a:t>nHexane</a:t>
              </a:r>
              <a:endParaRPr lang="en-US" sz="1800" dirty="0">
                <a:solidFill>
                  <a:schemeClr val="bg1"/>
                </a:solidFill>
                <a:latin typeface="Courier" pitchFamily="49" charset="0"/>
              </a:endParaRPr>
            </a:p>
            <a:p>
              <a:pPr algn="l">
                <a:lnSpc>
                  <a:spcPct val="60000"/>
                </a:lnSpc>
              </a:pPr>
              <a:endParaRPr lang="en-US" sz="1800" dirty="0">
                <a:solidFill>
                  <a:schemeClr val="bg1"/>
                </a:solidFill>
                <a:latin typeface="Courier" pitchFamily="49" charset="0"/>
              </a:endParaRPr>
            </a:p>
          </p:txBody>
        </p:sp>
        <p:sp>
          <p:nvSpPr>
            <p:cNvPr id="95244" name="Rectangle 20"/>
            <p:cNvSpPr>
              <a:spLocks noChangeArrowheads="1"/>
            </p:cNvSpPr>
            <p:nvPr/>
          </p:nvSpPr>
          <p:spPr bwMode="auto">
            <a:xfrm>
              <a:off x="5407270" y="4882569"/>
              <a:ext cx="3176645" cy="216649"/>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5" name="Text Box 21"/>
            <p:cNvSpPr txBox="1">
              <a:spLocks noChangeArrowheads="1"/>
            </p:cNvSpPr>
            <p:nvPr/>
          </p:nvSpPr>
          <p:spPr bwMode="auto">
            <a:xfrm>
              <a:off x="5655304" y="4855565"/>
              <a:ext cx="2910525" cy="315471"/>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lnSpc>
                  <a:spcPts val="1600"/>
                </a:lnSpc>
              </a:pPr>
              <a:r>
                <a:rPr lang="en-US" sz="1800" dirty="0">
                  <a:solidFill>
                    <a:srgbClr val="00FF00"/>
                  </a:solidFill>
                  <a:latin typeface="Courier" pitchFamily="49" charset="0"/>
                </a:rPr>
                <a:t>%LEL </a:t>
              </a:r>
              <a:r>
                <a:rPr lang="en-US" sz="1800" dirty="0" err="1" smtClean="0">
                  <a:solidFill>
                    <a:srgbClr val="00FF00"/>
                  </a:solidFill>
                  <a:latin typeface="Courier" pitchFamily="49" charset="0"/>
                </a:rPr>
                <a:t>nHexane</a:t>
              </a:r>
              <a:endParaRPr lang="en-US" sz="1800" dirty="0" smtClean="0">
                <a:solidFill>
                  <a:srgbClr val="00FF00"/>
                </a:solidFill>
                <a:latin typeface="Courier" pitchFamily="49" charset="0"/>
              </a:endParaRPr>
            </a:p>
          </p:txBody>
        </p:sp>
        <p:sp>
          <p:nvSpPr>
            <p:cNvPr id="16" name="Text Box 17"/>
            <p:cNvSpPr txBox="1">
              <a:spLocks noChangeArrowheads="1"/>
            </p:cNvSpPr>
            <p:nvPr/>
          </p:nvSpPr>
          <p:spPr bwMode="auto">
            <a:xfrm>
              <a:off x="5658226" y="5087610"/>
              <a:ext cx="2734834" cy="257763"/>
            </a:xfrm>
            <a:prstGeom prst="rect">
              <a:avLst/>
            </a:prstGeom>
            <a:solidFill>
              <a:srgbClr val="00FF00"/>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lnSpc>
                  <a:spcPts val="1000"/>
                </a:lnSpc>
              </a:pPr>
              <a:r>
                <a:rPr lang="en-US" sz="1800" dirty="0" smtClean="0">
                  <a:solidFill>
                    <a:schemeClr val="bg1"/>
                  </a:solidFill>
                  <a:latin typeface="Courier" pitchFamily="49" charset="0"/>
                </a:rPr>
                <a:t>%</a:t>
              </a:r>
              <a:r>
                <a:rPr lang="en-US" sz="1800" dirty="0">
                  <a:solidFill>
                    <a:schemeClr val="bg1"/>
                  </a:solidFill>
                  <a:latin typeface="Courier" pitchFamily="49" charset="0"/>
                </a:rPr>
                <a:t>LEL </a:t>
              </a:r>
              <a:r>
                <a:rPr lang="en-US" sz="1800" dirty="0" smtClean="0">
                  <a:solidFill>
                    <a:schemeClr val="bg1"/>
                  </a:solidFill>
                  <a:latin typeface="Courier" pitchFamily="49" charset="0"/>
                </a:rPr>
                <a:t>CH4O</a:t>
              </a:r>
              <a:endParaRPr lang="en-US" sz="1800" dirty="0">
                <a:solidFill>
                  <a:schemeClr val="bg1"/>
                </a:solidFill>
                <a:latin typeface="Courier" pitchFamily="49" charset="0"/>
              </a:endParaRPr>
            </a:p>
          </p:txBody>
        </p:sp>
      </p:gr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122738" y="101600"/>
            <a:ext cx="4314825" cy="812800"/>
          </a:xfrm>
        </p:spPr>
        <p:txBody>
          <a:bodyPr/>
          <a:lstStyle/>
          <a:p>
            <a:r>
              <a:rPr lang="en-US" sz="2000" dirty="0" smtClean="0"/>
              <a:t>Selecting a new gas from the "Gas and Unit" library</a:t>
            </a:r>
          </a:p>
        </p:txBody>
      </p:sp>
      <p:sp>
        <p:nvSpPr>
          <p:cNvPr id="96259" name="Rectangle 3"/>
          <p:cNvSpPr>
            <a:spLocks noGrp="1" noChangeArrowheads="1"/>
          </p:cNvSpPr>
          <p:nvPr>
            <p:ph type="body" idx="1"/>
          </p:nvPr>
        </p:nvSpPr>
        <p:spPr>
          <a:xfrm>
            <a:off x="344488" y="1054100"/>
            <a:ext cx="4362450" cy="4508500"/>
          </a:xfrm>
        </p:spPr>
        <p:txBody>
          <a:bodyPr/>
          <a:lstStyle/>
          <a:p>
            <a:pPr>
              <a:spcBef>
                <a:spcPct val="0"/>
              </a:spcBef>
              <a:spcAft>
                <a:spcPct val="50000"/>
              </a:spcAft>
              <a:buFont typeface="Wingdings" pitchFamily="2" charset="2"/>
              <a:buChar char="§"/>
            </a:pPr>
            <a:r>
              <a:rPr lang="en-US" sz="1800" dirty="0" smtClean="0"/>
              <a:t>LEL readings are displayed in measurement units for gas selected </a:t>
            </a:r>
          </a:p>
          <a:p>
            <a:r>
              <a:rPr lang="en-US" sz="1800" dirty="0" smtClean="0"/>
              <a:t>Name of gas selected will appear in the sensor menu LEL position</a:t>
            </a:r>
          </a:p>
          <a:p>
            <a:r>
              <a:rPr lang="en-US" sz="1800" dirty="0" smtClean="0"/>
              <a:t>In normal operation screen will show name of new gas selected in place of "% LEL"  </a:t>
            </a:r>
          </a:p>
          <a:p>
            <a:endParaRPr lang="en-US" sz="1800" dirty="0" smtClean="0"/>
          </a:p>
        </p:txBody>
      </p:sp>
      <p:grpSp>
        <p:nvGrpSpPr>
          <p:cNvPr id="96260" name="Group 18"/>
          <p:cNvGrpSpPr>
            <a:grpSpLocks/>
          </p:cNvGrpSpPr>
          <p:nvPr/>
        </p:nvGrpSpPr>
        <p:grpSpPr bwMode="auto">
          <a:xfrm>
            <a:off x="4754563" y="1128713"/>
            <a:ext cx="4605337" cy="1927225"/>
            <a:chOff x="3139" y="828"/>
            <a:chExt cx="2901" cy="1214"/>
          </a:xfrm>
        </p:grpSpPr>
        <p:pic>
          <p:nvPicPr>
            <p:cNvPr id="96270" name="Picture 4"/>
            <p:cNvPicPr>
              <a:picLocks noChangeAspect="1" noChangeArrowheads="1"/>
            </p:cNvPicPr>
            <p:nvPr/>
          </p:nvPicPr>
          <p:blipFill>
            <a:blip r:embed="rId3">
              <a:extLst>
                <a:ext uri="{28A0092B-C50C-407E-A947-70E740481C1C}">
                  <a14:useLocalDpi xmlns:a14="http://schemas.microsoft.com/office/drawing/2010/main" val="0"/>
                </a:ext>
              </a:extLst>
            </a:blip>
            <a:srcRect l="26045" t="25847" r="48274" b="57248"/>
            <a:stretch>
              <a:fillRect/>
            </a:stretch>
          </p:blipFill>
          <p:spPr bwMode="auto">
            <a:xfrm>
              <a:off x="3139" y="828"/>
              <a:ext cx="2459" cy="1214"/>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71" name="Rectangle 5"/>
            <p:cNvSpPr>
              <a:spLocks noChangeArrowheads="1"/>
            </p:cNvSpPr>
            <p:nvPr/>
          </p:nvSpPr>
          <p:spPr bwMode="auto">
            <a:xfrm>
              <a:off x="4354" y="1119"/>
              <a:ext cx="936" cy="219"/>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2" name="Text Box 6"/>
            <p:cNvSpPr txBox="1">
              <a:spLocks noChangeArrowheads="1"/>
            </p:cNvSpPr>
            <p:nvPr/>
          </p:nvSpPr>
          <p:spPr bwMode="auto">
            <a:xfrm>
              <a:off x="3787" y="1139"/>
              <a:ext cx="2253" cy="219"/>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lnSpc>
                  <a:spcPct val="60000"/>
                </a:lnSpc>
              </a:pPr>
              <a:r>
                <a:rPr lang="en-US" sz="2400">
                  <a:solidFill>
                    <a:srgbClr val="00FF00"/>
                  </a:solidFill>
                  <a:latin typeface="Courier" pitchFamily="49" charset="0"/>
                </a:rPr>
                <a:t>%LEL nHexane</a:t>
              </a:r>
              <a:endParaRPr lang="en-US" sz="400">
                <a:solidFill>
                  <a:schemeClr val="bg1"/>
                </a:solidFill>
                <a:latin typeface="Courier" pitchFamily="49" charset="0"/>
              </a:endParaRPr>
            </a:p>
            <a:p>
              <a:pPr algn="l">
                <a:lnSpc>
                  <a:spcPct val="60000"/>
                </a:lnSpc>
              </a:pPr>
              <a:endParaRPr lang="en-US" sz="400">
                <a:solidFill>
                  <a:srgbClr val="00FF00"/>
                </a:solidFill>
                <a:latin typeface="Courier" pitchFamily="49" charset="0"/>
              </a:endParaRPr>
            </a:p>
          </p:txBody>
        </p:sp>
      </p:grpSp>
      <p:grpSp>
        <p:nvGrpSpPr>
          <p:cNvPr id="96261" name="Group 19"/>
          <p:cNvGrpSpPr>
            <a:grpSpLocks/>
          </p:cNvGrpSpPr>
          <p:nvPr/>
        </p:nvGrpSpPr>
        <p:grpSpPr bwMode="auto">
          <a:xfrm>
            <a:off x="4768850" y="3386138"/>
            <a:ext cx="3917950" cy="1928812"/>
            <a:chOff x="3130" y="2142"/>
            <a:chExt cx="2468" cy="1215"/>
          </a:xfrm>
        </p:grpSpPr>
        <p:pic>
          <p:nvPicPr>
            <p:cNvPr id="9626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0" y="2188"/>
              <a:ext cx="2459" cy="116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6268" name="Rectangle 12"/>
            <p:cNvSpPr>
              <a:spLocks noChangeArrowheads="1"/>
            </p:cNvSpPr>
            <p:nvPr/>
          </p:nvSpPr>
          <p:spPr bwMode="auto">
            <a:xfrm>
              <a:off x="4686" y="2182"/>
              <a:ext cx="912" cy="166"/>
            </a:xfrm>
            <a:prstGeom prst="rect">
              <a:avLst/>
            </a:prstGeom>
            <a:solidFill>
              <a:srgbClr val="00FF00"/>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9" name="Text Box 11"/>
            <p:cNvSpPr txBox="1">
              <a:spLocks noChangeArrowheads="1"/>
            </p:cNvSpPr>
            <p:nvPr/>
          </p:nvSpPr>
          <p:spPr bwMode="auto">
            <a:xfrm>
              <a:off x="5129" y="2142"/>
              <a:ext cx="459" cy="289"/>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9144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lnSpc>
                  <a:spcPct val="60000"/>
                </a:lnSpc>
              </a:pPr>
              <a:r>
                <a:rPr lang="en-US" sz="3000">
                  <a:solidFill>
                    <a:schemeClr val="bg1"/>
                  </a:solidFill>
                  <a:latin typeface="Courier" pitchFamily="49" charset="0"/>
                </a:rPr>
                <a:t>nHx</a:t>
              </a:r>
            </a:p>
          </p:txBody>
        </p:sp>
      </p:grpSp>
      <p:pic>
        <p:nvPicPr>
          <p:cNvPr id="9626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4643936"/>
            <a:ext cx="3014662" cy="14335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6263" name="Oval 16"/>
          <p:cNvSpPr>
            <a:spLocks noChangeArrowheads="1"/>
          </p:cNvSpPr>
          <p:nvPr/>
        </p:nvSpPr>
        <p:spPr bwMode="auto">
          <a:xfrm>
            <a:off x="3074012" y="4459907"/>
            <a:ext cx="858837" cy="817563"/>
          </a:xfrm>
          <a:prstGeom prst="ellipse">
            <a:avLst/>
          </a:prstGeom>
          <a:noFill/>
          <a:ln w="762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4" name="Oval 17"/>
          <p:cNvSpPr>
            <a:spLocks noChangeArrowheads="1"/>
          </p:cNvSpPr>
          <p:nvPr/>
        </p:nvSpPr>
        <p:spPr bwMode="auto">
          <a:xfrm>
            <a:off x="7708900" y="3209925"/>
            <a:ext cx="1117600" cy="1065213"/>
          </a:xfrm>
          <a:prstGeom prst="ellipse">
            <a:avLst/>
          </a:prstGeom>
          <a:noFill/>
          <a:ln w="762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5" name="Line 21"/>
          <p:cNvSpPr>
            <a:spLocks noChangeShapeType="1"/>
          </p:cNvSpPr>
          <p:nvPr/>
        </p:nvSpPr>
        <p:spPr bwMode="auto">
          <a:xfrm flipV="1">
            <a:off x="3938954" y="3975100"/>
            <a:ext cx="3627071" cy="93100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6" name="Line 22"/>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itle 1"/>
          <p:cNvSpPr>
            <a:spLocks noGrp="1"/>
          </p:cNvSpPr>
          <p:nvPr>
            <p:ph type="title"/>
          </p:nvPr>
        </p:nvSpPr>
        <p:spPr>
          <a:xfrm>
            <a:off x="4835769" y="127000"/>
            <a:ext cx="3590681" cy="812800"/>
          </a:xfrm>
        </p:spPr>
        <p:txBody>
          <a:bodyPr/>
          <a:lstStyle/>
          <a:p>
            <a:r>
              <a:rPr lang="en-US" sz="2000" dirty="0" smtClean="0"/>
              <a:t>CC LEL sensor “Gas and Unit” library choices  </a:t>
            </a:r>
          </a:p>
        </p:txBody>
      </p:sp>
      <p:sp>
        <p:nvSpPr>
          <p:cNvPr id="97284" name="Content Placeholder 2"/>
          <p:cNvSpPr>
            <a:spLocks noGrp="1"/>
          </p:cNvSpPr>
          <p:nvPr>
            <p:ph idx="1"/>
          </p:nvPr>
        </p:nvSpPr>
        <p:spPr>
          <a:xfrm>
            <a:off x="287338" y="996950"/>
            <a:ext cx="8407400" cy="844550"/>
          </a:xfrm>
        </p:spPr>
        <p:txBody>
          <a:bodyPr/>
          <a:lstStyle/>
          <a:p>
            <a:r>
              <a:rPr lang="en-US" sz="1600" dirty="0" smtClean="0"/>
              <a:t>The following CC LEL sensor “gas and unit” choices are available as setup choices in the on-board library:</a:t>
            </a:r>
          </a:p>
        </p:txBody>
      </p:sp>
      <p:sp>
        <p:nvSpPr>
          <p:cNvPr id="97285" name="Line 22"/>
          <p:cNvSpPr>
            <a:spLocks noChangeShapeType="1"/>
          </p:cNvSpPr>
          <p:nvPr/>
        </p:nvSpPr>
        <p:spPr bwMode="auto">
          <a:xfrm>
            <a:off x="0" y="93345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650367406"/>
              </p:ext>
            </p:extLst>
          </p:nvPr>
        </p:nvGraphicFramePr>
        <p:xfrm>
          <a:off x="1566494" y="1635862"/>
          <a:ext cx="6076950" cy="4516353"/>
        </p:xfrm>
        <a:graphic>
          <a:graphicData uri="http://schemas.openxmlformats.org/drawingml/2006/table">
            <a:tbl>
              <a:tblPr/>
              <a:tblGrid>
                <a:gridCol w="2008650"/>
                <a:gridCol w="4068300"/>
              </a:tblGrid>
              <a:tr h="347757">
                <a:tc>
                  <a:txBody>
                    <a:bodyPr/>
                    <a:lstStyle/>
                    <a:p>
                      <a:pPr marL="182880" algn="l" fontAlgn="b">
                        <a:spcBef>
                          <a:spcPts val="0"/>
                        </a:spcBef>
                        <a:spcAft>
                          <a:spcPts val="600"/>
                        </a:spcAft>
                      </a:pPr>
                      <a:r>
                        <a:rPr lang="en-US" sz="1600" b="1" i="1" u="none" strike="noStrike" dirty="0">
                          <a:solidFill>
                            <a:srgbClr val="FFFFFF"/>
                          </a:solidFill>
                          <a:effectLst/>
                          <a:latin typeface="Arial"/>
                        </a:rPr>
                        <a:t>CC LEL Gas List</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5CC"/>
                    </a:solidFill>
                  </a:tcPr>
                </a:tc>
                <a:tc>
                  <a:txBody>
                    <a:bodyPr/>
                    <a:lstStyle/>
                    <a:p>
                      <a:pPr marL="182880" algn="l" fontAlgn="b">
                        <a:spcBef>
                          <a:spcPts val="0"/>
                        </a:spcBef>
                        <a:spcAft>
                          <a:spcPts val="600"/>
                        </a:spcAft>
                      </a:pPr>
                      <a:r>
                        <a:rPr lang="en-US" sz="1600" b="1" i="1" u="none" strike="noStrike" dirty="0">
                          <a:solidFill>
                            <a:srgbClr val="FFFFFF"/>
                          </a:solidFill>
                          <a:effectLst/>
                          <a:latin typeface="Arial"/>
                        </a:rPr>
                        <a:t>Common Name</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5CC"/>
                    </a:solidFill>
                  </a:tcPr>
                </a:tc>
              </a:tr>
              <a:tr h="281087">
                <a:tc>
                  <a:txBody>
                    <a:bodyPr/>
                    <a:lstStyle/>
                    <a:p>
                      <a:pPr marL="182880" algn="l" fontAlgn="b">
                        <a:spcBef>
                          <a:spcPts val="600"/>
                        </a:spcBef>
                        <a:spcAft>
                          <a:spcPts val="600"/>
                        </a:spcAft>
                      </a:pPr>
                      <a:r>
                        <a:rPr lang="en-US" sz="1400" b="1" i="1" u="none" strike="noStrike" dirty="0">
                          <a:solidFill>
                            <a:schemeClr val="bg1"/>
                          </a:solidFill>
                          <a:effectLst/>
                          <a:latin typeface="Arial"/>
                        </a:rPr>
                        <a:t>CH4</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spcBef>
                          <a:spcPts val="600"/>
                        </a:spcBef>
                        <a:spcAft>
                          <a:spcPts val="600"/>
                        </a:spcAft>
                      </a:pPr>
                      <a:r>
                        <a:rPr lang="en-US" sz="1400" b="1" i="1" u="none" strike="noStrike" dirty="0">
                          <a:solidFill>
                            <a:schemeClr val="bg1"/>
                          </a:solidFill>
                          <a:effectLst/>
                          <a:latin typeface="Arial"/>
                        </a:rPr>
                        <a:t>Methane</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81087">
                <a:tc>
                  <a:txBody>
                    <a:bodyPr/>
                    <a:lstStyle/>
                    <a:p>
                      <a:pPr marL="182880" algn="l" fontAlgn="b">
                        <a:spcBef>
                          <a:spcPts val="600"/>
                        </a:spcBef>
                        <a:spcAft>
                          <a:spcPts val="600"/>
                        </a:spcAft>
                      </a:pPr>
                      <a:r>
                        <a:rPr lang="en-US" sz="1400" b="1" i="1" u="none" strike="noStrike" dirty="0">
                          <a:solidFill>
                            <a:schemeClr val="bg1"/>
                          </a:solidFill>
                          <a:effectLst/>
                          <a:latin typeface="Arial"/>
                        </a:rPr>
                        <a:t>H2</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2880" algn="l" fontAlgn="b">
                        <a:spcBef>
                          <a:spcPts val="600"/>
                        </a:spcBef>
                        <a:spcAft>
                          <a:spcPts val="600"/>
                        </a:spcAft>
                      </a:pPr>
                      <a:r>
                        <a:rPr lang="en-US" sz="1400" b="1" i="1" u="none" strike="noStrike" dirty="0">
                          <a:solidFill>
                            <a:schemeClr val="bg1"/>
                          </a:solidFill>
                          <a:effectLst/>
                          <a:latin typeface="Arial"/>
                        </a:rPr>
                        <a:t>Hydrogen</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087">
                <a:tc>
                  <a:txBody>
                    <a:bodyPr/>
                    <a:lstStyle/>
                    <a:p>
                      <a:pPr marL="182880" algn="l" fontAlgn="b">
                        <a:spcBef>
                          <a:spcPts val="600"/>
                        </a:spcBef>
                        <a:spcAft>
                          <a:spcPts val="600"/>
                        </a:spcAft>
                      </a:pPr>
                      <a:r>
                        <a:rPr lang="en-US" sz="1400" b="1" i="1" u="none" strike="noStrike" dirty="0">
                          <a:solidFill>
                            <a:schemeClr val="bg1"/>
                          </a:solidFill>
                          <a:effectLst/>
                          <a:latin typeface="Arial"/>
                        </a:rPr>
                        <a:t>CH4O</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spcBef>
                          <a:spcPts val="600"/>
                        </a:spcBef>
                        <a:spcAft>
                          <a:spcPts val="600"/>
                        </a:spcAft>
                      </a:pPr>
                      <a:r>
                        <a:rPr lang="en-US" sz="1400" b="1" i="1" u="none" strike="noStrike" dirty="0">
                          <a:solidFill>
                            <a:schemeClr val="bg1"/>
                          </a:solidFill>
                          <a:effectLst/>
                          <a:latin typeface="Arial"/>
                        </a:rPr>
                        <a:t>Methanol</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81087">
                <a:tc>
                  <a:txBody>
                    <a:bodyPr/>
                    <a:lstStyle/>
                    <a:p>
                      <a:pPr marL="182880" algn="l" fontAlgn="b">
                        <a:spcBef>
                          <a:spcPts val="600"/>
                        </a:spcBef>
                        <a:spcAft>
                          <a:spcPts val="600"/>
                        </a:spcAft>
                      </a:pPr>
                      <a:r>
                        <a:rPr lang="en-US" sz="1400" b="1" i="1" u="none" strike="noStrike">
                          <a:solidFill>
                            <a:schemeClr val="bg1"/>
                          </a:solidFill>
                          <a:effectLst/>
                          <a:latin typeface="Arial"/>
                        </a:rPr>
                        <a:t>C3H8</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2880" algn="l" fontAlgn="b">
                        <a:spcBef>
                          <a:spcPts val="600"/>
                        </a:spcBef>
                        <a:spcAft>
                          <a:spcPts val="600"/>
                        </a:spcAft>
                      </a:pPr>
                      <a:r>
                        <a:rPr lang="en-US" sz="1400" b="1" i="1" u="none" strike="noStrike" dirty="0">
                          <a:solidFill>
                            <a:schemeClr val="bg1"/>
                          </a:solidFill>
                          <a:effectLst/>
                          <a:latin typeface="Arial"/>
                        </a:rPr>
                        <a:t>Propane</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087">
                <a:tc>
                  <a:txBody>
                    <a:bodyPr/>
                    <a:lstStyle/>
                    <a:p>
                      <a:pPr marL="182880" algn="l" fontAlgn="b">
                        <a:spcBef>
                          <a:spcPts val="600"/>
                        </a:spcBef>
                        <a:spcAft>
                          <a:spcPts val="600"/>
                        </a:spcAft>
                      </a:pPr>
                      <a:r>
                        <a:rPr lang="en-US" sz="1400" b="1" i="1" u="none" strike="noStrike" dirty="0">
                          <a:solidFill>
                            <a:schemeClr val="bg1"/>
                          </a:solidFill>
                          <a:effectLst/>
                          <a:latin typeface="Arial"/>
                        </a:rPr>
                        <a:t>C2H6O</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spcBef>
                          <a:spcPts val="600"/>
                        </a:spcBef>
                        <a:spcAft>
                          <a:spcPts val="600"/>
                        </a:spcAft>
                      </a:pPr>
                      <a:r>
                        <a:rPr lang="en-US" sz="1400" b="1" i="1" u="none" strike="noStrike" dirty="0" err="1">
                          <a:solidFill>
                            <a:schemeClr val="bg1"/>
                          </a:solidFill>
                          <a:effectLst/>
                          <a:latin typeface="Arial"/>
                        </a:rPr>
                        <a:t>Dimethylether</a:t>
                      </a:r>
                      <a:endParaRPr lang="en-US" sz="14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33378">
                <a:tc>
                  <a:txBody>
                    <a:bodyPr/>
                    <a:lstStyle/>
                    <a:p>
                      <a:pPr marL="182880" algn="l" fontAlgn="b">
                        <a:spcBef>
                          <a:spcPts val="600"/>
                        </a:spcBef>
                        <a:spcAft>
                          <a:spcPts val="600"/>
                        </a:spcAft>
                      </a:pPr>
                      <a:r>
                        <a:rPr lang="en-US" sz="1400" b="1" i="1" u="none" strike="noStrike">
                          <a:solidFill>
                            <a:schemeClr val="bg1"/>
                          </a:solidFill>
                          <a:effectLst/>
                          <a:latin typeface="Arial"/>
                        </a:rPr>
                        <a:t>Acetone</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2880" algn="l" fontAlgn="b">
                        <a:spcBef>
                          <a:spcPts val="600"/>
                        </a:spcBef>
                        <a:spcAft>
                          <a:spcPts val="600"/>
                        </a:spcAft>
                      </a:pPr>
                      <a:r>
                        <a:rPr lang="en-US" sz="1400" b="1" i="1" u="none" strike="noStrike" dirty="0">
                          <a:solidFill>
                            <a:schemeClr val="bg1"/>
                          </a:solidFill>
                          <a:effectLst/>
                          <a:latin typeface="Arial"/>
                        </a:rPr>
                        <a:t>Acetone</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087">
                <a:tc>
                  <a:txBody>
                    <a:bodyPr/>
                    <a:lstStyle/>
                    <a:p>
                      <a:pPr marL="182880" algn="l" fontAlgn="b">
                        <a:spcBef>
                          <a:spcPts val="600"/>
                        </a:spcBef>
                        <a:spcAft>
                          <a:spcPts val="600"/>
                        </a:spcAft>
                      </a:pPr>
                      <a:r>
                        <a:rPr lang="en-US" sz="1400" b="1" i="1" u="none" strike="noStrike" dirty="0">
                          <a:solidFill>
                            <a:schemeClr val="bg1"/>
                          </a:solidFill>
                          <a:effectLst/>
                          <a:latin typeface="Arial"/>
                        </a:rPr>
                        <a:t>C3H8O</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spcBef>
                          <a:spcPts val="600"/>
                        </a:spcBef>
                        <a:spcAft>
                          <a:spcPts val="600"/>
                        </a:spcAft>
                      </a:pPr>
                      <a:r>
                        <a:rPr lang="en-US" sz="1400" b="1" i="1" u="none" strike="noStrike" dirty="0">
                          <a:solidFill>
                            <a:schemeClr val="bg1"/>
                          </a:solidFill>
                          <a:effectLst/>
                          <a:latin typeface="Arial"/>
                        </a:rPr>
                        <a:t>Isopropyl Alcohol</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81087">
                <a:tc>
                  <a:txBody>
                    <a:bodyPr/>
                    <a:lstStyle/>
                    <a:p>
                      <a:pPr marL="182880" algn="l" fontAlgn="b">
                        <a:spcBef>
                          <a:spcPts val="600"/>
                        </a:spcBef>
                        <a:spcAft>
                          <a:spcPts val="600"/>
                        </a:spcAft>
                      </a:pPr>
                      <a:r>
                        <a:rPr lang="en-US" sz="1400" b="1" i="1" u="none" strike="noStrike">
                          <a:solidFill>
                            <a:schemeClr val="bg1"/>
                          </a:solidFill>
                          <a:effectLst/>
                          <a:latin typeface="Arial"/>
                        </a:rPr>
                        <a:t>C3H6O2</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2880" algn="l" fontAlgn="b">
                        <a:spcBef>
                          <a:spcPts val="600"/>
                        </a:spcBef>
                        <a:spcAft>
                          <a:spcPts val="600"/>
                        </a:spcAft>
                      </a:pPr>
                      <a:r>
                        <a:rPr lang="en-US" sz="1400" b="1" i="1" u="none" strike="noStrike" dirty="0">
                          <a:solidFill>
                            <a:schemeClr val="bg1"/>
                          </a:solidFill>
                          <a:effectLst/>
                          <a:latin typeface="Arial"/>
                        </a:rPr>
                        <a:t>Methyl Acetate</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087">
                <a:tc>
                  <a:txBody>
                    <a:bodyPr/>
                    <a:lstStyle/>
                    <a:p>
                      <a:pPr marL="182880" algn="l" fontAlgn="b">
                        <a:spcBef>
                          <a:spcPts val="600"/>
                        </a:spcBef>
                        <a:spcAft>
                          <a:spcPts val="600"/>
                        </a:spcAft>
                      </a:pPr>
                      <a:r>
                        <a:rPr lang="en-US" sz="1400" b="1" i="1" u="none" strike="noStrike" dirty="0">
                          <a:solidFill>
                            <a:schemeClr val="bg1"/>
                          </a:solidFill>
                          <a:effectLst/>
                          <a:latin typeface="Arial"/>
                        </a:rPr>
                        <a:t>C4H10</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spcBef>
                          <a:spcPts val="600"/>
                        </a:spcBef>
                        <a:spcAft>
                          <a:spcPts val="600"/>
                        </a:spcAft>
                      </a:pPr>
                      <a:r>
                        <a:rPr lang="en-US" sz="1400" b="1" i="1" u="none" strike="noStrike" dirty="0">
                          <a:solidFill>
                            <a:schemeClr val="bg1"/>
                          </a:solidFill>
                          <a:effectLst/>
                          <a:latin typeface="Arial"/>
                        </a:rPr>
                        <a:t>Butane</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81087">
                <a:tc>
                  <a:txBody>
                    <a:bodyPr/>
                    <a:lstStyle/>
                    <a:p>
                      <a:pPr marL="182880" algn="l" fontAlgn="b">
                        <a:spcBef>
                          <a:spcPts val="600"/>
                        </a:spcBef>
                        <a:spcAft>
                          <a:spcPts val="600"/>
                        </a:spcAft>
                      </a:pPr>
                      <a:r>
                        <a:rPr lang="en-US" sz="1400" b="1" i="1" u="none" strike="noStrike">
                          <a:solidFill>
                            <a:schemeClr val="bg1"/>
                          </a:solidFill>
                          <a:effectLst/>
                          <a:latin typeface="Arial"/>
                        </a:rPr>
                        <a:t>EtActat</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2880" algn="l" fontAlgn="b">
                        <a:spcBef>
                          <a:spcPts val="600"/>
                        </a:spcBef>
                        <a:spcAft>
                          <a:spcPts val="600"/>
                        </a:spcAft>
                      </a:pPr>
                      <a:r>
                        <a:rPr lang="en-US" sz="1400" b="1" i="1" u="none" strike="noStrike" dirty="0">
                          <a:solidFill>
                            <a:schemeClr val="bg1"/>
                          </a:solidFill>
                          <a:effectLst/>
                          <a:latin typeface="Arial"/>
                        </a:rPr>
                        <a:t>Ethyl Acetate</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087">
                <a:tc>
                  <a:txBody>
                    <a:bodyPr/>
                    <a:lstStyle/>
                    <a:p>
                      <a:pPr marL="182880" algn="l" fontAlgn="b">
                        <a:spcBef>
                          <a:spcPts val="600"/>
                        </a:spcBef>
                        <a:spcAft>
                          <a:spcPts val="600"/>
                        </a:spcAft>
                      </a:pPr>
                      <a:r>
                        <a:rPr lang="en-US" sz="1400" b="1" i="1" u="none" strike="noStrike" dirty="0">
                          <a:solidFill>
                            <a:schemeClr val="bg1"/>
                          </a:solidFill>
                          <a:effectLst/>
                          <a:latin typeface="Arial"/>
                        </a:rPr>
                        <a:t>n-</a:t>
                      </a:r>
                      <a:r>
                        <a:rPr lang="en-US" sz="1400" b="1" i="1" u="none" strike="noStrike" dirty="0" err="1">
                          <a:solidFill>
                            <a:schemeClr val="bg1"/>
                          </a:solidFill>
                          <a:effectLst/>
                          <a:latin typeface="Arial"/>
                        </a:rPr>
                        <a:t>Butanol</a:t>
                      </a:r>
                      <a:endParaRPr lang="en-US" sz="14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spcBef>
                          <a:spcPts val="600"/>
                        </a:spcBef>
                        <a:spcAft>
                          <a:spcPts val="600"/>
                        </a:spcAft>
                      </a:pPr>
                      <a:r>
                        <a:rPr lang="en-US" sz="1400" b="1" i="1" u="none" strike="noStrike" dirty="0">
                          <a:solidFill>
                            <a:schemeClr val="bg1"/>
                          </a:solidFill>
                          <a:effectLst/>
                          <a:latin typeface="Arial"/>
                        </a:rPr>
                        <a:t>n-Butyl alcohol</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81087">
                <a:tc>
                  <a:txBody>
                    <a:bodyPr/>
                    <a:lstStyle/>
                    <a:p>
                      <a:pPr marL="182880" algn="l" fontAlgn="b">
                        <a:spcBef>
                          <a:spcPts val="600"/>
                        </a:spcBef>
                        <a:spcAft>
                          <a:spcPts val="600"/>
                        </a:spcAft>
                      </a:pPr>
                      <a:r>
                        <a:rPr lang="en-US" sz="1400" b="1" i="1" u="none" strike="noStrike">
                          <a:solidFill>
                            <a:schemeClr val="bg1"/>
                          </a:solidFill>
                          <a:effectLst/>
                          <a:latin typeface="Arial"/>
                        </a:rPr>
                        <a:t>C5H12</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2880" algn="l" fontAlgn="b">
                        <a:spcBef>
                          <a:spcPts val="600"/>
                        </a:spcBef>
                        <a:spcAft>
                          <a:spcPts val="600"/>
                        </a:spcAft>
                      </a:pPr>
                      <a:r>
                        <a:rPr lang="en-US" sz="1400" b="1" i="1" u="none" strike="noStrike" dirty="0">
                          <a:solidFill>
                            <a:schemeClr val="bg1"/>
                          </a:solidFill>
                          <a:effectLst/>
                          <a:latin typeface="Arial"/>
                        </a:rPr>
                        <a:t>Pentane</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087">
                <a:tc>
                  <a:txBody>
                    <a:bodyPr/>
                    <a:lstStyle/>
                    <a:p>
                      <a:pPr marL="182880" algn="l" fontAlgn="b">
                        <a:spcBef>
                          <a:spcPts val="600"/>
                        </a:spcBef>
                        <a:spcAft>
                          <a:spcPts val="600"/>
                        </a:spcAft>
                      </a:pPr>
                      <a:r>
                        <a:rPr lang="en-US" sz="1400" b="1" i="1" u="none" strike="noStrike" dirty="0">
                          <a:solidFill>
                            <a:schemeClr val="bg1"/>
                          </a:solidFill>
                          <a:effectLst/>
                          <a:latin typeface="Arial"/>
                        </a:rPr>
                        <a:t>MEK</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spcBef>
                          <a:spcPts val="600"/>
                        </a:spcBef>
                        <a:spcAft>
                          <a:spcPts val="600"/>
                        </a:spcAft>
                      </a:pPr>
                      <a:r>
                        <a:rPr lang="en-US" sz="1400" b="1" i="1" u="none" strike="noStrike" dirty="0">
                          <a:solidFill>
                            <a:schemeClr val="bg1"/>
                          </a:solidFill>
                          <a:effectLst/>
                          <a:latin typeface="Arial"/>
                        </a:rPr>
                        <a:t>Methyl Ethyl Ketone</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81087">
                <a:tc>
                  <a:txBody>
                    <a:bodyPr/>
                    <a:lstStyle/>
                    <a:p>
                      <a:pPr marL="182880" algn="l" fontAlgn="b">
                        <a:spcBef>
                          <a:spcPts val="600"/>
                        </a:spcBef>
                        <a:spcAft>
                          <a:spcPts val="600"/>
                        </a:spcAft>
                      </a:pPr>
                      <a:r>
                        <a:rPr lang="en-US" sz="1400" b="1" i="1" u="none" strike="noStrike">
                          <a:solidFill>
                            <a:schemeClr val="bg1"/>
                          </a:solidFill>
                          <a:effectLst/>
                          <a:latin typeface="Arial"/>
                        </a:rPr>
                        <a:t>MIBK</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2880" algn="l" fontAlgn="b">
                        <a:spcBef>
                          <a:spcPts val="600"/>
                        </a:spcBef>
                        <a:spcAft>
                          <a:spcPts val="600"/>
                        </a:spcAft>
                      </a:pPr>
                      <a:r>
                        <a:rPr lang="en-US" sz="1400" b="1" i="1" u="none" strike="noStrike" dirty="0">
                          <a:solidFill>
                            <a:schemeClr val="bg1"/>
                          </a:solidFill>
                          <a:effectLst/>
                          <a:latin typeface="Arial"/>
                        </a:rPr>
                        <a:t>Methyl Isobutyl Ketone</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087">
                <a:tc>
                  <a:txBody>
                    <a:bodyPr/>
                    <a:lstStyle/>
                    <a:p>
                      <a:pPr marL="182880" algn="l" fontAlgn="b">
                        <a:spcBef>
                          <a:spcPts val="600"/>
                        </a:spcBef>
                        <a:spcAft>
                          <a:spcPts val="600"/>
                        </a:spcAft>
                      </a:pPr>
                      <a:r>
                        <a:rPr lang="en-US" sz="1400" b="1" i="1" u="none" strike="noStrike" dirty="0">
                          <a:solidFill>
                            <a:schemeClr val="bg1"/>
                          </a:solidFill>
                          <a:effectLst/>
                          <a:latin typeface="Arial"/>
                        </a:rPr>
                        <a:t>n-Hexane</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spcBef>
                          <a:spcPts val="600"/>
                        </a:spcBef>
                        <a:spcAft>
                          <a:spcPts val="600"/>
                        </a:spcAft>
                      </a:pPr>
                      <a:r>
                        <a:rPr lang="en-US" sz="1400" b="1" i="1" u="none" strike="noStrike" dirty="0">
                          <a:solidFill>
                            <a:schemeClr val="bg1"/>
                          </a:solidFill>
                          <a:effectLst/>
                          <a:latin typeface="Arial"/>
                        </a:rPr>
                        <a:t>n-Hexane</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bl>
          </a:graphicData>
        </a:graphic>
      </p:graphicFrame>
    </p:spTree>
  </p:cSld>
  <p:clrMapOvr>
    <a:masterClrMapping/>
  </p:clrMapOvr>
  <p:transition spd="slow">
    <p:split orient="ver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453054" y="6427177"/>
            <a:ext cx="6603023" cy="430823"/>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 name="Line 22"/>
          <p:cNvSpPr>
            <a:spLocks noChangeShapeType="1"/>
          </p:cNvSpPr>
          <p:nvPr/>
        </p:nvSpPr>
        <p:spPr bwMode="auto">
          <a:xfrm>
            <a:off x="0" y="1847859"/>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2884802555"/>
              </p:ext>
            </p:extLst>
          </p:nvPr>
        </p:nvGraphicFramePr>
        <p:xfrm>
          <a:off x="3715494" y="7458"/>
          <a:ext cx="5405378" cy="6850537"/>
        </p:xfrm>
        <a:graphic>
          <a:graphicData uri="http://schemas.openxmlformats.org/drawingml/2006/table">
            <a:tbl>
              <a:tblPr/>
              <a:tblGrid>
                <a:gridCol w="1932973"/>
                <a:gridCol w="1956122"/>
                <a:gridCol w="1516283"/>
              </a:tblGrid>
              <a:tr h="599812">
                <a:tc>
                  <a:txBody>
                    <a:bodyPr/>
                    <a:lstStyle/>
                    <a:p>
                      <a:pPr marL="182880" algn="l" fontAlgn="t"/>
                      <a:r>
                        <a:rPr lang="en-US" sz="1600" b="1" i="0" u="none" strike="noStrike" dirty="0">
                          <a:solidFill>
                            <a:srgbClr val="FFFFFF"/>
                          </a:solidFill>
                          <a:effectLst/>
                          <a:latin typeface="Calibri"/>
                        </a:rPr>
                        <a:t>Gas</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182880" algn="l" fontAlgn="t"/>
                      <a:r>
                        <a:rPr lang="en-US" sz="1600" b="1" i="0" u="none" strike="noStrike" dirty="0">
                          <a:solidFill>
                            <a:srgbClr val="FFFFFF"/>
                          </a:solidFill>
                          <a:effectLst/>
                          <a:latin typeface="Calibri"/>
                        </a:rPr>
                        <a:t>Relative response (compared to </a:t>
                      </a:r>
                      <a:r>
                        <a:rPr lang="en-US" sz="1600" b="1" i="0" u="none" strike="noStrike" dirty="0" smtClean="0">
                          <a:solidFill>
                            <a:srgbClr val="FFFFFF"/>
                          </a:solidFill>
                          <a:effectLst/>
                          <a:latin typeface="Calibri"/>
                        </a:rPr>
                        <a:t>CH4)</a:t>
                      </a:r>
                      <a:endParaRPr lang="en-US" sz="1600" b="1" i="0" u="none" strike="noStrike" dirty="0">
                        <a:solidFill>
                          <a:srgbClr val="FFFFFF"/>
                        </a:solidFill>
                        <a:effectLst/>
                        <a:latin typeface="Calibri"/>
                      </a:endParaRP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182880" algn="l" fontAlgn="t"/>
                      <a:r>
                        <a:rPr lang="en-US" sz="1600" b="1" i="0" u="none" strike="noStrike" dirty="0">
                          <a:solidFill>
                            <a:srgbClr val="FFFFFF"/>
                          </a:solidFill>
                          <a:effectLst/>
                          <a:latin typeface="Calibri"/>
                        </a:rPr>
                        <a:t>Correction factor</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250029">
                <a:tc>
                  <a:txBody>
                    <a:bodyPr/>
                    <a:lstStyle/>
                    <a:p>
                      <a:pPr marL="182880" algn="l" fontAlgn="t"/>
                      <a:r>
                        <a:rPr lang="en-US" sz="1600" b="1" i="0" u="none" strike="noStrike" dirty="0">
                          <a:solidFill>
                            <a:srgbClr val="000000"/>
                          </a:solidFill>
                          <a:effectLst/>
                          <a:latin typeface="Calibri"/>
                        </a:rPr>
                        <a:t>Acetone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0.70</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1.43</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r>
              <a:tr h="250029">
                <a:tc>
                  <a:txBody>
                    <a:bodyPr/>
                    <a:lstStyle/>
                    <a:p>
                      <a:pPr marL="182880" algn="l" fontAlgn="t"/>
                      <a:r>
                        <a:rPr lang="en-US" sz="1600" b="1" i="0" u="none" strike="noStrike" dirty="0">
                          <a:solidFill>
                            <a:srgbClr val="000000"/>
                          </a:solidFill>
                          <a:effectLst/>
                          <a:latin typeface="Calibri"/>
                        </a:rPr>
                        <a:t>Acetylene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0.900</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1.11</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r>
              <a:tr h="250029">
                <a:tc>
                  <a:txBody>
                    <a:bodyPr/>
                    <a:lstStyle/>
                    <a:p>
                      <a:pPr marL="182880" algn="l" fontAlgn="t"/>
                      <a:r>
                        <a:rPr lang="en-US" sz="1600" b="1" i="0" u="none" strike="noStrike" dirty="0">
                          <a:solidFill>
                            <a:srgbClr val="000000"/>
                          </a:solidFill>
                          <a:effectLst/>
                          <a:latin typeface="Calibri"/>
                        </a:rPr>
                        <a:t>Ammonia</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1.40</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0.71</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r>
              <a:tr h="250029">
                <a:tc>
                  <a:txBody>
                    <a:bodyPr/>
                    <a:lstStyle/>
                    <a:p>
                      <a:pPr marL="182880" algn="l" fontAlgn="t"/>
                      <a:r>
                        <a:rPr lang="en-US" sz="1600" b="1" i="0" u="none" strike="noStrike" dirty="0">
                          <a:solidFill>
                            <a:srgbClr val="000000"/>
                          </a:solidFill>
                          <a:effectLst/>
                          <a:latin typeface="Calibri"/>
                        </a:rPr>
                        <a:t>1, 3-Butadiene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0.60</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1.67</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r>
              <a:tr h="250029">
                <a:tc>
                  <a:txBody>
                    <a:bodyPr/>
                    <a:lstStyle/>
                    <a:p>
                      <a:pPr marL="182880" algn="l" fontAlgn="t"/>
                      <a:r>
                        <a:rPr lang="en-US" sz="1600" b="1" i="0" u="none" strike="noStrike" dirty="0">
                          <a:solidFill>
                            <a:srgbClr val="000000"/>
                          </a:solidFill>
                          <a:effectLst/>
                          <a:latin typeface="Calibri"/>
                        </a:rPr>
                        <a:t>n-Butane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0.65</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1.54</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r>
              <a:tr h="250029">
                <a:tc>
                  <a:txBody>
                    <a:bodyPr/>
                    <a:lstStyle/>
                    <a:p>
                      <a:pPr marL="182880" algn="l" fontAlgn="t"/>
                      <a:r>
                        <a:rPr lang="en-US" sz="1600" b="1" i="0" u="none" strike="noStrike" dirty="0">
                          <a:solidFill>
                            <a:srgbClr val="000000"/>
                          </a:solidFill>
                          <a:effectLst/>
                          <a:latin typeface="Calibri"/>
                        </a:rPr>
                        <a:t>Carbon monoxide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1.20</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0.83</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r>
              <a:tr h="250029">
                <a:tc>
                  <a:txBody>
                    <a:bodyPr/>
                    <a:lstStyle/>
                    <a:p>
                      <a:pPr marL="182880" algn="l" fontAlgn="t"/>
                      <a:r>
                        <a:rPr lang="en-US" sz="1600" b="1" i="0" u="none" strike="noStrike" dirty="0">
                          <a:solidFill>
                            <a:srgbClr val="000000"/>
                          </a:solidFill>
                          <a:effectLst/>
                          <a:latin typeface="Calibri"/>
                        </a:rPr>
                        <a:t>Cyclohexane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0.50</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2.00</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r>
              <a:tr h="250029">
                <a:tc>
                  <a:txBody>
                    <a:bodyPr/>
                    <a:lstStyle/>
                    <a:p>
                      <a:pPr marL="182880" algn="l" fontAlgn="t"/>
                      <a:r>
                        <a:rPr lang="en-US" sz="1600" b="1" i="0" u="none" strike="noStrike" dirty="0">
                          <a:solidFill>
                            <a:srgbClr val="000000"/>
                          </a:solidFill>
                          <a:effectLst/>
                          <a:latin typeface="Calibri"/>
                        </a:rPr>
                        <a:t>Ethyl acetate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0.55</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1.82</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r>
              <a:tr h="250029">
                <a:tc>
                  <a:txBody>
                    <a:bodyPr/>
                    <a:lstStyle/>
                    <a:p>
                      <a:pPr marL="182880" algn="l" fontAlgn="t"/>
                      <a:r>
                        <a:rPr lang="en-US" sz="1600" b="1" i="0" u="none" strike="noStrike" dirty="0">
                          <a:solidFill>
                            <a:srgbClr val="000000"/>
                          </a:solidFill>
                          <a:effectLst/>
                          <a:latin typeface="Calibri"/>
                        </a:rPr>
                        <a:t>Ethyl alcohol</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0.85</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1.18</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r>
              <a:tr h="250029">
                <a:tc>
                  <a:txBody>
                    <a:bodyPr/>
                    <a:lstStyle/>
                    <a:p>
                      <a:pPr marL="182880" algn="l" fontAlgn="t"/>
                      <a:r>
                        <a:rPr lang="en-US" sz="1600" b="1" i="0" u="none" strike="noStrike" dirty="0">
                          <a:solidFill>
                            <a:srgbClr val="000000"/>
                          </a:solidFill>
                          <a:effectLst/>
                          <a:latin typeface="Calibri"/>
                        </a:rPr>
                        <a:t>Ethylene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0.90</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1.11</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r>
              <a:tr h="250029">
                <a:tc>
                  <a:txBody>
                    <a:bodyPr/>
                    <a:lstStyle/>
                    <a:p>
                      <a:pPr marL="182880" algn="l" fontAlgn="t"/>
                      <a:r>
                        <a:rPr lang="en-US" sz="1600" b="1" i="0" u="none" strike="noStrike" dirty="0">
                          <a:solidFill>
                            <a:srgbClr val="000000"/>
                          </a:solidFill>
                          <a:effectLst/>
                          <a:latin typeface="Calibri"/>
                        </a:rPr>
                        <a:t>Gasoline (unleaded)</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0.60</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1.67</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r>
              <a:tr h="250029">
                <a:tc>
                  <a:txBody>
                    <a:bodyPr/>
                    <a:lstStyle/>
                    <a:p>
                      <a:pPr marL="182880" algn="l" fontAlgn="t"/>
                      <a:r>
                        <a:rPr lang="en-US" sz="1600" b="1" i="0" u="none" strike="noStrike" dirty="0">
                          <a:solidFill>
                            <a:srgbClr val="000000"/>
                          </a:solidFill>
                          <a:effectLst/>
                          <a:latin typeface="Calibri"/>
                        </a:rPr>
                        <a:t>Gasoline (leaded)</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0.60</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1.67</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r>
              <a:tr h="250029">
                <a:tc>
                  <a:txBody>
                    <a:bodyPr/>
                    <a:lstStyle/>
                    <a:p>
                      <a:pPr marL="182880" algn="l" fontAlgn="t"/>
                      <a:r>
                        <a:rPr lang="en-US" sz="1600" b="1" i="0" u="none" strike="noStrike" dirty="0">
                          <a:solidFill>
                            <a:srgbClr val="000000"/>
                          </a:solidFill>
                          <a:effectLst/>
                          <a:latin typeface="Calibri"/>
                        </a:rPr>
                        <a:t>n-Heptane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0.45</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2.22</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r>
              <a:tr h="250029">
                <a:tc>
                  <a:txBody>
                    <a:bodyPr/>
                    <a:lstStyle/>
                    <a:p>
                      <a:pPr marL="182880" algn="l" fontAlgn="t"/>
                      <a:r>
                        <a:rPr lang="en-US" sz="1600" b="1" i="0" u="none" strike="noStrike" dirty="0">
                          <a:solidFill>
                            <a:srgbClr val="000000"/>
                          </a:solidFill>
                          <a:effectLst/>
                          <a:latin typeface="Calibri"/>
                        </a:rPr>
                        <a:t>n-Hexane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0.55</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1.82</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r>
              <a:tr h="250029">
                <a:tc>
                  <a:txBody>
                    <a:bodyPr/>
                    <a:lstStyle/>
                    <a:p>
                      <a:pPr marL="182880" algn="l" fontAlgn="t"/>
                      <a:r>
                        <a:rPr lang="en-US" sz="1600" b="1" i="0" u="none" strike="noStrike" dirty="0">
                          <a:solidFill>
                            <a:srgbClr val="000000"/>
                          </a:solidFill>
                          <a:effectLst/>
                          <a:latin typeface="Calibri"/>
                        </a:rPr>
                        <a:t>Hydrogen</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1.10</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0.91</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r>
              <a:tr h="250029">
                <a:tc>
                  <a:txBody>
                    <a:bodyPr/>
                    <a:lstStyle/>
                    <a:p>
                      <a:pPr marL="182880" algn="l" fontAlgn="t"/>
                      <a:r>
                        <a:rPr lang="en-US" sz="1600" b="1" i="0" u="none" strike="noStrike" dirty="0">
                          <a:solidFill>
                            <a:srgbClr val="000000"/>
                          </a:solidFill>
                          <a:effectLst/>
                          <a:latin typeface="Calibri"/>
                        </a:rPr>
                        <a:t>Isobutylene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0.80</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1.25</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r>
              <a:tr h="250029">
                <a:tc>
                  <a:txBody>
                    <a:bodyPr/>
                    <a:lstStyle/>
                    <a:p>
                      <a:pPr marL="182880" algn="l" fontAlgn="t"/>
                      <a:r>
                        <a:rPr lang="en-US" sz="1600" b="1" i="0" u="none" strike="noStrike" dirty="0">
                          <a:solidFill>
                            <a:srgbClr val="000000"/>
                          </a:solidFill>
                          <a:effectLst/>
                          <a:latin typeface="Calibri"/>
                        </a:rPr>
                        <a:t>Isopropyl alcohol</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a:solidFill>
                            <a:srgbClr val="000000"/>
                          </a:solidFill>
                          <a:effectLst/>
                          <a:latin typeface="Calibri"/>
                        </a:rPr>
                        <a:t>0.65</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1.54</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r>
              <a:tr h="250029">
                <a:tc>
                  <a:txBody>
                    <a:bodyPr/>
                    <a:lstStyle/>
                    <a:p>
                      <a:pPr marL="182880" algn="l" fontAlgn="t"/>
                      <a:r>
                        <a:rPr lang="en-US" sz="1600" b="1" i="0" u="none" strike="noStrike" dirty="0">
                          <a:solidFill>
                            <a:srgbClr val="000000"/>
                          </a:solidFill>
                          <a:effectLst/>
                          <a:latin typeface="Calibri"/>
                        </a:rPr>
                        <a:t>Methane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a:solidFill>
                            <a:srgbClr val="000000"/>
                          </a:solidFill>
                          <a:effectLst/>
                          <a:latin typeface="Calibri"/>
                        </a:rPr>
                        <a:t>1.00</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1.00</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r>
              <a:tr h="250029">
                <a:tc>
                  <a:txBody>
                    <a:bodyPr/>
                    <a:lstStyle/>
                    <a:p>
                      <a:pPr marL="182880" algn="l" fontAlgn="t"/>
                      <a:r>
                        <a:rPr lang="en-US" sz="1600" b="1" i="0" u="none" strike="noStrike" dirty="0">
                          <a:solidFill>
                            <a:srgbClr val="000000"/>
                          </a:solidFill>
                          <a:effectLst/>
                          <a:latin typeface="Calibri"/>
                        </a:rPr>
                        <a:t>Methyl alcohol</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a:solidFill>
                            <a:srgbClr val="000000"/>
                          </a:solidFill>
                          <a:effectLst/>
                          <a:latin typeface="Calibri"/>
                        </a:rPr>
                        <a:t>0.85</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1.18</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r>
              <a:tr h="250029">
                <a:tc>
                  <a:txBody>
                    <a:bodyPr/>
                    <a:lstStyle/>
                    <a:p>
                      <a:pPr marL="182880" algn="l" fontAlgn="t"/>
                      <a:r>
                        <a:rPr lang="en-US" sz="1600" b="1" i="0" u="none" strike="noStrike" dirty="0" err="1">
                          <a:solidFill>
                            <a:srgbClr val="000000"/>
                          </a:solidFill>
                          <a:effectLst/>
                          <a:latin typeface="Calibri"/>
                        </a:rPr>
                        <a:t>Methylethylketone</a:t>
                      </a:r>
                      <a:endParaRPr lang="en-US" sz="1600" b="1" i="0" u="none" strike="noStrike" dirty="0">
                        <a:solidFill>
                          <a:srgbClr val="000000"/>
                        </a:solidFill>
                        <a:effectLst/>
                        <a:latin typeface="Calibri"/>
                      </a:endParaRP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a:solidFill>
                            <a:srgbClr val="000000"/>
                          </a:solidFill>
                          <a:effectLst/>
                          <a:latin typeface="Calibri"/>
                        </a:rPr>
                        <a:t>0.55</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1.82</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r>
              <a:tr h="250029">
                <a:tc>
                  <a:txBody>
                    <a:bodyPr/>
                    <a:lstStyle/>
                    <a:p>
                      <a:pPr marL="182880" algn="l" fontAlgn="t"/>
                      <a:r>
                        <a:rPr lang="en-US" sz="1600" b="1" i="0" u="none" strike="noStrike" dirty="0">
                          <a:solidFill>
                            <a:srgbClr val="000000"/>
                          </a:solidFill>
                          <a:effectLst/>
                          <a:latin typeface="Calibri"/>
                        </a:rPr>
                        <a:t>n-Octane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a:solidFill>
                            <a:srgbClr val="000000"/>
                          </a:solidFill>
                          <a:effectLst/>
                          <a:latin typeface="Calibri"/>
                        </a:rPr>
                        <a:t>0.35</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2.86</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r>
              <a:tr h="250029">
                <a:tc>
                  <a:txBody>
                    <a:bodyPr/>
                    <a:lstStyle/>
                    <a:p>
                      <a:pPr marL="182880" algn="l" fontAlgn="t"/>
                      <a:r>
                        <a:rPr lang="en-US" sz="1600" b="1" i="0" u="none" strike="noStrike" dirty="0">
                          <a:solidFill>
                            <a:srgbClr val="000000"/>
                          </a:solidFill>
                          <a:effectLst/>
                          <a:latin typeface="Calibri"/>
                        </a:rPr>
                        <a:t>n-Pentane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a:solidFill>
                            <a:srgbClr val="000000"/>
                          </a:solidFill>
                          <a:effectLst/>
                          <a:latin typeface="Calibri"/>
                        </a:rPr>
                        <a:t>0.55</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1.82</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r>
              <a:tr h="250029">
                <a:tc>
                  <a:txBody>
                    <a:bodyPr/>
                    <a:lstStyle/>
                    <a:p>
                      <a:pPr marL="182880" algn="l" fontAlgn="t"/>
                      <a:r>
                        <a:rPr lang="en-US" sz="1600" b="1" i="0" u="none" strike="noStrike" dirty="0">
                          <a:solidFill>
                            <a:srgbClr val="000000"/>
                          </a:solidFill>
                          <a:effectLst/>
                          <a:latin typeface="Calibri"/>
                        </a:rPr>
                        <a:t>Propane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a:solidFill>
                            <a:srgbClr val="000000"/>
                          </a:solidFill>
                          <a:effectLst/>
                          <a:latin typeface="Calibri"/>
                        </a:rPr>
                        <a:t>0.65</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1.54</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r>
              <a:tr h="250029">
                <a:tc>
                  <a:txBody>
                    <a:bodyPr/>
                    <a:lstStyle/>
                    <a:p>
                      <a:pPr marL="182880" algn="l" fontAlgn="t"/>
                      <a:r>
                        <a:rPr lang="en-US" sz="1600" b="1" i="0" u="none" strike="noStrike" dirty="0">
                          <a:solidFill>
                            <a:srgbClr val="000000"/>
                          </a:solidFill>
                          <a:effectLst/>
                          <a:latin typeface="Calibri"/>
                        </a:rPr>
                        <a:t>Propylene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a:solidFill>
                            <a:srgbClr val="000000"/>
                          </a:solidFill>
                          <a:effectLst/>
                          <a:latin typeface="Calibri"/>
                        </a:rPr>
                        <a:t>0.87</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182880" algn="l" fontAlgn="t"/>
                      <a:r>
                        <a:rPr lang="en-US" sz="1600" b="1" i="0" u="none" strike="noStrike" dirty="0">
                          <a:solidFill>
                            <a:srgbClr val="000000"/>
                          </a:solidFill>
                          <a:effectLst/>
                          <a:latin typeface="Calibri"/>
                        </a:rPr>
                        <a:t>1.15</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r>
              <a:tr h="250029">
                <a:tc>
                  <a:txBody>
                    <a:bodyPr/>
                    <a:lstStyle/>
                    <a:p>
                      <a:pPr marL="182880" algn="l" fontAlgn="t"/>
                      <a:r>
                        <a:rPr lang="en-US" sz="1600" b="1" i="0" u="none" strike="noStrike" dirty="0">
                          <a:solidFill>
                            <a:srgbClr val="000000"/>
                          </a:solidFill>
                          <a:effectLst/>
                          <a:latin typeface="Calibri"/>
                        </a:rPr>
                        <a:t>Toluene</a:t>
                      </a:r>
                    </a:p>
                  </a:txBody>
                  <a:tcPr marL="3944" marR="3944" marT="3944" marB="0">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0.40</a:t>
                      </a:r>
                    </a:p>
                  </a:txBody>
                  <a:tcPr marL="3944" marR="3944" marT="3944"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c>
                  <a:txBody>
                    <a:bodyPr/>
                    <a:lstStyle/>
                    <a:p>
                      <a:pPr marL="182880" algn="l" fontAlgn="t"/>
                      <a:r>
                        <a:rPr lang="en-US" sz="1600" b="1" i="0" u="none" strike="noStrike" dirty="0">
                          <a:solidFill>
                            <a:srgbClr val="000000"/>
                          </a:solidFill>
                          <a:effectLst/>
                          <a:latin typeface="Calibri"/>
                        </a:rPr>
                        <a:t>2.50</a:t>
                      </a:r>
                    </a:p>
                  </a:txBody>
                  <a:tcPr marL="3944" marR="3944" marT="3944" marB="0">
                    <a:lnL w="63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E6F1"/>
                    </a:solidFill>
                  </a:tcPr>
                </a:tc>
              </a:tr>
            </a:tbl>
          </a:graphicData>
        </a:graphic>
      </p:graphicFrame>
      <p:sp>
        <p:nvSpPr>
          <p:cNvPr id="7" name="Title 6"/>
          <p:cNvSpPr>
            <a:spLocks noGrp="1"/>
          </p:cNvSpPr>
          <p:nvPr>
            <p:ph type="title"/>
          </p:nvPr>
        </p:nvSpPr>
        <p:spPr>
          <a:xfrm>
            <a:off x="335668" y="891250"/>
            <a:ext cx="3217762" cy="891251"/>
          </a:xfrm>
        </p:spPr>
        <p:txBody>
          <a:bodyPr/>
          <a:lstStyle/>
          <a:p>
            <a:r>
              <a:rPr lang="en-US" sz="2000" dirty="0" smtClean="0">
                <a:latin typeface="+mn-lt"/>
              </a:rPr>
              <a:t>Additional catalytic LEL sensor response factors</a:t>
            </a:r>
            <a:endParaRPr lang="en-US" sz="2000" dirty="0">
              <a:latin typeface="+mn-lt"/>
            </a:endParaRPr>
          </a:p>
        </p:txBody>
      </p:sp>
      <p:sp>
        <p:nvSpPr>
          <p:cNvPr id="8" name="Content Placeholder 7"/>
          <p:cNvSpPr>
            <a:spLocks noGrp="1"/>
          </p:cNvSpPr>
          <p:nvPr>
            <p:ph idx="1"/>
          </p:nvPr>
        </p:nvSpPr>
        <p:spPr>
          <a:xfrm>
            <a:off x="356063" y="2071870"/>
            <a:ext cx="3243664" cy="3831220"/>
          </a:xfrm>
        </p:spPr>
        <p:txBody>
          <a:bodyPr/>
          <a:lstStyle/>
          <a:p>
            <a:pPr>
              <a:spcBef>
                <a:spcPts val="0"/>
              </a:spcBef>
              <a:spcAft>
                <a:spcPts val="1200"/>
              </a:spcAft>
            </a:pPr>
            <a:r>
              <a:rPr lang="en-US" sz="1600" dirty="0" smtClean="0"/>
              <a:t>Listed responses are </a:t>
            </a:r>
            <a:r>
              <a:rPr lang="en-US" sz="1600" dirty="0"/>
              <a:t>for guidance </a:t>
            </a:r>
            <a:r>
              <a:rPr lang="en-US" sz="1600" dirty="0" smtClean="0"/>
              <a:t>only</a:t>
            </a:r>
          </a:p>
          <a:p>
            <a:pPr>
              <a:spcBef>
                <a:spcPts val="0"/>
              </a:spcBef>
              <a:spcAft>
                <a:spcPts val="1200"/>
              </a:spcAft>
            </a:pPr>
            <a:r>
              <a:rPr lang="en-US" sz="1600" dirty="0" smtClean="0"/>
              <a:t>Relative </a:t>
            </a:r>
            <a:r>
              <a:rPr lang="en-US" sz="1600" dirty="0"/>
              <a:t>response ratios may differ from sensor to sensor, and may shift over the life of the </a:t>
            </a:r>
            <a:r>
              <a:rPr lang="en-US" sz="1600" dirty="0" smtClean="0"/>
              <a:t>sensor</a:t>
            </a:r>
          </a:p>
          <a:p>
            <a:pPr>
              <a:spcBef>
                <a:spcPts val="0"/>
              </a:spcBef>
              <a:spcAft>
                <a:spcPts val="1200"/>
              </a:spcAft>
            </a:pPr>
            <a:r>
              <a:rPr lang="en-US" sz="1600" dirty="0" smtClean="0"/>
              <a:t>Cumulative </a:t>
            </a:r>
            <a:r>
              <a:rPr lang="en-US" sz="1600" dirty="0"/>
              <a:t>exposure to sensor poisons and / or inhibitors may also </a:t>
            </a:r>
            <a:r>
              <a:rPr lang="en-US" sz="1600" dirty="0" smtClean="0"/>
              <a:t>affect </a:t>
            </a:r>
            <a:r>
              <a:rPr lang="en-US" sz="1600" dirty="0"/>
              <a:t>the relative response </a:t>
            </a:r>
            <a:r>
              <a:rPr lang="en-US" sz="1600" dirty="0" smtClean="0"/>
              <a:t>ratios</a:t>
            </a:r>
          </a:p>
          <a:p>
            <a:pPr>
              <a:spcBef>
                <a:spcPts val="0"/>
              </a:spcBef>
              <a:spcAft>
                <a:spcPts val="1200"/>
              </a:spcAft>
            </a:pPr>
            <a:r>
              <a:rPr lang="en-US" sz="1600" dirty="0" smtClean="0"/>
              <a:t>The </a:t>
            </a:r>
            <a:r>
              <a:rPr lang="en-US" sz="1600" dirty="0"/>
              <a:t>relative response values have been rounded to the nearest 5</a:t>
            </a:r>
            <a:r>
              <a:rPr lang="en-US" sz="1600" dirty="0" smtClean="0"/>
              <a:t>%</a:t>
            </a:r>
            <a:endParaRPr lang="en-US" sz="1600" dirty="0"/>
          </a:p>
        </p:txBody>
      </p:sp>
    </p:spTree>
  </p:cSld>
  <p:clrMapOvr>
    <a:masterClrMapping/>
  </p:clrMapOvr>
  <p:transition spd="slow">
    <p:split orient="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z="2000" dirty="0" smtClean="0"/>
              <a:t>Advanced user options: </a:t>
            </a:r>
            <a:br>
              <a:rPr lang="en-US" sz="2000" dirty="0" smtClean="0"/>
            </a:br>
            <a:r>
              <a:rPr lang="en-US" sz="2000" dirty="0" smtClean="0"/>
              <a:t>Toxic “Sensor” menus</a:t>
            </a:r>
          </a:p>
        </p:txBody>
      </p:sp>
      <p:sp>
        <p:nvSpPr>
          <p:cNvPr id="99331" name="Rectangle 3"/>
          <p:cNvSpPr>
            <a:spLocks noGrp="1" noChangeArrowheads="1"/>
          </p:cNvSpPr>
          <p:nvPr>
            <p:ph type="body" idx="1"/>
          </p:nvPr>
        </p:nvSpPr>
        <p:spPr>
          <a:xfrm>
            <a:off x="599464" y="1247531"/>
            <a:ext cx="4746258" cy="4508500"/>
          </a:xfrm>
        </p:spPr>
        <p:txBody>
          <a:bodyPr/>
          <a:lstStyle/>
          <a:p>
            <a:pPr>
              <a:spcBef>
                <a:spcPct val="0"/>
              </a:spcBef>
              <a:spcAft>
                <a:spcPct val="65000"/>
              </a:spcAft>
              <a:buFont typeface="Wingdings" pitchFamily="2" charset="2"/>
              <a:buChar char="§"/>
            </a:pPr>
            <a:r>
              <a:rPr lang="en-US" sz="1800" dirty="0" smtClean="0"/>
              <a:t>Toxic sensor menu choices include:</a:t>
            </a:r>
          </a:p>
          <a:p>
            <a:pPr lvl="1">
              <a:lnSpc>
                <a:spcPct val="100000"/>
              </a:lnSpc>
              <a:spcBef>
                <a:spcPct val="0"/>
              </a:spcBef>
              <a:spcAft>
                <a:spcPct val="65000"/>
              </a:spcAft>
              <a:buFont typeface="Wingdings" pitchFamily="2" charset="2"/>
              <a:buChar char="§"/>
            </a:pPr>
            <a:r>
              <a:rPr lang="en-US" sz="1800" dirty="0" smtClean="0"/>
              <a:t>Zero:  Perform fresh air zero adjustment</a:t>
            </a:r>
          </a:p>
          <a:p>
            <a:pPr lvl="1">
              <a:lnSpc>
                <a:spcPct val="100000"/>
              </a:lnSpc>
              <a:spcBef>
                <a:spcPct val="0"/>
              </a:spcBef>
              <a:spcAft>
                <a:spcPct val="65000"/>
              </a:spcAft>
              <a:buFont typeface="Wingdings" pitchFamily="2" charset="2"/>
              <a:buChar char="§"/>
            </a:pPr>
            <a:r>
              <a:rPr lang="en-US" sz="1800" dirty="0" smtClean="0"/>
              <a:t>Calibrate:  Perform span calibration adjustment</a:t>
            </a:r>
          </a:p>
          <a:p>
            <a:pPr lvl="1">
              <a:lnSpc>
                <a:spcPct val="100000"/>
              </a:lnSpc>
              <a:spcBef>
                <a:spcPct val="0"/>
              </a:spcBef>
              <a:spcAft>
                <a:spcPct val="65000"/>
              </a:spcAft>
              <a:buFont typeface="Wingdings" pitchFamily="2" charset="2"/>
              <a:buChar char="§"/>
            </a:pPr>
            <a:r>
              <a:rPr lang="en-US" sz="1800" dirty="0" smtClean="0"/>
              <a:t>Alarms:  Change current alarm settings for LEL sensor</a:t>
            </a:r>
          </a:p>
          <a:p>
            <a:pPr lvl="1">
              <a:lnSpc>
                <a:spcPct val="100000"/>
              </a:lnSpc>
              <a:spcBef>
                <a:spcPct val="0"/>
              </a:spcBef>
              <a:spcAft>
                <a:spcPct val="65000"/>
              </a:spcAft>
              <a:buFont typeface="Wingdings" pitchFamily="2" charset="2"/>
              <a:buChar char="§"/>
            </a:pPr>
            <a:r>
              <a:rPr lang="en-US" sz="1800" dirty="0" smtClean="0"/>
              <a:t>Calibration dates:  Most recent three dates</a:t>
            </a:r>
          </a:p>
          <a:p>
            <a:pPr lvl="1">
              <a:lnSpc>
                <a:spcPct val="100000"/>
              </a:lnSpc>
              <a:spcBef>
                <a:spcPct val="0"/>
              </a:spcBef>
              <a:spcAft>
                <a:spcPct val="65000"/>
              </a:spcAft>
              <a:buFont typeface="Wingdings" pitchFamily="2" charset="2"/>
              <a:buChar char="§"/>
            </a:pPr>
            <a:r>
              <a:rPr lang="en-US" sz="1800" dirty="0" smtClean="0"/>
              <a:t>Information: Display sensor ID information</a:t>
            </a:r>
          </a:p>
        </p:txBody>
      </p:sp>
      <p:pic>
        <p:nvPicPr>
          <p:cNvPr id="99332" name="Picture 4"/>
          <p:cNvPicPr>
            <a:picLocks noChangeAspect="1" noChangeArrowheads="1"/>
          </p:cNvPicPr>
          <p:nvPr/>
        </p:nvPicPr>
        <p:blipFill>
          <a:blip r:embed="rId3">
            <a:extLst>
              <a:ext uri="{28A0092B-C50C-407E-A947-70E740481C1C}">
                <a14:useLocalDpi xmlns:a14="http://schemas.microsoft.com/office/drawing/2010/main" val="0"/>
              </a:ext>
            </a:extLst>
          </a:blip>
          <a:srcRect l="26270" t="26324" r="48282" b="57111"/>
          <a:stretch>
            <a:fillRect/>
          </a:stretch>
        </p:blipFill>
        <p:spPr bwMode="auto">
          <a:xfrm>
            <a:off x="5830888" y="1117600"/>
            <a:ext cx="2906712" cy="1419225"/>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6"/>
          <p:cNvPicPr>
            <a:picLocks noChangeAspect="1" noChangeArrowheads="1"/>
          </p:cNvPicPr>
          <p:nvPr/>
        </p:nvPicPr>
        <p:blipFill>
          <a:blip r:embed="rId4">
            <a:extLst>
              <a:ext uri="{28A0092B-C50C-407E-A947-70E740481C1C}">
                <a14:useLocalDpi xmlns:a14="http://schemas.microsoft.com/office/drawing/2010/main" val="0"/>
              </a:ext>
            </a:extLst>
          </a:blip>
          <a:srcRect l="26335" t="25977" r="48209" b="57140"/>
          <a:stretch>
            <a:fillRect/>
          </a:stretch>
        </p:blipFill>
        <p:spPr bwMode="auto">
          <a:xfrm>
            <a:off x="5832475" y="2832100"/>
            <a:ext cx="2892425" cy="1438275"/>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4" name="Line 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sz="2000" dirty="0" smtClean="0"/>
              <a:t>PID sensor menu </a:t>
            </a:r>
          </a:p>
        </p:txBody>
      </p:sp>
      <p:sp>
        <p:nvSpPr>
          <p:cNvPr id="100355" name="Rectangle 3"/>
          <p:cNvSpPr>
            <a:spLocks noGrp="1" noChangeArrowheads="1"/>
          </p:cNvSpPr>
          <p:nvPr>
            <p:ph type="body" idx="1"/>
          </p:nvPr>
        </p:nvSpPr>
        <p:spPr>
          <a:xfrm>
            <a:off x="471854" y="1176459"/>
            <a:ext cx="3937000" cy="4508500"/>
          </a:xfrm>
        </p:spPr>
        <p:txBody>
          <a:bodyPr/>
          <a:lstStyle/>
          <a:p>
            <a:pPr>
              <a:lnSpc>
                <a:spcPct val="90000"/>
              </a:lnSpc>
              <a:spcBef>
                <a:spcPct val="0"/>
              </a:spcBef>
              <a:spcAft>
                <a:spcPct val="50000"/>
              </a:spcAft>
              <a:buFont typeface="Wingdings" pitchFamily="2" charset="2"/>
              <a:buChar char="§"/>
            </a:pPr>
            <a:r>
              <a:rPr lang="en-US" sz="1800" dirty="0" smtClean="0"/>
              <a:t>PID sensor choices include "Range and Gas"</a:t>
            </a:r>
          </a:p>
          <a:p>
            <a:pPr>
              <a:lnSpc>
                <a:spcPct val="90000"/>
              </a:lnSpc>
              <a:spcBef>
                <a:spcPct val="0"/>
              </a:spcBef>
              <a:spcAft>
                <a:spcPct val="50000"/>
              </a:spcAft>
              <a:buFont typeface="Wingdings" pitchFamily="2" charset="2"/>
              <a:buChar char="§"/>
            </a:pPr>
            <a:r>
              <a:rPr lang="en-US" sz="1800" dirty="0" smtClean="0"/>
              <a:t>Use to choose correction factor for new gas from PID library</a:t>
            </a:r>
          </a:p>
          <a:p>
            <a:pPr>
              <a:lnSpc>
                <a:spcPct val="90000"/>
              </a:lnSpc>
              <a:spcBef>
                <a:spcPct val="0"/>
              </a:spcBef>
              <a:spcAft>
                <a:spcPct val="50000"/>
              </a:spcAft>
              <a:buFont typeface="Wingdings" pitchFamily="2" charset="2"/>
              <a:buChar char="§"/>
            </a:pPr>
            <a:r>
              <a:rPr lang="en-US" sz="1800" dirty="0" smtClean="0"/>
              <a:t>PID readings displayed in measurement units of gas selected</a:t>
            </a:r>
          </a:p>
          <a:p>
            <a:pPr>
              <a:lnSpc>
                <a:spcPct val="90000"/>
              </a:lnSpc>
              <a:spcBef>
                <a:spcPct val="0"/>
              </a:spcBef>
              <a:spcAft>
                <a:spcPct val="50000"/>
              </a:spcAft>
              <a:buFont typeface="Wingdings" pitchFamily="2" charset="2"/>
              <a:buChar char="§"/>
            </a:pPr>
            <a:r>
              <a:rPr lang="en-US" sz="1800" dirty="0" smtClean="0"/>
              <a:t>Name of gas selected will appear in the sensor menu PID position</a:t>
            </a:r>
          </a:p>
          <a:p>
            <a:pPr>
              <a:lnSpc>
                <a:spcPct val="90000"/>
              </a:lnSpc>
              <a:spcBef>
                <a:spcPct val="0"/>
              </a:spcBef>
              <a:spcAft>
                <a:spcPct val="50000"/>
              </a:spcAft>
              <a:buFont typeface="Wingdings" pitchFamily="2" charset="2"/>
              <a:buChar char="§"/>
            </a:pPr>
            <a:r>
              <a:rPr lang="en-US" sz="1800" dirty="0" smtClean="0"/>
              <a:t>In normal operation screen will show name of new gas</a:t>
            </a:r>
          </a:p>
          <a:p>
            <a:pPr>
              <a:lnSpc>
                <a:spcPct val="90000"/>
              </a:lnSpc>
              <a:spcBef>
                <a:spcPct val="0"/>
              </a:spcBef>
              <a:spcAft>
                <a:spcPct val="50000"/>
              </a:spcAft>
              <a:buFont typeface="Wingdings" pitchFamily="2" charset="2"/>
              <a:buChar char="§"/>
            </a:pPr>
            <a:endParaRPr lang="en-US" sz="1800" dirty="0" smtClean="0"/>
          </a:p>
          <a:p>
            <a:pPr lvl="1">
              <a:lnSpc>
                <a:spcPct val="100000"/>
              </a:lnSpc>
              <a:spcBef>
                <a:spcPct val="0"/>
              </a:spcBef>
              <a:spcAft>
                <a:spcPct val="50000"/>
              </a:spcAft>
              <a:buFont typeface="Wingdings" pitchFamily="2" charset="2"/>
              <a:buChar char="§"/>
            </a:pPr>
            <a:endParaRPr lang="en-US" sz="1800" dirty="0" smtClean="0"/>
          </a:p>
        </p:txBody>
      </p:sp>
      <p:grpSp>
        <p:nvGrpSpPr>
          <p:cNvPr id="100356" name="Group 19"/>
          <p:cNvGrpSpPr>
            <a:grpSpLocks/>
          </p:cNvGrpSpPr>
          <p:nvPr/>
        </p:nvGrpSpPr>
        <p:grpSpPr bwMode="auto">
          <a:xfrm>
            <a:off x="4773613" y="3408363"/>
            <a:ext cx="3903662" cy="1900237"/>
            <a:chOff x="2787" y="1023"/>
            <a:chExt cx="2459" cy="1197"/>
          </a:xfrm>
        </p:grpSpPr>
        <p:pic>
          <p:nvPicPr>
            <p:cNvPr id="100365" name="Picture 5"/>
            <p:cNvPicPr>
              <a:picLocks noChangeAspect="1" noChangeArrowheads="1"/>
            </p:cNvPicPr>
            <p:nvPr/>
          </p:nvPicPr>
          <p:blipFill>
            <a:blip r:embed="rId3">
              <a:extLst>
                <a:ext uri="{28A0092B-C50C-407E-A947-70E740481C1C}">
                  <a14:useLocalDpi xmlns:a14="http://schemas.microsoft.com/office/drawing/2010/main" val="0"/>
                </a:ext>
              </a:extLst>
            </a:blip>
            <a:srcRect l="26083" t="25998" r="48209" b="57314"/>
            <a:stretch>
              <a:fillRect/>
            </a:stretch>
          </p:blipFill>
          <p:spPr bwMode="auto">
            <a:xfrm>
              <a:off x="2787" y="1023"/>
              <a:ext cx="2459" cy="1197"/>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66" name="Rectangle 6"/>
            <p:cNvSpPr>
              <a:spLocks noChangeArrowheads="1"/>
            </p:cNvSpPr>
            <p:nvPr/>
          </p:nvSpPr>
          <p:spPr bwMode="auto">
            <a:xfrm>
              <a:off x="2787" y="1143"/>
              <a:ext cx="2459" cy="904"/>
            </a:xfrm>
            <a:prstGeom prst="rect">
              <a:avLst/>
            </a:prstGeom>
            <a:solidFill>
              <a:srgbClr val="00FF00"/>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7" name="Text Box 7"/>
            <p:cNvSpPr txBox="1">
              <a:spLocks noChangeArrowheads="1"/>
            </p:cNvSpPr>
            <p:nvPr/>
          </p:nvSpPr>
          <p:spPr bwMode="auto">
            <a:xfrm>
              <a:off x="2979" y="1031"/>
              <a:ext cx="2117" cy="1047"/>
            </a:xfrm>
            <a:prstGeom prst="rect">
              <a:avLst/>
            </a:prstGeom>
            <a:solidFill>
              <a:srgbClr val="00FF00"/>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lnSpc>
                  <a:spcPct val="60000"/>
                </a:lnSpc>
              </a:pPr>
              <a:r>
                <a:rPr lang="en-US" sz="2400">
                  <a:solidFill>
                    <a:schemeClr val="bg1"/>
                  </a:solidFill>
                  <a:latin typeface="Courier" pitchFamily="49" charset="0"/>
                </a:rPr>
                <a:t>  Range and Gas</a:t>
              </a:r>
            </a:p>
            <a:p>
              <a:pPr algn="l">
                <a:lnSpc>
                  <a:spcPct val="60000"/>
                </a:lnSpc>
              </a:pPr>
              <a:r>
                <a:rPr lang="en-US" sz="2400">
                  <a:solidFill>
                    <a:schemeClr val="bg1"/>
                  </a:solidFill>
                  <a:latin typeface="Courier" pitchFamily="49" charset="0"/>
                </a:rPr>
                <a:t>0-2000ppm iButyln</a:t>
              </a:r>
              <a:endParaRPr lang="en-US" sz="1000">
                <a:solidFill>
                  <a:schemeClr val="bg1"/>
                </a:solidFill>
                <a:latin typeface="Courier" pitchFamily="49" charset="0"/>
              </a:endParaRPr>
            </a:p>
            <a:p>
              <a:pPr algn="l">
                <a:lnSpc>
                  <a:spcPct val="60000"/>
                </a:lnSpc>
              </a:pPr>
              <a:r>
                <a:rPr lang="en-US" sz="2400">
                  <a:solidFill>
                    <a:schemeClr val="bg1"/>
                  </a:solidFill>
                  <a:latin typeface="Courier" pitchFamily="49" charset="0"/>
                </a:rPr>
                <a:t>0-2000ppm Gasolin</a:t>
              </a:r>
              <a:endParaRPr lang="en-US" sz="1000">
                <a:solidFill>
                  <a:schemeClr val="bg1"/>
                </a:solidFill>
                <a:latin typeface="Courier" pitchFamily="49" charset="0"/>
              </a:endParaRPr>
            </a:p>
            <a:p>
              <a:pPr algn="l">
                <a:lnSpc>
                  <a:spcPct val="60000"/>
                </a:lnSpc>
              </a:pPr>
              <a:r>
                <a:rPr lang="en-US" sz="2400">
                  <a:solidFill>
                    <a:schemeClr val="bg1"/>
                  </a:solidFill>
                  <a:latin typeface="Courier" pitchFamily="49" charset="0"/>
                </a:rPr>
                <a:t>0-2000ppm MIBK</a:t>
              </a:r>
              <a:endParaRPr lang="en-US" sz="1000">
                <a:solidFill>
                  <a:schemeClr val="bg1"/>
                </a:solidFill>
                <a:latin typeface="Courier" pitchFamily="49" charset="0"/>
              </a:endParaRPr>
            </a:p>
            <a:p>
              <a:pPr algn="l">
                <a:lnSpc>
                  <a:spcPct val="60000"/>
                </a:lnSpc>
              </a:pPr>
              <a:r>
                <a:rPr lang="en-US" sz="2400">
                  <a:solidFill>
                    <a:schemeClr val="bg1"/>
                  </a:solidFill>
                  <a:latin typeface="Courier" pitchFamily="49" charset="0"/>
                </a:rPr>
                <a:t>0-2000ppm Acetone</a:t>
              </a:r>
              <a:endParaRPr lang="en-US" sz="1000">
                <a:solidFill>
                  <a:schemeClr val="bg1"/>
                </a:solidFill>
                <a:latin typeface="Courier" pitchFamily="49" charset="0"/>
              </a:endParaRPr>
            </a:p>
            <a:p>
              <a:pPr algn="l">
                <a:lnSpc>
                  <a:spcPct val="60000"/>
                </a:lnSpc>
              </a:pPr>
              <a:r>
                <a:rPr lang="en-US" sz="2400">
                  <a:solidFill>
                    <a:schemeClr val="bg1"/>
                  </a:solidFill>
                  <a:latin typeface="Courier" pitchFamily="49" charset="0"/>
                </a:rPr>
                <a:t>0-2000ppm Deether</a:t>
              </a:r>
            </a:p>
            <a:p>
              <a:pPr algn="l">
                <a:lnSpc>
                  <a:spcPct val="60000"/>
                </a:lnSpc>
              </a:pPr>
              <a:r>
                <a:rPr lang="en-US" sz="2400">
                  <a:solidFill>
                    <a:schemeClr val="bg1"/>
                  </a:solidFill>
                  <a:latin typeface="Courier" pitchFamily="49" charset="0"/>
                </a:rPr>
                <a:t>0-2000ppm Propyln</a:t>
              </a:r>
              <a:endParaRPr lang="en-US" sz="400">
                <a:solidFill>
                  <a:schemeClr val="bg1"/>
                </a:solidFill>
                <a:latin typeface="Courier" pitchFamily="49" charset="0"/>
              </a:endParaRPr>
            </a:p>
            <a:p>
              <a:pPr algn="l">
                <a:lnSpc>
                  <a:spcPct val="60000"/>
                </a:lnSpc>
              </a:pPr>
              <a:endParaRPr lang="en-US" sz="400">
                <a:solidFill>
                  <a:schemeClr val="bg1"/>
                </a:solidFill>
                <a:latin typeface="Courier" pitchFamily="49" charset="0"/>
              </a:endParaRPr>
            </a:p>
          </p:txBody>
        </p:sp>
        <p:sp>
          <p:nvSpPr>
            <p:cNvPr id="100368" name="Rectangle 8"/>
            <p:cNvSpPr>
              <a:spLocks noChangeArrowheads="1"/>
            </p:cNvSpPr>
            <p:nvPr/>
          </p:nvSpPr>
          <p:spPr bwMode="auto">
            <a:xfrm>
              <a:off x="2787" y="1179"/>
              <a:ext cx="2459" cy="161"/>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9" name="Text Box 9"/>
            <p:cNvSpPr txBox="1">
              <a:spLocks noChangeArrowheads="1"/>
            </p:cNvSpPr>
            <p:nvPr/>
          </p:nvSpPr>
          <p:spPr bwMode="auto">
            <a:xfrm>
              <a:off x="2975" y="1179"/>
              <a:ext cx="2253" cy="219"/>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lnSpc>
                  <a:spcPct val="60000"/>
                </a:lnSpc>
              </a:pPr>
              <a:r>
                <a:rPr lang="en-US" sz="2400">
                  <a:solidFill>
                    <a:srgbClr val="00FF00"/>
                  </a:solidFill>
                  <a:latin typeface="Courier" pitchFamily="49" charset="0"/>
                </a:rPr>
                <a:t>0-2000ppm iButyln</a:t>
              </a:r>
              <a:endParaRPr lang="en-US" sz="400">
                <a:solidFill>
                  <a:schemeClr val="bg1"/>
                </a:solidFill>
                <a:latin typeface="Courier" pitchFamily="49" charset="0"/>
              </a:endParaRPr>
            </a:p>
            <a:p>
              <a:pPr algn="l">
                <a:lnSpc>
                  <a:spcPct val="60000"/>
                </a:lnSpc>
              </a:pPr>
              <a:endParaRPr lang="en-US" sz="400">
                <a:solidFill>
                  <a:srgbClr val="00FF00"/>
                </a:solidFill>
                <a:latin typeface="Courier" pitchFamily="49" charset="0"/>
              </a:endParaRPr>
            </a:p>
          </p:txBody>
        </p:sp>
      </p:grpSp>
      <p:grpSp>
        <p:nvGrpSpPr>
          <p:cNvPr id="100357" name="Group 18"/>
          <p:cNvGrpSpPr>
            <a:grpSpLocks/>
          </p:cNvGrpSpPr>
          <p:nvPr/>
        </p:nvGrpSpPr>
        <p:grpSpPr bwMode="auto">
          <a:xfrm>
            <a:off x="4756150" y="1158875"/>
            <a:ext cx="3903663" cy="1927225"/>
            <a:chOff x="536" y="2622"/>
            <a:chExt cx="2459" cy="1214"/>
          </a:xfrm>
        </p:grpSpPr>
        <p:pic>
          <p:nvPicPr>
            <p:cNvPr id="100360" name="Picture 11"/>
            <p:cNvPicPr>
              <a:picLocks noChangeAspect="1" noChangeArrowheads="1"/>
            </p:cNvPicPr>
            <p:nvPr/>
          </p:nvPicPr>
          <p:blipFill>
            <a:blip r:embed="rId4">
              <a:extLst>
                <a:ext uri="{28A0092B-C50C-407E-A947-70E740481C1C}">
                  <a14:useLocalDpi xmlns:a14="http://schemas.microsoft.com/office/drawing/2010/main" val="0"/>
                </a:ext>
              </a:extLst>
            </a:blip>
            <a:srcRect l="26045" t="25847" r="48274" b="57248"/>
            <a:stretch>
              <a:fillRect/>
            </a:stretch>
          </p:blipFill>
          <p:spPr bwMode="auto">
            <a:xfrm>
              <a:off x="536" y="2622"/>
              <a:ext cx="2459" cy="1214"/>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61" name="Rectangle 14"/>
            <p:cNvSpPr>
              <a:spLocks noChangeArrowheads="1"/>
            </p:cNvSpPr>
            <p:nvPr/>
          </p:nvSpPr>
          <p:spPr bwMode="auto">
            <a:xfrm>
              <a:off x="1747" y="2891"/>
              <a:ext cx="990" cy="219"/>
            </a:xfrm>
            <a:prstGeom prst="rect">
              <a:avLst/>
            </a:prstGeom>
            <a:solidFill>
              <a:srgbClr val="00FF00"/>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2" name="Rectangle 12"/>
            <p:cNvSpPr>
              <a:spLocks noChangeArrowheads="1"/>
            </p:cNvSpPr>
            <p:nvPr/>
          </p:nvSpPr>
          <p:spPr bwMode="auto">
            <a:xfrm>
              <a:off x="1751" y="3192"/>
              <a:ext cx="936" cy="219"/>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3" name="Text Box 16"/>
            <p:cNvSpPr txBox="1">
              <a:spLocks noChangeArrowheads="1"/>
            </p:cNvSpPr>
            <p:nvPr/>
          </p:nvSpPr>
          <p:spPr bwMode="auto">
            <a:xfrm>
              <a:off x="1738" y="2929"/>
              <a:ext cx="672" cy="219"/>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lnSpc>
                  <a:spcPct val="60000"/>
                </a:lnSpc>
              </a:pPr>
              <a:r>
                <a:rPr lang="en-US" sz="2400">
                  <a:solidFill>
                    <a:schemeClr val="bg1"/>
                  </a:solidFill>
                  <a:latin typeface="Courier" pitchFamily="49" charset="0"/>
                </a:rPr>
                <a:t>CH4</a:t>
              </a:r>
              <a:endParaRPr lang="en-US" sz="400">
                <a:solidFill>
                  <a:schemeClr val="bg1"/>
                </a:solidFill>
                <a:latin typeface="Courier" pitchFamily="49" charset="0"/>
              </a:endParaRPr>
            </a:p>
            <a:p>
              <a:pPr algn="l">
                <a:lnSpc>
                  <a:spcPct val="60000"/>
                </a:lnSpc>
              </a:pPr>
              <a:endParaRPr lang="en-US" sz="400">
                <a:solidFill>
                  <a:schemeClr val="bg1"/>
                </a:solidFill>
                <a:latin typeface="Courier" pitchFamily="49" charset="0"/>
              </a:endParaRPr>
            </a:p>
          </p:txBody>
        </p:sp>
        <p:sp>
          <p:nvSpPr>
            <p:cNvPr id="100364" name="Text Box 17"/>
            <p:cNvSpPr txBox="1">
              <a:spLocks noChangeArrowheads="1"/>
            </p:cNvSpPr>
            <p:nvPr/>
          </p:nvSpPr>
          <p:spPr bwMode="auto">
            <a:xfrm>
              <a:off x="966" y="3372"/>
              <a:ext cx="672" cy="225"/>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lnSpc>
                  <a:spcPct val="60000"/>
                </a:lnSpc>
              </a:pPr>
              <a:r>
                <a:rPr lang="en-US" sz="2900">
                  <a:solidFill>
                    <a:schemeClr val="bg1"/>
                  </a:solidFill>
                  <a:latin typeface="Courier" pitchFamily="49" charset="0"/>
                </a:rPr>
                <a:t>CO</a:t>
              </a:r>
            </a:p>
          </p:txBody>
        </p:sp>
      </p:grpSp>
      <p:sp>
        <p:nvSpPr>
          <p:cNvPr id="100358" name="Text Box 13"/>
          <p:cNvSpPr txBox="1">
            <a:spLocks noChangeArrowheads="1"/>
          </p:cNvSpPr>
          <p:nvPr/>
        </p:nvSpPr>
        <p:spPr bwMode="auto">
          <a:xfrm>
            <a:off x="6664325" y="2092325"/>
            <a:ext cx="1704975" cy="347663"/>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lnSpc>
                <a:spcPct val="60000"/>
              </a:lnSpc>
            </a:pPr>
            <a:r>
              <a:rPr lang="en-US" sz="2400">
                <a:solidFill>
                  <a:srgbClr val="00FF00"/>
                </a:solidFill>
                <a:latin typeface="Courier" pitchFamily="49" charset="0"/>
              </a:rPr>
              <a:t>iButyln</a:t>
            </a:r>
            <a:endParaRPr lang="en-US" sz="400">
              <a:solidFill>
                <a:schemeClr val="bg1"/>
              </a:solidFill>
              <a:latin typeface="Courier" pitchFamily="49" charset="0"/>
            </a:endParaRPr>
          </a:p>
          <a:p>
            <a:pPr algn="l">
              <a:lnSpc>
                <a:spcPct val="60000"/>
              </a:lnSpc>
            </a:pPr>
            <a:endParaRPr lang="en-US" sz="400">
              <a:solidFill>
                <a:srgbClr val="00FF00"/>
              </a:solidFill>
              <a:latin typeface="Courier" pitchFamily="49" charset="0"/>
            </a:endParaRPr>
          </a:p>
        </p:txBody>
      </p:sp>
      <p:sp>
        <p:nvSpPr>
          <p:cNvPr id="100359" name="Line 20"/>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ChangeArrowheads="1"/>
          </p:cNvSpPr>
          <p:nvPr/>
        </p:nvSpPr>
        <p:spPr bwMode="auto">
          <a:xfrm>
            <a:off x="8032750" y="5219700"/>
            <a:ext cx="1111250" cy="1377950"/>
          </a:xfrm>
          <a:prstGeom prst="rect">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101379" name="Title 1"/>
          <p:cNvSpPr>
            <a:spLocks noGrp="1"/>
          </p:cNvSpPr>
          <p:nvPr>
            <p:ph type="title"/>
          </p:nvPr>
        </p:nvSpPr>
        <p:spPr>
          <a:xfrm>
            <a:off x="2602524" y="0"/>
            <a:ext cx="5806342" cy="812800"/>
          </a:xfrm>
        </p:spPr>
        <p:txBody>
          <a:bodyPr/>
          <a:lstStyle/>
          <a:p>
            <a:r>
              <a:rPr lang="en-US" sz="2000" dirty="0" smtClean="0"/>
              <a:t>PID sensor “Gas and Unit” library choices  </a:t>
            </a:r>
          </a:p>
        </p:txBody>
      </p:sp>
      <p:graphicFrame>
        <p:nvGraphicFramePr>
          <p:cNvPr id="3" name="Table 2"/>
          <p:cNvGraphicFramePr>
            <a:graphicFrameLocks noGrp="1"/>
          </p:cNvGraphicFramePr>
          <p:nvPr/>
        </p:nvGraphicFramePr>
        <p:xfrm>
          <a:off x="0" y="941388"/>
          <a:ext cx="9144000" cy="5916619"/>
        </p:xfrm>
        <a:graphic>
          <a:graphicData uri="http://schemas.openxmlformats.org/drawingml/2006/table">
            <a:tbl>
              <a:tblPr/>
              <a:tblGrid>
                <a:gridCol w="1493134"/>
                <a:gridCol w="2819597"/>
                <a:gridCol w="2339752"/>
                <a:gridCol w="2491517"/>
              </a:tblGrid>
              <a:tr h="453331">
                <a:tc>
                  <a:txBody>
                    <a:bodyPr/>
                    <a:lstStyle/>
                    <a:p>
                      <a:pPr marL="182880" algn="l" fontAlgn="b">
                        <a:spcBef>
                          <a:spcPts val="0"/>
                        </a:spcBef>
                        <a:spcAft>
                          <a:spcPts val="600"/>
                        </a:spcAft>
                      </a:pPr>
                      <a:r>
                        <a:rPr lang="en-US" sz="1400" b="1" i="1" u="none" strike="noStrike" dirty="0" smtClean="0">
                          <a:solidFill>
                            <a:srgbClr val="FFFFFF"/>
                          </a:solidFill>
                          <a:effectLst/>
                          <a:latin typeface="Arial"/>
                        </a:rPr>
                        <a:t>PID Gas List Abbreviations</a:t>
                      </a:r>
                      <a:endParaRPr lang="en-US" sz="1400" b="1" i="1" u="none" strike="noStrike" dirty="0">
                        <a:solidFill>
                          <a:srgbClr val="FFFFFF"/>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5CC"/>
                    </a:solidFill>
                  </a:tcPr>
                </a:tc>
                <a:tc>
                  <a:txBody>
                    <a:bodyPr/>
                    <a:lstStyle/>
                    <a:p>
                      <a:pPr marL="182880" algn="l" fontAlgn="b">
                        <a:spcBef>
                          <a:spcPts val="0"/>
                        </a:spcBef>
                        <a:spcAft>
                          <a:spcPts val="600"/>
                        </a:spcAft>
                      </a:pPr>
                      <a:r>
                        <a:rPr lang="en-US" sz="1400" b="1" i="1" u="none" strike="noStrike" dirty="0">
                          <a:solidFill>
                            <a:srgbClr val="FFFFFF"/>
                          </a:solidFill>
                          <a:effectLst/>
                          <a:latin typeface="Arial"/>
                        </a:rPr>
                        <a:t>Common Name</a:t>
                      </a: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5CC"/>
                    </a:solidFill>
                  </a:tcPr>
                </a:tc>
                <a:tc>
                  <a:txBody>
                    <a:bodyPr/>
                    <a:lstStyle/>
                    <a:p>
                      <a:pPr marL="182880" algn="l" fontAlgn="b">
                        <a:spcBef>
                          <a:spcPts val="0"/>
                        </a:spcBef>
                        <a:spcAft>
                          <a:spcPts val="600"/>
                        </a:spcAft>
                      </a:pPr>
                      <a:r>
                        <a:rPr lang="en-US" sz="1400" b="1" i="1" u="none" strike="noStrike" dirty="0" smtClean="0">
                          <a:solidFill>
                            <a:srgbClr val="FFFFFF"/>
                          </a:solidFill>
                          <a:effectLst/>
                          <a:latin typeface="Arial"/>
                        </a:rPr>
                        <a:t>Range with </a:t>
                      </a:r>
                      <a:r>
                        <a:rPr lang="en-US" sz="1400" b="1" i="1" u="none" strike="noStrike" baseline="0" dirty="0" smtClean="0">
                          <a:solidFill>
                            <a:srgbClr val="FFFFFF"/>
                          </a:solidFill>
                          <a:effectLst/>
                          <a:latin typeface="Arial"/>
                        </a:rPr>
                        <a:t>0 – 2000 ppm full range PID (ISO)</a:t>
                      </a:r>
                      <a:endParaRPr lang="en-US" sz="1400" b="1" i="1" u="none" strike="noStrike" dirty="0">
                        <a:solidFill>
                          <a:srgbClr val="FFFFFF"/>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5CC"/>
                    </a:solidFill>
                  </a:tcPr>
                </a:tc>
                <a:tc>
                  <a:txBody>
                    <a:bodyPr/>
                    <a:lstStyle/>
                    <a:p>
                      <a:pPr marL="182880" algn="l" fontAlgn="b">
                        <a:spcBef>
                          <a:spcPts val="0"/>
                        </a:spcBef>
                        <a:spcAft>
                          <a:spcPts val="600"/>
                        </a:spcAft>
                      </a:pPr>
                      <a:r>
                        <a:rPr lang="en-US" sz="1400" b="1" i="1" u="none" strike="noStrike" dirty="0" smtClean="0">
                          <a:solidFill>
                            <a:srgbClr val="FFFFFF"/>
                          </a:solidFill>
                          <a:effectLst/>
                          <a:latin typeface="Arial"/>
                        </a:rPr>
                        <a:t>Range with</a:t>
                      </a:r>
                      <a:r>
                        <a:rPr lang="en-US" sz="1400" b="1" i="1" u="none" strike="noStrike" baseline="0" dirty="0" smtClean="0">
                          <a:solidFill>
                            <a:srgbClr val="FFFFFF"/>
                          </a:solidFill>
                          <a:effectLst/>
                          <a:latin typeface="Arial"/>
                        </a:rPr>
                        <a:t> 0 – 500 ppm full range PID (ISO)</a:t>
                      </a:r>
                      <a:endParaRPr lang="en-US" sz="1400" b="1" i="1" u="none" strike="noStrike" dirty="0">
                        <a:solidFill>
                          <a:srgbClr val="FFFFFF"/>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5CC"/>
                    </a:solidFill>
                  </a:tcPr>
                </a:tc>
              </a:tr>
              <a:tr h="214665">
                <a:tc>
                  <a:txBody>
                    <a:bodyPr/>
                    <a:lstStyle/>
                    <a:p>
                      <a:pPr marL="182880" algn="l" fontAlgn="b"/>
                      <a:r>
                        <a:rPr lang="en-US" sz="1200" b="1" i="1" u="none" strike="noStrike" dirty="0" err="1" smtClean="0">
                          <a:solidFill>
                            <a:schemeClr val="bg1"/>
                          </a:solidFill>
                          <a:effectLst/>
                          <a:latin typeface="Arial"/>
                        </a:rPr>
                        <a:t>iButyln</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r>
                        <a:rPr lang="en-US" sz="1200" b="1" i="1" u="none" strike="noStrike" dirty="0" smtClean="0">
                          <a:solidFill>
                            <a:schemeClr val="bg1"/>
                          </a:solidFill>
                          <a:effectLst/>
                          <a:latin typeface="Arial"/>
                        </a:rPr>
                        <a:t>Isobutylene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2000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500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57426">
                <a:tc>
                  <a:txBody>
                    <a:bodyPr/>
                    <a:lstStyle/>
                    <a:p>
                      <a:pPr marL="182880" algn="l" fontAlgn="b"/>
                      <a:r>
                        <a:rPr lang="en-US" sz="1200" b="1" i="1" u="none" strike="noStrike" dirty="0" smtClean="0">
                          <a:solidFill>
                            <a:schemeClr val="bg1"/>
                          </a:solidFill>
                          <a:effectLst/>
                          <a:latin typeface="Arial"/>
                        </a:rPr>
                        <a:t>VOC</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182880" algn="l" fontAlgn="b"/>
                      <a:r>
                        <a:rPr lang="en-US" sz="1200" b="1" i="1" u="none" strike="noStrike" dirty="0" smtClean="0">
                          <a:solidFill>
                            <a:schemeClr val="bg1"/>
                          </a:solidFill>
                          <a:effectLst/>
                          <a:latin typeface="Arial"/>
                        </a:rPr>
                        <a:t>Generic VOC with user assigned CF</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2000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500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4665">
                <a:tc>
                  <a:txBody>
                    <a:bodyPr/>
                    <a:lstStyle/>
                    <a:p>
                      <a:pPr marL="182880" algn="l" fontAlgn="b"/>
                      <a:r>
                        <a:rPr lang="en-US" sz="1200" b="1" i="1" u="none" strike="noStrike" dirty="0" err="1" smtClean="0">
                          <a:solidFill>
                            <a:schemeClr val="bg1"/>
                          </a:solidFill>
                          <a:effectLst/>
                          <a:latin typeface="Arial"/>
                        </a:rPr>
                        <a:t>Gasolin</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r>
                        <a:rPr lang="en-US" sz="1200" b="1" i="1" u="none" strike="noStrike" dirty="0" smtClean="0">
                          <a:solidFill>
                            <a:schemeClr val="bg1"/>
                          </a:solidFill>
                          <a:effectLst/>
                          <a:latin typeface="Arial"/>
                        </a:rPr>
                        <a:t>Gasoline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2000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500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68567">
                <a:tc>
                  <a:txBody>
                    <a:bodyPr/>
                    <a:lstStyle/>
                    <a:p>
                      <a:pPr marL="182880" algn="l" fontAlgn="b"/>
                      <a:r>
                        <a:rPr lang="en-US" sz="1200" b="1" i="1" u="none" strike="noStrike" dirty="0" smtClean="0">
                          <a:solidFill>
                            <a:schemeClr val="bg1"/>
                          </a:solidFill>
                          <a:effectLst/>
                          <a:latin typeface="Arial"/>
                        </a:rPr>
                        <a:t>MIBK</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182880" algn="l" fontAlgn="b"/>
                      <a:r>
                        <a:rPr lang="en-US" sz="1200" b="1" i="1" u="none" strike="noStrike" dirty="0" smtClean="0">
                          <a:solidFill>
                            <a:schemeClr val="bg1"/>
                          </a:solidFill>
                          <a:effectLst/>
                          <a:latin typeface="Arial"/>
                        </a:rPr>
                        <a:t>Methyl-</a:t>
                      </a:r>
                      <a:r>
                        <a:rPr lang="en-US" sz="1200" b="1" i="1" u="none" strike="noStrike" dirty="0" err="1" smtClean="0">
                          <a:solidFill>
                            <a:schemeClr val="bg1"/>
                          </a:solidFill>
                          <a:effectLst/>
                          <a:latin typeface="Arial"/>
                        </a:rPr>
                        <a:t>iso</a:t>
                      </a:r>
                      <a:r>
                        <a:rPr lang="en-US" sz="1200" b="1" i="1" u="none" strike="noStrike" dirty="0" smtClean="0">
                          <a:solidFill>
                            <a:schemeClr val="bg1"/>
                          </a:solidFill>
                          <a:effectLst/>
                          <a:latin typeface="Arial"/>
                        </a:rPr>
                        <a:t>-butyl-ketone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2000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500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4665">
                <a:tc>
                  <a:txBody>
                    <a:bodyPr/>
                    <a:lstStyle/>
                    <a:p>
                      <a:pPr marL="182880" algn="l" fontAlgn="b"/>
                      <a:r>
                        <a:rPr lang="en-US" sz="1200" b="1" i="1" u="none" strike="noStrike" dirty="0" smtClean="0">
                          <a:solidFill>
                            <a:schemeClr val="bg1"/>
                          </a:solidFill>
                          <a:effectLst/>
                          <a:latin typeface="Arial"/>
                        </a:rPr>
                        <a:t>Acetone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r>
                        <a:rPr lang="en-US" sz="1200" b="1" i="1" u="none" strike="noStrike" dirty="0" smtClean="0">
                          <a:solidFill>
                            <a:schemeClr val="bg1"/>
                          </a:solidFill>
                          <a:effectLst/>
                          <a:latin typeface="Arial"/>
                        </a:rPr>
                        <a:t>Acetone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2000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500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14665">
                <a:tc>
                  <a:txBody>
                    <a:bodyPr/>
                    <a:lstStyle/>
                    <a:p>
                      <a:pPr marL="182880" algn="l" fontAlgn="b"/>
                      <a:r>
                        <a:rPr lang="en-US" sz="1200" b="1" i="1" u="none" strike="noStrike" dirty="0" err="1" smtClean="0">
                          <a:solidFill>
                            <a:schemeClr val="bg1"/>
                          </a:solidFill>
                          <a:effectLst/>
                          <a:latin typeface="Arial"/>
                        </a:rPr>
                        <a:t>Deether</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182880" algn="l" fontAlgn="b"/>
                      <a:r>
                        <a:rPr lang="en-US" sz="1200" b="1" i="1" u="none" strike="noStrike" dirty="0" err="1" smtClean="0">
                          <a:solidFill>
                            <a:schemeClr val="bg1"/>
                          </a:solidFill>
                          <a:effectLst/>
                          <a:latin typeface="Arial"/>
                        </a:rPr>
                        <a:t>Diethylether</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2000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500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4665">
                <a:tc>
                  <a:txBody>
                    <a:bodyPr/>
                    <a:lstStyle/>
                    <a:p>
                      <a:pPr marL="182880" algn="l" fontAlgn="b"/>
                      <a:r>
                        <a:rPr lang="en-US" sz="1200" b="1" i="1" u="none" strike="noStrike" dirty="0" err="1" smtClean="0">
                          <a:solidFill>
                            <a:schemeClr val="bg1"/>
                          </a:solidFill>
                          <a:effectLst/>
                          <a:latin typeface="Arial"/>
                        </a:rPr>
                        <a:t>Propyln</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r>
                        <a:rPr lang="en-US" sz="1200" b="1" i="1" u="none" strike="noStrike" dirty="0" smtClean="0">
                          <a:solidFill>
                            <a:schemeClr val="bg1"/>
                          </a:solidFill>
                          <a:effectLst/>
                          <a:latin typeface="Arial"/>
                        </a:rPr>
                        <a:t>Propylene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2000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500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14665">
                <a:tc>
                  <a:txBody>
                    <a:bodyPr/>
                    <a:lstStyle/>
                    <a:p>
                      <a:pPr marL="182880" algn="l" fontAlgn="b"/>
                      <a:r>
                        <a:rPr lang="en-US" sz="1200" b="1" i="1" u="none" strike="noStrike" dirty="0" smtClean="0">
                          <a:solidFill>
                            <a:schemeClr val="bg1"/>
                          </a:solidFill>
                          <a:effectLst/>
                          <a:latin typeface="Arial"/>
                        </a:rPr>
                        <a:t>MEK</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182880" algn="l" fontAlgn="b"/>
                      <a:r>
                        <a:rPr lang="en-US" sz="1200" b="1" i="1" u="none" strike="noStrike" dirty="0" smtClean="0">
                          <a:solidFill>
                            <a:schemeClr val="bg1"/>
                          </a:solidFill>
                          <a:effectLst/>
                          <a:latin typeface="Arial"/>
                        </a:rPr>
                        <a:t>Methyl-ethyl-ketone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1500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375</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4665">
                <a:tc>
                  <a:txBody>
                    <a:bodyPr/>
                    <a:lstStyle/>
                    <a:p>
                      <a:pPr marL="182880" algn="l" fontAlgn="b"/>
                      <a:r>
                        <a:rPr lang="en-US" sz="1200" b="1" i="1" u="none" strike="noStrike" dirty="0" smtClean="0">
                          <a:solidFill>
                            <a:schemeClr val="bg1"/>
                          </a:solidFill>
                          <a:effectLst/>
                          <a:latin typeface="Arial"/>
                        </a:rPr>
                        <a:t>Diesel</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r>
                        <a:rPr lang="en-US" sz="1200" b="1" i="1" u="none" strike="noStrike" dirty="0" smtClean="0">
                          <a:solidFill>
                            <a:schemeClr val="bg1"/>
                          </a:solidFill>
                          <a:effectLst/>
                          <a:latin typeface="Arial"/>
                        </a:rPr>
                        <a:t>Diesel</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1500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375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14665">
                <a:tc>
                  <a:txBody>
                    <a:bodyPr/>
                    <a:lstStyle/>
                    <a:p>
                      <a:pPr marL="182880" algn="l" fontAlgn="b"/>
                      <a:r>
                        <a:rPr lang="en-US" sz="1200" b="1" i="1" u="none" strike="noStrike" dirty="0" err="1" smtClean="0">
                          <a:solidFill>
                            <a:schemeClr val="bg1"/>
                          </a:solidFill>
                          <a:effectLst/>
                          <a:latin typeface="Arial"/>
                        </a:rPr>
                        <a:t>TrClEyn</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182880" algn="l" fontAlgn="b"/>
                      <a:r>
                        <a:rPr lang="en-US" sz="1200" b="1" i="1" u="none" strike="noStrike" dirty="0" smtClean="0">
                          <a:solidFill>
                            <a:schemeClr val="bg1"/>
                          </a:solidFill>
                          <a:effectLst/>
                          <a:latin typeface="Arial"/>
                        </a:rPr>
                        <a:t>Trichloroethylene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1000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250</a:t>
                      </a:r>
                      <a:r>
                        <a:rPr lang="en-US" sz="1200" b="1" i="1" u="none" strike="noStrike" baseline="0" dirty="0" smtClean="0">
                          <a:solidFill>
                            <a:schemeClr val="bg1"/>
                          </a:solidFill>
                          <a:effectLst/>
                          <a:latin typeface="Arial"/>
                        </a:rPr>
                        <a:t>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4665">
                <a:tc>
                  <a:txBody>
                    <a:bodyPr/>
                    <a:lstStyle/>
                    <a:p>
                      <a:pPr marL="182880" algn="l" fontAlgn="b"/>
                      <a:r>
                        <a:rPr lang="en-US" sz="1200" b="1" i="1" u="none" strike="noStrike" dirty="0" smtClean="0">
                          <a:solidFill>
                            <a:schemeClr val="bg1"/>
                          </a:solidFill>
                          <a:effectLst/>
                          <a:latin typeface="Arial"/>
                        </a:rPr>
                        <a:t>Benzene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r>
                        <a:rPr lang="en-US" sz="1200" b="1" i="1" u="none" strike="noStrike" dirty="0" smtClean="0">
                          <a:solidFill>
                            <a:schemeClr val="bg1"/>
                          </a:solidFill>
                          <a:effectLst/>
                          <a:latin typeface="Arial"/>
                        </a:rPr>
                        <a:t>Benzene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1000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250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14665">
                <a:tc>
                  <a:txBody>
                    <a:bodyPr/>
                    <a:lstStyle/>
                    <a:p>
                      <a:pPr marL="182880" algn="l" fontAlgn="b"/>
                      <a:r>
                        <a:rPr lang="en-US" sz="1200" b="1" i="1" u="none" strike="noStrike" dirty="0" smtClean="0">
                          <a:solidFill>
                            <a:schemeClr val="bg1"/>
                          </a:solidFill>
                          <a:effectLst/>
                          <a:latin typeface="Arial"/>
                        </a:rPr>
                        <a:t>Toluene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182880" algn="l" fontAlgn="b"/>
                      <a:r>
                        <a:rPr lang="en-US" sz="1200" b="1" i="1" u="none" strike="noStrike" dirty="0" smtClean="0">
                          <a:solidFill>
                            <a:schemeClr val="bg1"/>
                          </a:solidFill>
                          <a:effectLst/>
                          <a:latin typeface="Arial"/>
                        </a:rPr>
                        <a:t>Toluene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1000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250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4665">
                <a:tc>
                  <a:txBody>
                    <a:bodyPr/>
                    <a:lstStyle/>
                    <a:p>
                      <a:pPr marL="182880" algn="l" fontAlgn="b"/>
                      <a:r>
                        <a:rPr lang="en-US" sz="1200" b="1" i="1" u="none" strike="noStrike" dirty="0" smtClean="0">
                          <a:solidFill>
                            <a:schemeClr val="bg1"/>
                          </a:solidFill>
                          <a:effectLst/>
                          <a:latin typeface="Arial"/>
                        </a:rPr>
                        <a:t>Xylene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r>
                        <a:rPr lang="en-US" sz="1200" b="1" i="1" u="none" strike="noStrike" dirty="0" smtClean="0">
                          <a:solidFill>
                            <a:schemeClr val="bg1"/>
                          </a:solidFill>
                          <a:effectLst/>
                          <a:latin typeface="Arial"/>
                        </a:rPr>
                        <a:t>Xylene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1000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250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14665">
                <a:tc>
                  <a:txBody>
                    <a:bodyPr/>
                    <a:lstStyle/>
                    <a:p>
                      <a:pPr marL="182880" algn="l" fontAlgn="b"/>
                      <a:r>
                        <a:rPr lang="en-US" sz="1200" b="1" i="1" u="none" strike="noStrike" dirty="0" smtClean="0">
                          <a:solidFill>
                            <a:schemeClr val="bg1"/>
                          </a:solidFill>
                          <a:effectLst/>
                          <a:latin typeface="Arial"/>
                        </a:rPr>
                        <a:t>Styrene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182880" algn="l" fontAlgn="b"/>
                      <a:r>
                        <a:rPr lang="en-US" sz="1200" b="1" i="1" u="none" strike="noStrike" dirty="0" smtClean="0">
                          <a:solidFill>
                            <a:schemeClr val="bg1"/>
                          </a:solidFill>
                          <a:effectLst/>
                          <a:latin typeface="Arial"/>
                        </a:rPr>
                        <a:t>Styrene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800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200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4665">
                <a:tc>
                  <a:txBody>
                    <a:bodyPr/>
                    <a:lstStyle/>
                    <a:p>
                      <a:pPr marL="182880" algn="l" fontAlgn="b"/>
                      <a:r>
                        <a:rPr lang="en-US" sz="1200" b="1" i="1" u="none" strike="noStrike" dirty="0" err="1" smtClean="0">
                          <a:solidFill>
                            <a:schemeClr val="bg1"/>
                          </a:solidFill>
                          <a:effectLst/>
                          <a:latin typeface="Arial"/>
                        </a:rPr>
                        <a:t>Jetfuel</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r>
                        <a:rPr lang="en-US" sz="1200" b="1" i="1" u="none" strike="noStrike" dirty="0" smtClean="0">
                          <a:solidFill>
                            <a:schemeClr val="bg1"/>
                          </a:solidFill>
                          <a:effectLst/>
                          <a:latin typeface="Arial"/>
                        </a:rPr>
                        <a:t>Jet fuel (JP-8)</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800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200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14665">
                <a:tc>
                  <a:txBody>
                    <a:bodyPr/>
                    <a:lstStyle/>
                    <a:p>
                      <a:pPr marL="182880" algn="l" fontAlgn="b"/>
                      <a:r>
                        <a:rPr lang="en-US" sz="1200" b="1" i="1" u="none" strike="noStrike" dirty="0" err="1" smtClean="0">
                          <a:solidFill>
                            <a:schemeClr val="bg1"/>
                          </a:solidFill>
                          <a:effectLst/>
                          <a:latin typeface="Arial"/>
                        </a:rPr>
                        <a:t>nButnol</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182880" algn="l" fontAlgn="b"/>
                      <a:r>
                        <a:rPr lang="en-US" sz="1200" b="1" i="1" u="none" strike="noStrike" dirty="0" smtClean="0">
                          <a:solidFill>
                            <a:schemeClr val="bg1"/>
                          </a:solidFill>
                          <a:effectLst/>
                          <a:latin typeface="Arial"/>
                        </a:rPr>
                        <a:t>n-Butyl-alcohol</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6000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1500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4665">
                <a:tc>
                  <a:txBody>
                    <a:bodyPr/>
                    <a:lstStyle/>
                    <a:p>
                      <a:pPr marL="182880" algn="l" fontAlgn="b"/>
                      <a:r>
                        <a:rPr lang="en-US" sz="1200" b="1" i="1" u="none" strike="noStrike" dirty="0" err="1" smtClean="0">
                          <a:solidFill>
                            <a:schemeClr val="bg1"/>
                          </a:solidFill>
                          <a:effectLst/>
                          <a:latin typeface="Arial"/>
                        </a:rPr>
                        <a:t>EtActat</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r>
                        <a:rPr lang="en-US" sz="1200" b="1" i="1" u="none" strike="noStrike" dirty="0" smtClean="0">
                          <a:solidFill>
                            <a:schemeClr val="bg1"/>
                          </a:solidFill>
                          <a:effectLst/>
                          <a:latin typeface="Arial"/>
                        </a:rPr>
                        <a:t>Ethyl acetate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6000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1500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14665">
                <a:tc>
                  <a:txBody>
                    <a:bodyPr/>
                    <a:lstStyle/>
                    <a:p>
                      <a:pPr marL="182880" algn="l" fontAlgn="b"/>
                      <a:r>
                        <a:rPr lang="en-US" sz="1200" b="1" i="1" u="none" strike="noStrike" dirty="0" err="1" smtClean="0">
                          <a:solidFill>
                            <a:schemeClr val="bg1"/>
                          </a:solidFill>
                          <a:effectLst/>
                          <a:latin typeface="Arial"/>
                        </a:rPr>
                        <a:t>nHexane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2880" algn="l" fontAlgn="b"/>
                      <a:r>
                        <a:rPr lang="en-US" sz="1200" b="1" i="1" u="none" strike="noStrike" dirty="0" smtClean="0">
                          <a:solidFill>
                            <a:schemeClr val="bg1"/>
                          </a:solidFill>
                          <a:effectLst/>
                          <a:latin typeface="Arial"/>
                        </a:rPr>
                        <a:t>n-Hexane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1" u="none" strike="noStrike" dirty="0" smtClean="0">
                          <a:solidFill>
                            <a:schemeClr val="bg1"/>
                          </a:solidFill>
                          <a:effectLst/>
                          <a:latin typeface="Arial"/>
                        </a:rPr>
                        <a:t>0 – 6000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1" u="none" strike="noStrike" dirty="0" smtClean="0">
                          <a:solidFill>
                            <a:schemeClr val="bg1"/>
                          </a:solidFill>
                          <a:effectLst/>
                          <a:latin typeface="Arial"/>
                        </a:rPr>
                        <a:t>0 – 1500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665">
                <a:tc>
                  <a:txBody>
                    <a:bodyPr/>
                    <a:lstStyle/>
                    <a:p>
                      <a:pPr marL="182880" algn="l" fontAlgn="b"/>
                      <a:r>
                        <a:rPr lang="en-US" sz="1200" b="1" i="1" u="none" strike="noStrike" dirty="0" smtClean="0">
                          <a:solidFill>
                            <a:schemeClr val="bg1"/>
                          </a:solidFill>
                          <a:effectLst/>
                          <a:latin typeface="Arial"/>
                        </a:rPr>
                        <a:t>NH3</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r>
                        <a:rPr lang="en-US" sz="1200" b="1" i="1" u="none" strike="noStrike" dirty="0" smtClean="0">
                          <a:solidFill>
                            <a:schemeClr val="bg1"/>
                          </a:solidFill>
                          <a:effectLst/>
                          <a:latin typeface="Arial"/>
                        </a:rPr>
                        <a:t>Ammonia</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6000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1500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14665">
                <a:tc>
                  <a:txBody>
                    <a:bodyPr/>
                    <a:lstStyle/>
                    <a:p>
                      <a:pPr marL="182880" algn="l" fontAlgn="b"/>
                      <a:r>
                        <a:rPr lang="en-US" sz="1200" b="1" i="1" u="none" strike="noStrike" dirty="0" err="1" smtClean="0">
                          <a:solidFill>
                            <a:schemeClr val="bg1"/>
                          </a:solidFill>
                          <a:effectLst/>
                          <a:latin typeface="Arial"/>
                        </a:rPr>
                        <a:t>cHexane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2880" algn="l" fontAlgn="b"/>
                      <a:r>
                        <a:rPr lang="en-US" sz="1200" b="1" i="1" u="none" strike="noStrike" dirty="0" err="1" smtClean="0">
                          <a:solidFill>
                            <a:schemeClr val="bg1"/>
                          </a:solidFill>
                          <a:effectLst/>
                          <a:latin typeface="Arial"/>
                        </a:rPr>
                        <a:t>Cyclo</a:t>
                      </a:r>
                      <a:r>
                        <a:rPr lang="en-US" sz="1200" b="1" i="1" u="none" strike="noStrike" dirty="0" smtClean="0">
                          <a:solidFill>
                            <a:schemeClr val="bg1"/>
                          </a:solidFill>
                          <a:effectLst/>
                          <a:latin typeface="Arial"/>
                        </a:rPr>
                        <a:t> hexane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1" u="none" strike="noStrike" dirty="0" smtClean="0">
                          <a:solidFill>
                            <a:schemeClr val="bg1"/>
                          </a:solidFill>
                          <a:effectLst/>
                          <a:latin typeface="Arial"/>
                        </a:rPr>
                        <a:t>0 – 3000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1" u="none" strike="noStrike" dirty="0" smtClean="0">
                          <a:solidFill>
                            <a:schemeClr val="bg1"/>
                          </a:solidFill>
                          <a:effectLst/>
                          <a:latin typeface="Arial"/>
                        </a:rPr>
                        <a:t>0 – 750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665">
                <a:tc>
                  <a:txBody>
                    <a:bodyPr/>
                    <a:lstStyle/>
                    <a:p>
                      <a:pPr marL="182880" algn="l" fontAlgn="b"/>
                      <a:r>
                        <a:rPr lang="en-US" sz="1200" b="1" i="1" u="none" strike="noStrike" dirty="0" err="1" smtClean="0">
                          <a:solidFill>
                            <a:schemeClr val="bg1"/>
                          </a:solidFill>
                          <a:effectLst/>
                          <a:latin typeface="Arial"/>
                        </a:rPr>
                        <a:t>VyChlrd</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r>
                        <a:rPr lang="en-US" sz="1200" b="1" i="1" u="none" strike="noStrike" dirty="0" smtClean="0">
                          <a:solidFill>
                            <a:schemeClr val="bg1"/>
                          </a:solidFill>
                          <a:effectLst/>
                          <a:latin typeface="Arial"/>
                        </a:rPr>
                        <a:t>Vinyl chloride (VCM)</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3000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750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14665">
                <a:tc>
                  <a:txBody>
                    <a:bodyPr/>
                    <a:lstStyle/>
                    <a:p>
                      <a:pPr marL="182880" algn="l" fontAlgn="b"/>
                      <a:r>
                        <a:rPr lang="en-US" sz="1200" b="1" i="1" u="none" strike="noStrike" dirty="0" err="1" smtClean="0">
                          <a:solidFill>
                            <a:schemeClr val="bg1"/>
                          </a:solidFill>
                          <a:effectLst/>
                          <a:latin typeface="Arial"/>
                        </a:rPr>
                        <a:t>MeBromd</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182880" algn="l" fontAlgn="b"/>
                      <a:r>
                        <a:rPr lang="en-US" sz="1200" b="1" i="1" u="none" strike="noStrike" dirty="0" smtClean="0">
                          <a:solidFill>
                            <a:schemeClr val="bg1"/>
                          </a:solidFill>
                          <a:effectLst/>
                          <a:latin typeface="Arial"/>
                        </a:rPr>
                        <a:t>Methyl bromide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3000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750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4665">
                <a:tc>
                  <a:txBody>
                    <a:bodyPr/>
                    <a:lstStyle/>
                    <a:p>
                      <a:pPr marL="182880" algn="l" fontAlgn="b"/>
                      <a:r>
                        <a:rPr lang="en-US" sz="1200" b="1" i="1" u="none" strike="noStrike" dirty="0" err="1" smtClean="0">
                          <a:solidFill>
                            <a:schemeClr val="bg1"/>
                          </a:solidFill>
                          <a:effectLst/>
                          <a:latin typeface="Arial"/>
                        </a:rPr>
                        <a:t>nNonane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r>
                        <a:rPr lang="en-US" sz="1200" b="1" i="1" u="none" strike="noStrike" dirty="0" smtClean="0">
                          <a:solidFill>
                            <a:schemeClr val="bg1"/>
                          </a:solidFill>
                          <a:effectLst/>
                          <a:latin typeface="Arial"/>
                        </a:rPr>
                        <a:t>n-Nonane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3000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750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r h="214665">
                <a:tc>
                  <a:txBody>
                    <a:bodyPr/>
                    <a:lstStyle/>
                    <a:p>
                      <a:pPr marL="182880" algn="l" fontAlgn="b"/>
                      <a:r>
                        <a:rPr lang="en-US" sz="1200" b="1" i="1" u="none" strike="noStrike" dirty="0" smtClean="0">
                          <a:solidFill>
                            <a:schemeClr val="bg1"/>
                          </a:solidFill>
                          <a:effectLst/>
                          <a:latin typeface="Arial"/>
                        </a:rPr>
                        <a:t>Octane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182880" algn="l" fontAlgn="b"/>
                      <a:r>
                        <a:rPr lang="en-US" sz="1200" b="1" i="1" u="none" strike="noStrike" dirty="0" smtClean="0">
                          <a:solidFill>
                            <a:schemeClr val="bg1"/>
                          </a:solidFill>
                          <a:effectLst/>
                          <a:latin typeface="Arial"/>
                        </a:rPr>
                        <a:t>Octane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3000 </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1" u="none" strike="noStrike" dirty="0" smtClean="0">
                          <a:solidFill>
                            <a:schemeClr val="bg1"/>
                          </a:solidFill>
                          <a:effectLst/>
                          <a:latin typeface="Arial"/>
                        </a:rPr>
                        <a:t>0 – 750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4665">
                <a:tc>
                  <a:txBody>
                    <a:bodyPr/>
                    <a:lstStyle/>
                    <a:p>
                      <a:pPr marL="182880" algn="l" fontAlgn="b"/>
                      <a:r>
                        <a:rPr lang="en-US" sz="1200" b="1" i="1" u="none" strike="noStrike" dirty="0" smtClean="0">
                          <a:solidFill>
                            <a:schemeClr val="bg1"/>
                          </a:solidFill>
                          <a:effectLst/>
                          <a:latin typeface="Arial"/>
                        </a:rPr>
                        <a:t>Heptane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marL="182880" algn="l" fontAlgn="b"/>
                      <a:r>
                        <a:rPr lang="en-US" sz="1200" b="1" i="1" u="none" strike="noStrike" dirty="0" smtClean="0">
                          <a:solidFill>
                            <a:schemeClr val="bg1"/>
                          </a:solidFill>
                          <a:effectLst/>
                          <a:latin typeface="Arial"/>
                        </a:rPr>
                        <a:t>Heptane</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0 - 3000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c>
                  <a:txBody>
                    <a:bodyPr/>
                    <a:lstStyle/>
                    <a:p>
                      <a:pPr algn="ctr" fontAlgn="b"/>
                      <a:r>
                        <a:rPr lang="en-US" sz="1200" b="1" i="1" u="none" strike="noStrike" dirty="0" smtClean="0">
                          <a:solidFill>
                            <a:schemeClr val="bg1"/>
                          </a:solidFill>
                          <a:effectLst/>
                          <a:latin typeface="Arial"/>
                        </a:rPr>
                        <a:t>0 – 750</a:t>
                      </a:r>
                      <a:endParaRPr lang="en-US" sz="1200" b="1" i="1" u="none" strike="noStrike" dirty="0">
                        <a:solidFill>
                          <a:schemeClr val="bg1"/>
                        </a:solidFill>
                        <a:effectLst/>
                        <a:latin typeface="Arial"/>
                      </a:endParaRPr>
                    </a:p>
                  </a:txBody>
                  <a:tcPr marL="7620" marR="7620" marT="76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FF"/>
                    </a:solidFill>
                  </a:tcPr>
                </a:tc>
              </a:tr>
            </a:tbl>
          </a:graphicData>
        </a:graphic>
      </p:graphicFrame>
    </p:spTree>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2"/>
          <p:cNvSpPr txBox="1">
            <a:spLocks noChangeArrowheads="1"/>
          </p:cNvSpPr>
          <p:nvPr/>
        </p:nvSpPr>
        <p:spPr bwMode="auto">
          <a:xfrm>
            <a:off x="1295400" y="36576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eaLnBrk="1" hangingPunct="1">
              <a:spcBef>
                <a:spcPct val="50000"/>
              </a:spcBef>
              <a:buFont typeface="Wingdings" pitchFamily="2" charset="2"/>
              <a:buNone/>
            </a:pPr>
            <a:endParaRPr lang="en-US" sz="1800" b="0">
              <a:solidFill>
                <a:srgbClr val="0099CC"/>
              </a:solidFill>
              <a:latin typeface="Tahoma" pitchFamily="34" charset="0"/>
            </a:endParaRPr>
          </a:p>
        </p:txBody>
      </p:sp>
      <p:sp>
        <p:nvSpPr>
          <p:cNvPr id="3078" name="Rectangle 4"/>
          <p:cNvSpPr>
            <a:spLocks noGrp="1" noChangeArrowheads="1"/>
          </p:cNvSpPr>
          <p:nvPr>
            <p:ph type="title"/>
          </p:nvPr>
        </p:nvSpPr>
        <p:spPr>
          <a:xfrm>
            <a:off x="1747838" y="88900"/>
            <a:ext cx="6629400" cy="812800"/>
          </a:xfrm>
        </p:spPr>
        <p:txBody>
          <a:bodyPr/>
          <a:lstStyle/>
          <a:p>
            <a:r>
              <a:rPr lang="en-US" sz="2000" dirty="0" smtClean="0"/>
              <a:t>G450 / G460 battery packs</a:t>
            </a:r>
          </a:p>
        </p:txBody>
      </p:sp>
      <p:sp>
        <p:nvSpPr>
          <p:cNvPr id="3079" name="Rectangle 5"/>
          <p:cNvSpPr>
            <a:spLocks noGrp="1" noChangeArrowheads="1"/>
          </p:cNvSpPr>
          <p:nvPr>
            <p:ph type="body" idx="1"/>
          </p:nvPr>
        </p:nvSpPr>
        <p:spPr>
          <a:xfrm>
            <a:off x="477839" y="1084263"/>
            <a:ext cx="5722936" cy="4297362"/>
          </a:xfrm>
        </p:spPr>
        <p:txBody>
          <a:bodyPr/>
          <a:lstStyle/>
          <a:p>
            <a:pPr>
              <a:spcBef>
                <a:spcPct val="0"/>
              </a:spcBef>
              <a:spcAft>
                <a:spcPts val="1800"/>
              </a:spcAft>
            </a:pPr>
            <a:r>
              <a:rPr lang="de-DE" sz="1800" dirty="0"/>
              <a:t>I</a:t>
            </a:r>
            <a:r>
              <a:rPr lang="de-DE" sz="1800" dirty="0" smtClean="0"/>
              <a:t>nterchangeable rechargeable (NiMH) and alkaline battery packs last up to 25 hours </a:t>
            </a:r>
          </a:p>
          <a:p>
            <a:pPr>
              <a:spcBef>
                <a:spcPct val="0"/>
              </a:spcBef>
              <a:spcAft>
                <a:spcPts val="1800"/>
              </a:spcAft>
            </a:pPr>
            <a:r>
              <a:rPr lang="de-DE" sz="1800" dirty="0" smtClean="0"/>
              <a:t>NiMH batteries provide excellent cycle life and low temperature performance</a:t>
            </a:r>
          </a:p>
          <a:p>
            <a:pPr>
              <a:spcBef>
                <a:spcPct val="0"/>
              </a:spcBef>
              <a:spcAft>
                <a:spcPts val="1800"/>
              </a:spcAft>
            </a:pPr>
            <a:r>
              <a:rPr lang="de-DE" sz="1800" dirty="0" smtClean="0"/>
              <a:t>NiMH battery packs warranted for 2-years </a:t>
            </a:r>
          </a:p>
          <a:p>
            <a:pPr>
              <a:spcBef>
                <a:spcPct val="0"/>
              </a:spcBef>
              <a:spcAft>
                <a:spcPts val="1800"/>
              </a:spcAft>
            </a:pPr>
            <a:r>
              <a:rPr lang="de-DE" sz="1800" dirty="0" smtClean="0"/>
              <a:t>Typical run-time after two years for properly maintained NiMH battery packs is usually around 16 hours </a:t>
            </a:r>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233" t="8169"/>
          <a:stretch/>
        </p:blipFill>
        <p:spPr>
          <a:xfrm>
            <a:off x="1914525" y="3897591"/>
            <a:ext cx="4019549" cy="2741332"/>
          </a:xfrm>
          <a:prstGeom prst="rect">
            <a:avLst/>
          </a:prstGeom>
        </p:spPr>
      </p:pic>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6400" y="609599"/>
            <a:ext cx="3922555" cy="4923420"/>
          </a:xfrm>
          <a:prstGeom prst="rect">
            <a:avLst/>
          </a:prstGeom>
        </p:spPr>
      </p:pic>
      <p:sp>
        <p:nvSpPr>
          <p:cNvPr id="12" name="Line 4"/>
          <p:cNvSpPr>
            <a:spLocks noChangeShapeType="1"/>
          </p:cNvSpPr>
          <p:nvPr/>
        </p:nvSpPr>
        <p:spPr bwMode="auto">
          <a:xfrm flipV="1">
            <a:off x="0" y="926570"/>
            <a:ext cx="9144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algn="l" eaLnBrk="1" hangingPunct="1"/>
            <a:endParaRPr lang="en-US" b="0">
              <a:ln>
                <a:solidFill>
                  <a:srgbClr val="000000"/>
                </a:solidFill>
              </a:ln>
              <a:solidFill>
                <a:srgbClr val="000000"/>
              </a:solidFill>
            </a:endParaRPr>
          </a:p>
        </p:txBody>
      </p:sp>
    </p:spTree>
    <p:extLst>
      <p:ext uri="{BB962C8B-B14F-4D97-AF65-F5344CB8AC3E}">
        <p14:creationId xmlns:p14="http://schemas.microsoft.com/office/powerpoint/2010/main" val="700841671"/>
      </p:ext>
    </p:extLst>
  </p:cSld>
  <p:clrMapOvr>
    <a:masterClrMapping/>
  </p:clrMapOvr>
  <p:transition spd="slow">
    <p:split orient="ver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777027" y="101600"/>
            <a:ext cx="3160712" cy="812800"/>
          </a:xfrm>
        </p:spPr>
        <p:txBody>
          <a:bodyPr/>
          <a:lstStyle/>
          <a:p>
            <a:r>
              <a:rPr lang="en-US" sz="2000" dirty="0" smtClean="0"/>
              <a:t>PID range and resolution</a:t>
            </a:r>
          </a:p>
        </p:txBody>
      </p:sp>
      <p:sp>
        <p:nvSpPr>
          <p:cNvPr id="102403" name="Rectangle 3"/>
          <p:cNvSpPr>
            <a:spLocks noGrp="1" noChangeArrowheads="1"/>
          </p:cNvSpPr>
          <p:nvPr>
            <p:ph type="body" idx="1"/>
          </p:nvPr>
        </p:nvSpPr>
        <p:spPr>
          <a:xfrm>
            <a:off x="279400" y="1109663"/>
            <a:ext cx="5796085" cy="4508500"/>
          </a:xfrm>
        </p:spPr>
        <p:txBody>
          <a:bodyPr/>
          <a:lstStyle/>
          <a:p>
            <a:pPr>
              <a:lnSpc>
                <a:spcPct val="90000"/>
              </a:lnSpc>
              <a:spcBef>
                <a:spcPct val="0"/>
              </a:spcBef>
              <a:spcAft>
                <a:spcPts val="1800"/>
              </a:spcAft>
            </a:pPr>
            <a:r>
              <a:rPr lang="en-US" sz="1600" dirty="0" smtClean="0"/>
              <a:t>Two versions of the PID sensor available for G460:</a:t>
            </a:r>
          </a:p>
          <a:p>
            <a:pPr lvl="1">
              <a:lnSpc>
                <a:spcPct val="90000"/>
              </a:lnSpc>
              <a:spcBef>
                <a:spcPct val="0"/>
              </a:spcBef>
              <a:spcAft>
                <a:spcPts val="1800"/>
              </a:spcAft>
            </a:pPr>
            <a:r>
              <a:rPr lang="en-US" sz="1600" dirty="0" smtClean="0"/>
              <a:t>“Standard” PID provides 0.5 ppm resolution over 0 – 2000 ppm (isobutylene scale)</a:t>
            </a:r>
          </a:p>
          <a:p>
            <a:pPr lvl="1">
              <a:lnSpc>
                <a:spcPct val="90000"/>
              </a:lnSpc>
              <a:spcBef>
                <a:spcPct val="0"/>
              </a:spcBef>
              <a:spcAft>
                <a:spcPts val="1800"/>
              </a:spcAft>
            </a:pPr>
            <a:r>
              <a:rPr lang="en-US" sz="1600" dirty="0" smtClean="0"/>
              <a:t>“High Resolution” PID provides 0.1 ppm resolution over 0 – 500 ppm (isobutylene scale)</a:t>
            </a:r>
          </a:p>
          <a:p>
            <a:pPr>
              <a:lnSpc>
                <a:spcPct val="90000"/>
              </a:lnSpc>
              <a:spcBef>
                <a:spcPct val="0"/>
              </a:spcBef>
              <a:spcAft>
                <a:spcPts val="1800"/>
              </a:spcAft>
            </a:pPr>
            <a:r>
              <a:rPr lang="en-US" sz="1600" dirty="0" smtClean="0"/>
              <a:t>“VOC” choice allows the user to specify custom correction factor for a gas not included in the standard on-board library</a:t>
            </a:r>
          </a:p>
          <a:p>
            <a:pPr>
              <a:lnSpc>
                <a:spcPct val="90000"/>
              </a:lnSpc>
              <a:spcBef>
                <a:spcPct val="0"/>
              </a:spcBef>
              <a:spcAft>
                <a:spcPts val="1800"/>
              </a:spcAft>
            </a:pPr>
            <a:r>
              <a:rPr lang="en-US" sz="1600" dirty="0" smtClean="0"/>
              <a:t>The full range for the gas selected depends on the relative response of the sensor to the target gas compared to isobutylene</a:t>
            </a:r>
          </a:p>
          <a:p>
            <a:pPr lvl="1">
              <a:lnSpc>
                <a:spcPct val="90000"/>
              </a:lnSpc>
              <a:spcBef>
                <a:spcPct val="0"/>
              </a:spcBef>
              <a:spcAft>
                <a:spcPts val="1800"/>
              </a:spcAft>
            </a:pPr>
            <a:r>
              <a:rPr lang="en-US" sz="1600" dirty="0" smtClean="0"/>
              <a:t>For instance, when “NH3” (ammonia) is selected, because of the lower relative response to ammonia compared to isobutylene, the full range is expanded from 0 – 2000 (</a:t>
            </a:r>
            <a:r>
              <a:rPr lang="en-US" sz="1600" dirty="0" err="1" smtClean="0"/>
              <a:t>iso</a:t>
            </a:r>
            <a:r>
              <a:rPr lang="en-US" sz="1600" dirty="0" smtClean="0"/>
              <a:t> scale) to 0 – 6000 ppm (NH3 scale)</a:t>
            </a:r>
          </a:p>
          <a:p>
            <a:pPr>
              <a:lnSpc>
                <a:spcPct val="90000"/>
              </a:lnSpc>
              <a:spcBef>
                <a:spcPct val="0"/>
              </a:spcBef>
              <a:spcAft>
                <a:spcPts val="1800"/>
              </a:spcAft>
            </a:pPr>
            <a:endParaRPr lang="en-US" sz="1600" dirty="0" smtClean="0"/>
          </a:p>
          <a:p>
            <a:pPr lvl="1">
              <a:lnSpc>
                <a:spcPct val="100000"/>
              </a:lnSpc>
              <a:spcBef>
                <a:spcPct val="0"/>
              </a:spcBef>
              <a:spcAft>
                <a:spcPts val="1800"/>
              </a:spcAft>
            </a:pPr>
            <a:endParaRPr lang="en-US" sz="1600" dirty="0" smtClean="0"/>
          </a:p>
        </p:txBody>
      </p:sp>
      <p:sp>
        <p:nvSpPr>
          <p:cNvPr id="102404" name="Line 20"/>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405" name="Picture 5" descr="G460_PID"/>
          <p:cNvPicPr>
            <a:picLocks noChangeAspect="1" noChangeArrowheads="1"/>
          </p:cNvPicPr>
          <p:nvPr/>
        </p:nvPicPr>
        <p:blipFill>
          <a:blip r:embed="rId3" cstate="print">
            <a:extLst>
              <a:ext uri="{28A0092B-C50C-407E-A947-70E740481C1C}">
                <a14:useLocalDpi xmlns:a14="http://schemas.microsoft.com/office/drawing/2010/main" val="0"/>
              </a:ext>
            </a:extLst>
          </a:blip>
          <a:srcRect r="49858"/>
          <a:stretch>
            <a:fillRect/>
          </a:stretch>
        </p:blipFill>
        <p:spPr bwMode="auto">
          <a:xfrm>
            <a:off x="6133148" y="448418"/>
            <a:ext cx="2169477" cy="274039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406" name="Picture 7" descr="G460_PID"/>
          <p:cNvPicPr>
            <a:picLocks noChangeAspect="1" noChangeArrowheads="1"/>
          </p:cNvPicPr>
          <p:nvPr/>
        </p:nvPicPr>
        <p:blipFill>
          <a:blip r:embed="rId3" cstate="print">
            <a:extLst>
              <a:ext uri="{28A0092B-C50C-407E-A947-70E740481C1C}">
                <a14:useLocalDpi xmlns:a14="http://schemas.microsoft.com/office/drawing/2010/main" val="0"/>
              </a:ext>
            </a:extLst>
          </a:blip>
          <a:srcRect l="49858"/>
          <a:stretch>
            <a:fillRect/>
          </a:stretch>
        </p:blipFill>
        <p:spPr bwMode="auto">
          <a:xfrm>
            <a:off x="6760911" y="2989393"/>
            <a:ext cx="2159616" cy="2727936"/>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0"/>
          <p:cNvPicPr>
            <a:picLocks noChangeAspect="1" noChangeArrowheads="1"/>
          </p:cNvPicPr>
          <p:nvPr/>
        </p:nvPicPr>
        <p:blipFill>
          <a:blip r:embed="rId3">
            <a:extLst>
              <a:ext uri="{28A0092B-C50C-407E-A947-70E740481C1C}">
                <a14:useLocalDpi xmlns:a14="http://schemas.microsoft.com/office/drawing/2010/main" val="0"/>
              </a:ext>
            </a:extLst>
          </a:blip>
          <a:srcRect l="16637" t="46809" r="59555" b="33470"/>
          <a:stretch>
            <a:fillRect/>
          </a:stretch>
        </p:blipFill>
        <p:spPr bwMode="auto">
          <a:xfrm>
            <a:off x="2171700" y="5094288"/>
            <a:ext cx="2181225" cy="1128712"/>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7" name="Rectangle 2"/>
          <p:cNvSpPr>
            <a:spLocks noGrp="1" noChangeArrowheads="1"/>
          </p:cNvSpPr>
          <p:nvPr>
            <p:ph type="title"/>
          </p:nvPr>
        </p:nvSpPr>
        <p:spPr>
          <a:xfrm>
            <a:off x="2271713" y="101600"/>
            <a:ext cx="6165850" cy="812800"/>
          </a:xfrm>
        </p:spPr>
        <p:txBody>
          <a:bodyPr/>
          <a:lstStyle/>
          <a:p>
            <a:r>
              <a:rPr lang="en-US" sz="2000" dirty="0" smtClean="0"/>
              <a:t>Advanced user options:</a:t>
            </a:r>
            <a:br>
              <a:rPr lang="en-US" sz="2000" dirty="0" smtClean="0"/>
            </a:br>
            <a:r>
              <a:rPr lang="en-US" sz="2000" dirty="0" smtClean="0"/>
              <a:t>  Viewing or changing span gas values</a:t>
            </a:r>
          </a:p>
        </p:txBody>
      </p:sp>
      <p:sp>
        <p:nvSpPr>
          <p:cNvPr id="103428" name="Rectangle 3"/>
          <p:cNvSpPr>
            <a:spLocks noGrp="1" noChangeArrowheads="1"/>
          </p:cNvSpPr>
          <p:nvPr>
            <p:ph type="body" idx="1"/>
          </p:nvPr>
        </p:nvSpPr>
        <p:spPr/>
        <p:txBody>
          <a:bodyPr/>
          <a:lstStyle/>
          <a:p>
            <a:pPr>
              <a:spcBef>
                <a:spcPct val="0"/>
              </a:spcBef>
              <a:spcAft>
                <a:spcPct val="45000"/>
              </a:spcAft>
            </a:pPr>
            <a:r>
              <a:rPr lang="en-US" sz="1800" dirty="0" smtClean="0"/>
              <a:t>G450 / G460  instruments automatically adjust sensor readings during the </a:t>
            </a:r>
            <a:r>
              <a:rPr lang="en-US" sz="1800" dirty="0" err="1" smtClean="0"/>
              <a:t>AutoCal</a:t>
            </a:r>
            <a:r>
              <a:rPr lang="en-US" sz="1800" dirty="0" smtClean="0">
                <a:cs typeface="Arial" charset="0"/>
              </a:rPr>
              <a:t>® process</a:t>
            </a:r>
          </a:p>
          <a:p>
            <a:pPr lvl="1">
              <a:lnSpc>
                <a:spcPct val="100000"/>
              </a:lnSpc>
              <a:spcBef>
                <a:spcPct val="0"/>
              </a:spcBef>
              <a:spcAft>
                <a:spcPct val="45000"/>
              </a:spcAft>
            </a:pPr>
            <a:r>
              <a:rPr lang="en-US" sz="1800" dirty="0" smtClean="0">
                <a:cs typeface="Arial" charset="0"/>
              </a:rPr>
              <a:t>Fresh "Air" </a:t>
            </a:r>
            <a:r>
              <a:rPr lang="en-US" sz="1800" dirty="0" err="1" smtClean="0"/>
              <a:t>AutoCal</a:t>
            </a:r>
            <a:r>
              <a:rPr lang="en-US" sz="1800" dirty="0" smtClean="0">
                <a:cs typeface="Arial" charset="0"/>
              </a:rPr>
              <a:t>® adjusts sensor readings to match those expected in uncontaminated air that contains 20.9% O</a:t>
            </a:r>
            <a:r>
              <a:rPr lang="en-US" sz="1800" baseline="-25000" dirty="0" smtClean="0">
                <a:cs typeface="Arial" charset="0"/>
              </a:rPr>
              <a:t>2</a:t>
            </a:r>
          </a:p>
          <a:p>
            <a:pPr lvl="1">
              <a:lnSpc>
                <a:spcPct val="100000"/>
              </a:lnSpc>
              <a:spcBef>
                <a:spcPct val="0"/>
              </a:spcBef>
              <a:spcAft>
                <a:spcPct val="45000"/>
              </a:spcAft>
            </a:pPr>
            <a:r>
              <a:rPr lang="en-US" sz="1800" dirty="0" smtClean="0">
                <a:cs typeface="Arial" charset="0"/>
              </a:rPr>
              <a:t>"Gas" </a:t>
            </a:r>
            <a:r>
              <a:rPr lang="en-US" sz="1800" dirty="0" err="1" smtClean="0"/>
              <a:t>AutoCal</a:t>
            </a:r>
            <a:r>
              <a:rPr lang="en-US" sz="1800" dirty="0" smtClean="0">
                <a:cs typeface="Arial" charset="0"/>
              </a:rPr>
              <a:t>® adjusts sensor readings to match the concentrations in the calibration gas used for this procedure</a:t>
            </a:r>
          </a:p>
          <a:p>
            <a:pPr lvl="1">
              <a:lnSpc>
                <a:spcPct val="100000"/>
              </a:lnSpc>
              <a:spcBef>
                <a:spcPct val="0"/>
              </a:spcBef>
              <a:spcAft>
                <a:spcPct val="45000"/>
              </a:spcAft>
            </a:pPr>
            <a:r>
              <a:rPr lang="en-US" sz="1800" dirty="0" smtClean="0">
                <a:cs typeface="Arial" charset="0"/>
              </a:rPr>
              <a:t>The factory default "span" gas values used by the instrument to adjust sensor readings are:</a:t>
            </a:r>
          </a:p>
          <a:p>
            <a:pPr lvl="3">
              <a:lnSpc>
                <a:spcPct val="100000"/>
              </a:lnSpc>
              <a:spcBef>
                <a:spcPct val="0"/>
              </a:spcBef>
              <a:spcAft>
                <a:spcPct val="45000"/>
              </a:spcAft>
            </a:pPr>
            <a:r>
              <a:rPr lang="en-US" sz="1800" dirty="0" smtClean="0">
                <a:cs typeface="Arial" charset="0"/>
              </a:rPr>
              <a:t>LEL Sensor: 50% LEL</a:t>
            </a:r>
          </a:p>
          <a:p>
            <a:pPr lvl="3">
              <a:lnSpc>
                <a:spcPct val="100000"/>
              </a:lnSpc>
              <a:spcBef>
                <a:spcPct val="0"/>
              </a:spcBef>
              <a:spcAft>
                <a:spcPct val="45000"/>
              </a:spcAft>
            </a:pPr>
            <a:r>
              <a:rPr lang="en-US" sz="1800" dirty="0" smtClean="0">
                <a:cs typeface="Arial" charset="0"/>
              </a:rPr>
              <a:t>CO Sensor: 200 ppm</a:t>
            </a:r>
          </a:p>
          <a:p>
            <a:pPr lvl="3">
              <a:lnSpc>
                <a:spcPct val="100000"/>
              </a:lnSpc>
              <a:spcBef>
                <a:spcPct val="0"/>
              </a:spcBef>
              <a:spcAft>
                <a:spcPct val="45000"/>
              </a:spcAft>
            </a:pPr>
            <a:r>
              <a:rPr lang="en-US" sz="1800" dirty="0" smtClean="0">
                <a:cs typeface="Arial" charset="0"/>
              </a:rPr>
              <a:t>H</a:t>
            </a:r>
            <a:r>
              <a:rPr lang="en-US" sz="1800" baseline="-25000" dirty="0" smtClean="0">
                <a:cs typeface="Arial" charset="0"/>
              </a:rPr>
              <a:t>2</a:t>
            </a:r>
            <a:r>
              <a:rPr lang="en-US" sz="1800" dirty="0" smtClean="0">
                <a:cs typeface="Arial" charset="0"/>
              </a:rPr>
              <a:t>S Sensor:  20 ppm</a:t>
            </a:r>
          </a:p>
        </p:txBody>
      </p:sp>
      <p:sp>
        <p:nvSpPr>
          <p:cNvPr id="103429" name="Line 4"/>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3430" name="Picture 8" descr="IMG_4438 outlin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6550" y="3321050"/>
            <a:ext cx="4451350"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374423" y="923192"/>
            <a:ext cx="2769576" cy="5934808"/>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4451" name="Rectangle 2"/>
          <p:cNvSpPr>
            <a:spLocks noGrp="1" noChangeArrowheads="1"/>
          </p:cNvSpPr>
          <p:nvPr>
            <p:ph type="title"/>
          </p:nvPr>
        </p:nvSpPr>
        <p:spPr>
          <a:xfrm>
            <a:off x="2301875" y="42863"/>
            <a:ext cx="6165850" cy="812800"/>
          </a:xfrm>
        </p:spPr>
        <p:txBody>
          <a:bodyPr/>
          <a:lstStyle/>
          <a:p>
            <a:r>
              <a:rPr lang="en-US" sz="2000" dirty="0" smtClean="0"/>
              <a:t>Advanced user options:</a:t>
            </a:r>
            <a:br>
              <a:rPr lang="en-US" sz="2000" dirty="0" smtClean="0"/>
            </a:br>
            <a:r>
              <a:rPr lang="en-US" sz="2000" dirty="0" smtClean="0"/>
              <a:t>  Viewing or changing span gas values</a:t>
            </a:r>
          </a:p>
        </p:txBody>
      </p:sp>
      <p:sp>
        <p:nvSpPr>
          <p:cNvPr id="104452" name="Rectangle 3"/>
          <p:cNvSpPr>
            <a:spLocks noGrp="1" noChangeArrowheads="1"/>
          </p:cNvSpPr>
          <p:nvPr>
            <p:ph type="body" idx="1"/>
          </p:nvPr>
        </p:nvSpPr>
        <p:spPr>
          <a:xfrm>
            <a:off x="644525" y="1150938"/>
            <a:ext cx="5237163" cy="4508500"/>
          </a:xfrm>
        </p:spPr>
        <p:txBody>
          <a:bodyPr/>
          <a:lstStyle/>
          <a:p>
            <a:pPr>
              <a:spcBef>
                <a:spcPct val="0"/>
              </a:spcBef>
              <a:spcAft>
                <a:spcPct val="70000"/>
              </a:spcAft>
            </a:pPr>
            <a:r>
              <a:rPr lang="en-US" sz="1800" smtClean="0">
                <a:cs typeface="Arial" charset="0"/>
              </a:rPr>
              <a:t>In order to use gas with a different concentration to calibrate the instrument, you will need to change the span "Gas" value for that sensor</a:t>
            </a:r>
          </a:p>
          <a:p>
            <a:pPr>
              <a:spcBef>
                <a:spcPct val="0"/>
              </a:spcBef>
              <a:spcAft>
                <a:spcPct val="70000"/>
              </a:spcAft>
            </a:pPr>
            <a:r>
              <a:rPr lang="en-US" sz="1800" smtClean="0">
                <a:cs typeface="Arial" charset="0"/>
              </a:rPr>
              <a:t>From the "Sensor Menu" choose the sensor with the span gas values you want to view or change, then choose "Calibrate", then "Gas"</a:t>
            </a:r>
          </a:p>
          <a:p>
            <a:pPr>
              <a:spcBef>
                <a:spcPct val="0"/>
              </a:spcBef>
              <a:spcAft>
                <a:spcPct val="70000"/>
              </a:spcAft>
            </a:pPr>
            <a:r>
              <a:rPr lang="en-US" sz="1800" smtClean="0">
                <a:cs typeface="Arial" charset="0"/>
              </a:rPr>
              <a:t>Use the arrow keys to adjust the gas value, then "Exit"</a:t>
            </a:r>
          </a:p>
        </p:txBody>
      </p:sp>
      <p:pic>
        <p:nvPicPr>
          <p:cNvPr id="104453" name="Picture 7"/>
          <p:cNvPicPr>
            <a:picLocks noChangeAspect="1" noChangeArrowheads="1"/>
          </p:cNvPicPr>
          <p:nvPr/>
        </p:nvPicPr>
        <p:blipFill>
          <a:blip r:embed="rId3">
            <a:extLst>
              <a:ext uri="{28A0092B-C50C-407E-A947-70E740481C1C}">
                <a14:useLocalDpi xmlns:a14="http://schemas.microsoft.com/office/drawing/2010/main" val="0"/>
              </a:ext>
            </a:extLst>
          </a:blip>
          <a:srcRect l="20183" t="34288" r="54297" b="48959"/>
          <a:stretch>
            <a:fillRect/>
          </a:stretch>
        </p:blipFill>
        <p:spPr bwMode="auto">
          <a:xfrm>
            <a:off x="6369050" y="1122363"/>
            <a:ext cx="2489200" cy="1225550"/>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4" name="Picture 8"/>
          <p:cNvPicPr>
            <a:picLocks noChangeAspect="1" noChangeArrowheads="1"/>
          </p:cNvPicPr>
          <p:nvPr/>
        </p:nvPicPr>
        <p:blipFill>
          <a:blip r:embed="rId4">
            <a:extLst>
              <a:ext uri="{28A0092B-C50C-407E-A947-70E740481C1C}">
                <a14:useLocalDpi xmlns:a14="http://schemas.microsoft.com/office/drawing/2010/main" val="0"/>
              </a:ext>
            </a:extLst>
          </a:blip>
          <a:srcRect l="20117" t="34288" r="54297" b="48959"/>
          <a:stretch>
            <a:fillRect/>
          </a:stretch>
        </p:blipFill>
        <p:spPr bwMode="auto">
          <a:xfrm>
            <a:off x="6357938" y="2498725"/>
            <a:ext cx="2495550" cy="1225550"/>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5" name="Picture 9"/>
          <p:cNvPicPr>
            <a:picLocks noChangeAspect="1" noChangeArrowheads="1"/>
          </p:cNvPicPr>
          <p:nvPr/>
        </p:nvPicPr>
        <p:blipFill>
          <a:blip r:embed="rId5">
            <a:extLst>
              <a:ext uri="{28A0092B-C50C-407E-A947-70E740481C1C}">
                <a14:useLocalDpi xmlns:a14="http://schemas.microsoft.com/office/drawing/2010/main" val="0"/>
              </a:ext>
            </a:extLst>
          </a:blip>
          <a:srcRect l="20117" t="34462" r="54362" b="48959"/>
          <a:stretch>
            <a:fillRect/>
          </a:stretch>
        </p:blipFill>
        <p:spPr bwMode="auto">
          <a:xfrm>
            <a:off x="6338888" y="3859213"/>
            <a:ext cx="2532062" cy="1212850"/>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6" name="Picture 10"/>
          <p:cNvPicPr>
            <a:picLocks noChangeAspect="1" noChangeArrowheads="1"/>
          </p:cNvPicPr>
          <p:nvPr/>
        </p:nvPicPr>
        <p:blipFill>
          <a:blip r:embed="rId6">
            <a:extLst>
              <a:ext uri="{28A0092B-C50C-407E-A947-70E740481C1C}">
                <a14:useLocalDpi xmlns:a14="http://schemas.microsoft.com/office/drawing/2010/main" val="0"/>
              </a:ext>
            </a:extLst>
          </a:blip>
          <a:srcRect l="20117" t="34114" r="54362" b="48958"/>
          <a:stretch>
            <a:fillRect/>
          </a:stretch>
        </p:blipFill>
        <p:spPr bwMode="auto">
          <a:xfrm>
            <a:off x="6324600" y="5195888"/>
            <a:ext cx="2562225" cy="1238250"/>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7" name="Oval 12"/>
          <p:cNvSpPr>
            <a:spLocks noChangeArrowheads="1"/>
          </p:cNvSpPr>
          <p:nvPr/>
        </p:nvSpPr>
        <p:spPr bwMode="auto">
          <a:xfrm>
            <a:off x="7739063" y="4094163"/>
            <a:ext cx="490537" cy="477837"/>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8" name="Oval 13"/>
          <p:cNvSpPr>
            <a:spLocks noChangeArrowheads="1"/>
          </p:cNvSpPr>
          <p:nvPr/>
        </p:nvSpPr>
        <p:spPr bwMode="auto">
          <a:xfrm>
            <a:off x="7745413" y="5443538"/>
            <a:ext cx="490537" cy="477837"/>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9" name="Text Box 15"/>
          <p:cNvSpPr txBox="1">
            <a:spLocks noChangeArrowheads="1"/>
          </p:cNvSpPr>
          <p:nvPr/>
        </p:nvSpPr>
        <p:spPr bwMode="auto">
          <a:xfrm>
            <a:off x="4090988" y="4997450"/>
            <a:ext cx="1557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r">
              <a:spcBef>
                <a:spcPct val="50000"/>
              </a:spcBef>
            </a:pPr>
            <a:r>
              <a:rPr lang="en-US" sz="1800" i="1">
                <a:solidFill>
                  <a:schemeClr val="bg1"/>
                </a:solidFill>
              </a:rPr>
              <a:t>Old value</a:t>
            </a:r>
          </a:p>
        </p:txBody>
      </p:sp>
      <p:sp>
        <p:nvSpPr>
          <p:cNvPr id="104460" name="Text Box 16"/>
          <p:cNvSpPr txBox="1">
            <a:spLocks noChangeArrowheads="1"/>
          </p:cNvSpPr>
          <p:nvPr/>
        </p:nvSpPr>
        <p:spPr bwMode="auto">
          <a:xfrm>
            <a:off x="4003675" y="5599113"/>
            <a:ext cx="1665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r">
              <a:spcBef>
                <a:spcPct val="50000"/>
              </a:spcBef>
            </a:pPr>
            <a:r>
              <a:rPr lang="en-US" sz="1800" i="1">
                <a:solidFill>
                  <a:schemeClr val="bg1"/>
                </a:solidFill>
              </a:rPr>
              <a:t>New value</a:t>
            </a:r>
          </a:p>
        </p:txBody>
      </p:sp>
      <p:sp>
        <p:nvSpPr>
          <p:cNvPr id="104461" name="Line 17"/>
          <p:cNvSpPr>
            <a:spLocks noChangeShapeType="1"/>
          </p:cNvSpPr>
          <p:nvPr/>
        </p:nvSpPr>
        <p:spPr bwMode="auto">
          <a:xfrm flipV="1">
            <a:off x="5776913" y="5734050"/>
            <a:ext cx="1854200" cy="127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2" name="Line 18"/>
          <p:cNvSpPr>
            <a:spLocks noChangeShapeType="1"/>
          </p:cNvSpPr>
          <p:nvPr/>
        </p:nvSpPr>
        <p:spPr bwMode="auto">
          <a:xfrm flipV="1">
            <a:off x="5740400" y="4498975"/>
            <a:ext cx="1941513" cy="6667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4463" name="Picture 19" descr="IMG_4438 outlin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89063" y="4194175"/>
            <a:ext cx="3059112"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6374423" y="923192"/>
            <a:ext cx="2769576" cy="5934808"/>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5475" name="Rectangle 3"/>
          <p:cNvSpPr>
            <a:spLocks noGrp="1" noChangeArrowheads="1"/>
          </p:cNvSpPr>
          <p:nvPr>
            <p:ph type="title"/>
          </p:nvPr>
        </p:nvSpPr>
        <p:spPr>
          <a:xfrm>
            <a:off x="2301875" y="42863"/>
            <a:ext cx="6165850" cy="812800"/>
          </a:xfrm>
        </p:spPr>
        <p:txBody>
          <a:bodyPr/>
          <a:lstStyle/>
          <a:p>
            <a:r>
              <a:rPr lang="en-US" sz="2000" dirty="0" smtClean="0"/>
              <a:t>Advanced user options:</a:t>
            </a:r>
            <a:br>
              <a:rPr lang="en-US" sz="2000" dirty="0" smtClean="0"/>
            </a:br>
            <a:r>
              <a:rPr lang="en-US" sz="2000" dirty="0" smtClean="0"/>
              <a:t>  Viewing or changing alarms</a:t>
            </a:r>
            <a:endParaRPr lang="en-US" sz="2000" dirty="0" smtClean="0">
              <a:cs typeface="Arial" charset="0"/>
            </a:endParaRPr>
          </a:p>
        </p:txBody>
      </p:sp>
      <p:sp>
        <p:nvSpPr>
          <p:cNvPr id="105476" name="Rectangle 4"/>
          <p:cNvSpPr>
            <a:spLocks noGrp="1" noChangeArrowheads="1"/>
          </p:cNvSpPr>
          <p:nvPr>
            <p:ph type="body" idx="1"/>
          </p:nvPr>
        </p:nvSpPr>
        <p:spPr>
          <a:xfrm>
            <a:off x="644525" y="1165225"/>
            <a:ext cx="5005388" cy="4508500"/>
          </a:xfrm>
        </p:spPr>
        <p:txBody>
          <a:bodyPr/>
          <a:lstStyle/>
          <a:p>
            <a:pPr>
              <a:spcBef>
                <a:spcPct val="0"/>
              </a:spcBef>
              <a:spcAft>
                <a:spcPct val="80000"/>
              </a:spcAft>
            </a:pPr>
            <a:r>
              <a:rPr lang="en-US" sz="1800" dirty="0" smtClean="0">
                <a:cs typeface="Arial" charset="0"/>
              </a:rPr>
              <a:t>From the "Sensor Menu" choose the sensor with the alarm values you want to view or change, then choose "Alarms", </a:t>
            </a:r>
          </a:p>
          <a:p>
            <a:pPr>
              <a:spcBef>
                <a:spcPct val="0"/>
              </a:spcBef>
              <a:spcAft>
                <a:spcPct val="80000"/>
              </a:spcAft>
            </a:pPr>
            <a:r>
              <a:rPr lang="en-US" sz="1800" dirty="0" smtClean="0">
                <a:cs typeface="Arial" charset="0"/>
              </a:rPr>
              <a:t>Use the arrow keys to select the alarm to adjust, then "Edit" </a:t>
            </a:r>
          </a:p>
          <a:p>
            <a:pPr>
              <a:spcBef>
                <a:spcPct val="0"/>
              </a:spcBef>
              <a:spcAft>
                <a:spcPct val="80000"/>
              </a:spcAft>
            </a:pPr>
            <a:r>
              <a:rPr lang="en-US" sz="1800" dirty="0" smtClean="0">
                <a:cs typeface="Arial" charset="0"/>
              </a:rPr>
              <a:t>Use the arrow keys to adjust the alarm, the "Exit" when finished	</a:t>
            </a:r>
          </a:p>
          <a:p>
            <a:pPr>
              <a:spcBef>
                <a:spcPct val="0"/>
              </a:spcBef>
              <a:spcAft>
                <a:spcPct val="80000"/>
              </a:spcAft>
              <a:buFontTx/>
              <a:buNone/>
            </a:pPr>
            <a:r>
              <a:rPr lang="en-US" sz="1800" dirty="0" smtClean="0">
                <a:cs typeface="Arial" charset="0"/>
              </a:rPr>
              <a:t>	NOTE:  Setting the value to zero turns the alarm off.  The display will show a dashed line. </a:t>
            </a:r>
          </a:p>
          <a:p>
            <a:pPr lvl="1">
              <a:lnSpc>
                <a:spcPct val="100000"/>
              </a:lnSpc>
              <a:spcBef>
                <a:spcPct val="0"/>
              </a:spcBef>
              <a:spcAft>
                <a:spcPct val="80000"/>
              </a:spcAft>
              <a:buFontTx/>
              <a:buNone/>
            </a:pPr>
            <a:endParaRPr lang="en-US" sz="1800" dirty="0" smtClean="0">
              <a:cs typeface="Arial" charset="0"/>
            </a:endParaRPr>
          </a:p>
        </p:txBody>
      </p:sp>
      <p:pic>
        <p:nvPicPr>
          <p:cNvPr id="105477" name="Picture 5"/>
          <p:cNvPicPr>
            <a:picLocks noChangeAspect="1" noChangeArrowheads="1"/>
          </p:cNvPicPr>
          <p:nvPr/>
        </p:nvPicPr>
        <p:blipFill>
          <a:blip r:embed="rId3">
            <a:extLst>
              <a:ext uri="{28A0092B-C50C-407E-A947-70E740481C1C}">
                <a14:useLocalDpi xmlns:a14="http://schemas.microsoft.com/office/drawing/2010/main" val="0"/>
              </a:ext>
            </a:extLst>
          </a:blip>
          <a:srcRect l="20183" t="34288" r="54297" b="48959"/>
          <a:stretch>
            <a:fillRect/>
          </a:stretch>
        </p:blipFill>
        <p:spPr bwMode="auto">
          <a:xfrm>
            <a:off x="6326188" y="1122363"/>
            <a:ext cx="2532062" cy="1225550"/>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8" name="Picture 16"/>
          <p:cNvPicPr>
            <a:picLocks noChangeAspect="1" noChangeArrowheads="1"/>
          </p:cNvPicPr>
          <p:nvPr/>
        </p:nvPicPr>
        <p:blipFill>
          <a:blip r:embed="rId4">
            <a:extLst>
              <a:ext uri="{28A0092B-C50C-407E-A947-70E740481C1C}">
                <a14:useLocalDpi xmlns:a14="http://schemas.microsoft.com/office/drawing/2010/main" val="0"/>
              </a:ext>
            </a:extLst>
          </a:blip>
          <a:srcRect l="20100" t="34309" r="54314" b="48807"/>
          <a:stretch>
            <a:fillRect/>
          </a:stretch>
        </p:blipFill>
        <p:spPr bwMode="auto">
          <a:xfrm>
            <a:off x="6327775" y="2498725"/>
            <a:ext cx="2540000" cy="1235075"/>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9" name="Picture 17"/>
          <p:cNvPicPr>
            <a:picLocks noChangeAspect="1" noChangeArrowheads="1"/>
          </p:cNvPicPr>
          <p:nvPr/>
        </p:nvPicPr>
        <p:blipFill>
          <a:blip r:embed="rId5">
            <a:extLst>
              <a:ext uri="{28A0092B-C50C-407E-A947-70E740481C1C}">
                <a14:useLocalDpi xmlns:a14="http://schemas.microsoft.com/office/drawing/2010/main" val="0"/>
              </a:ext>
            </a:extLst>
          </a:blip>
          <a:srcRect l="20100" t="34331" r="54477" b="49110"/>
          <a:stretch>
            <a:fillRect/>
          </a:stretch>
        </p:blipFill>
        <p:spPr bwMode="auto">
          <a:xfrm>
            <a:off x="6329363" y="3862388"/>
            <a:ext cx="2522537" cy="1211262"/>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80" name="Picture 18"/>
          <p:cNvPicPr>
            <a:picLocks noChangeAspect="1" noChangeArrowheads="1"/>
          </p:cNvPicPr>
          <p:nvPr/>
        </p:nvPicPr>
        <p:blipFill>
          <a:blip r:embed="rId6">
            <a:extLst>
              <a:ext uri="{28A0092B-C50C-407E-A947-70E740481C1C}">
                <a14:useLocalDpi xmlns:a14="http://schemas.microsoft.com/office/drawing/2010/main" val="0"/>
              </a:ext>
            </a:extLst>
          </a:blip>
          <a:srcRect l="20247" t="34721" r="54477" b="49002"/>
          <a:stretch>
            <a:fillRect/>
          </a:stretch>
        </p:blipFill>
        <p:spPr bwMode="auto">
          <a:xfrm>
            <a:off x="6342063" y="5226050"/>
            <a:ext cx="2508250" cy="1190625"/>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81" name="Line 20"/>
          <p:cNvSpPr>
            <a:spLocks noChangeShapeType="1"/>
          </p:cNvSpPr>
          <p:nvPr/>
        </p:nvSpPr>
        <p:spPr bwMode="auto">
          <a:xfrm flipV="1">
            <a:off x="5748338" y="4584700"/>
            <a:ext cx="65405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2" name="Text Box 21"/>
          <p:cNvSpPr txBox="1">
            <a:spLocks noChangeArrowheads="1"/>
          </p:cNvSpPr>
          <p:nvPr/>
        </p:nvSpPr>
        <p:spPr bwMode="auto">
          <a:xfrm>
            <a:off x="4487863" y="4618038"/>
            <a:ext cx="1292225" cy="584775"/>
          </a:xfrm>
          <a:prstGeom prst="rect">
            <a:avLst/>
          </a:prstGeom>
          <a:solidFill>
            <a:srgbClr val="FFFFFF"/>
          </a:solidFill>
          <a:ln w="28575" algn="ctr">
            <a:solidFill>
              <a:schemeClr val="bg1"/>
            </a:solidFill>
            <a:miter lim="800000"/>
            <a:headEnd/>
            <a:tailEnd/>
          </a:ln>
          <a:effectLst>
            <a:outerShdw dist="107763" dir="2700000" algn="ctr" rotWithShape="0">
              <a:schemeClr val="bg2">
                <a:alpha val="50000"/>
              </a:schemeClr>
            </a:outerShdw>
          </a:effec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r">
              <a:spcBef>
                <a:spcPct val="50000"/>
              </a:spcBef>
            </a:pPr>
            <a:r>
              <a:rPr lang="en-US" sz="1600" i="1" dirty="0">
                <a:solidFill>
                  <a:schemeClr val="bg1"/>
                </a:solidFill>
              </a:rPr>
              <a:t>STEL alarm off</a:t>
            </a:r>
          </a:p>
        </p:txBody>
      </p:sp>
      <p:sp>
        <p:nvSpPr>
          <p:cNvPr id="105483" name="Text Box 22"/>
          <p:cNvSpPr txBox="1">
            <a:spLocks noChangeArrowheads="1"/>
          </p:cNvSpPr>
          <p:nvPr/>
        </p:nvSpPr>
        <p:spPr bwMode="auto">
          <a:xfrm>
            <a:off x="4224338" y="5440363"/>
            <a:ext cx="1292225" cy="584775"/>
          </a:xfrm>
          <a:prstGeom prst="rect">
            <a:avLst/>
          </a:prstGeom>
          <a:solidFill>
            <a:srgbClr val="FFFFFF"/>
          </a:solidFill>
          <a:ln w="28575" algn="ctr">
            <a:solidFill>
              <a:schemeClr val="bg1"/>
            </a:solidFill>
            <a:miter lim="800000"/>
            <a:headEnd/>
            <a:tailEnd/>
          </a:ln>
          <a:effectLst>
            <a:outerShdw dist="107763" dir="2700000" algn="ctr" rotWithShape="0">
              <a:schemeClr val="bg2">
                <a:alpha val="50000"/>
              </a:schemeClr>
            </a:outerShdw>
          </a:effec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r">
              <a:spcBef>
                <a:spcPct val="50000"/>
              </a:spcBef>
            </a:pPr>
            <a:r>
              <a:rPr lang="en-US" sz="1600" i="1" dirty="0">
                <a:solidFill>
                  <a:schemeClr val="bg1"/>
                </a:solidFill>
              </a:rPr>
              <a:t>STEL alarm on</a:t>
            </a:r>
          </a:p>
        </p:txBody>
      </p:sp>
      <p:sp>
        <p:nvSpPr>
          <p:cNvPr id="105484" name="Line 23"/>
          <p:cNvSpPr>
            <a:spLocks noChangeShapeType="1"/>
          </p:cNvSpPr>
          <p:nvPr/>
        </p:nvSpPr>
        <p:spPr bwMode="auto">
          <a:xfrm flipV="1">
            <a:off x="5521325" y="5865813"/>
            <a:ext cx="812800" cy="14287"/>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title"/>
          </p:nvPr>
        </p:nvSpPr>
        <p:spPr>
          <a:xfrm>
            <a:off x="4756638" y="158750"/>
            <a:ext cx="3709500" cy="812800"/>
          </a:xfrm>
        </p:spPr>
        <p:txBody>
          <a:bodyPr/>
          <a:lstStyle/>
          <a:p>
            <a:r>
              <a:rPr lang="en-US" sz="2000" dirty="0" smtClean="0"/>
              <a:t>G450 / G460 Advanced Service Procedures</a:t>
            </a:r>
          </a:p>
        </p:txBody>
      </p:sp>
      <p:sp>
        <p:nvSpPr>
          <p:cNvPr id="111619"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20" name="Rectangle 6"/>
          <p:cNvSpPr>
            <a:spLocks noChangeArrowheads="1"/>
          </p:cNvSpPr>
          <p:nvPr/>
        </p:nvSpPr>
        <p:spPr bwMode="auto">
          <a:xfrm>
            <a:off x="609600" y="2935288"/>
            <a:ext cx="2322513" cy="2146666"/>
          </a:xfrm>
          <a:prstGeom prst="rect">
            <a:avLst/>
          </a:prstGeom>
          <a:solidFill>
            <a:srgbClr val="FF6D6D"/>
          </a:solidFill>
          <a:ln w="28575" algn="ctr">
            <a:solidFill>
              <a:schemeClr val="bg1"/>
            </a:solidFill>
            <a:miter lim="800000"/>
            <a:headEnd/>
            <a:tailEnd/>
          </a:ln>
          <a:effectLst>
            <a:outerShdw dist="107763" dir="2700000" algn="ctr" rotWithShape="0">
              <a:schemeClr val="bg2">
                <a:alpha val="50000"/>
              </a:schemeClr>
            </a:outerShdw>
          </a:effectLst>
        </p:spPr>
        <p:txBody>
          <a:bodyPr wrap="none" anchor="ctr"/>
          <a:lstStyle/>
          <a:p>
            <a:endParaRPr lang="en-US"/>
          </a:p>
        </p:txBody>
      </p:sp>
      <p:pic>
        <p:nvPicPr>
          <p:cNvPr id="111621" name="Picture 2" descr="G 450 re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8900" y="169863"/>
            <a:ext cx="28702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1D6FF"/>
                </a:solidFill>
                <a:miter lim="800000"/>
                <a:headEnd/>
                <a:tailEnd/>
              </a14:hiddenLine>
            </a:ext>
          </a:extLst>
        </p:spPr>
      </p:pic>
      <p:sp>
        <p:nvSpPr>
          <p:cNvPr id="2" name="Content Placeholder 1"/>
          <p:cNvSpPr>
            <a:spLocks noGrp="1"/>
          </p:cNvSpPr>
          <p:nvPr>
            <p:ph idx="1"/>
          </p:nvPr>
        </p:nvSpPr>
        <p:spPr>
          <a:xfrm>
            <a:off x="712177" y="3067537"/>
            <a:ext cx="2154115" cy="1838571"/>
          </a:xfrm>
        </p:spPr>
        <p:txBody>
          <a:bodyPr/>
          <a:lstStyle/>
          <a:p>
            <a:pPr marL="0" indent="0">
              <a:buNone/>
            </a:pPr>
            <a:r>
              <a:rPr lang="en-US" sz="1600" dirty="0"/>
              <a:t>WARNING: Advanced service procedures  should only be undertaken by authorized personnel</a:t>
            </a:r>
          </a:p>
          <a:p>
            <a:endParaRPr lang="en-US" sz="1600" dirty="0"/>
          </a:p>
        </p:txBody>
      </p:sp>
      <p:pic>
        <p:nvPicPr>
          <p:cNvPr id="111623"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257" t="-56242" r="7916" b="25780"/>
          <a:stretch>
            <a:fillRect/>
          </a:stretch>
        </p:blipFill>
        <p:spPr bwMode="auto">
          <a:xfrm rot="-2823201">
            <a:off x="350044" y="616744"/>
            <a:ext cx="7721600" cy="67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sz="2000" dirty="0" smtClean="0"/>
              <a:t>Date Code Method of Calibration</a:t>
            </a:r>
          </a:p>
        </p:txBody>
      </p:sp>
      <p:sp>
        <p:nvSpPr>
          <p:cNvPr id="106499" name="Content Placeholder 2"/>
          <p:cNvSpPr>
            <a:spLocks noGrp="1"/>
          </p:cNvSpPr>
          <p:nvPr>
            <p:ph idx="1"/>
          </p:nvPr>
        </p:nvSpPr>
        <p:spPr>
          <a:xfrm>
            <a:off x="2865438" y="1054100"/>
            <a:ext cx="5886450" cy="4508500"/>
          </a:xfrm>
        </p:spPr>
        <p:txBody>
          <a:bodyPr/>
          <a:lstStyle/>
          <a:p>
            <a:pPr>
              <a:spcBef>
                <a:spcPct val="0"/>
              </a:spcBef>
              <a:spcAft>
                <a:spcPts val="1800"/>
              </a:spcAft>
            </a:pPr>
            <a:r>
              <a:rPr lang="en-US" sz="1800" dirty="0" smtClean="0"/>
              <a:t>To avoid  accidentally using  the wrong calibration gas, or zeroing  the instrument in the presence of contaminants, the G450 and G460 include a maximum permitted adjustment between one fresh air zero, or one span calibration and the next</a:t>
            </a:r>
          </a:p>
          <a:p>
            <a:pPr>
              <a:spcBef>
                <a:spcPct val="0"/>
              </a:spcBef>
              <a:spcAft>
                <a:spcPts val="1800"/>
              </a:spcAft>
            </a:pPr>
            <a:r>
              <a:rPr lang="en-US" sz="1800" dirty="0" smtClean="0"/>
              <a:t>If the change between the zero or span setting exceeds this maximum, the instrument will not properly adjust</a:t>
            </a:r>
          </a:p>
          <a:p>
            <a:pPr>
              <a:spcBef>
                <a:spcPct val="0"/>
              </a:spcBef>
              <a:spcAft>
                <a:spcPts val="1800"/>
              </a:spcAft>
            </a:pPr>
            <a:r>
              <a:rPr lang="en-US" sz="1800" dirty="0" smtClean="0"/>
              <a:t>Entering the service menu via the “Date Code” method turns the protective window off, permitting the affected sensor(s) to be properly adjusted</a:t>
            </a:r>
          </a:p>
        </p:txBody>
      </p:sp>
      <p:sp>
        <p:nvSpPr>
          <p:cNvPr id="106500" name="Rectangle 6"/>
          <p:cNvSpPr>
            <a:spLocks noChangeArrowheads="1"/>
          </p:cNvSpPr>
          <p:nvPr/>
        </p:nvSpPr>
        <p:spPr bwMode="auto">
          <a:xfrm>
            <a:off x="257175" y="1133476"/>
            <a:ext cx="2521194" cy="2233978"/>
          </a:xfrm>
          <a:prstGeom prst="rect">
            <a:avLst/>
          </a:prstGeom>
          <a:solidFill>
            <a:srgbClr val="FF6D6D"/>
          </a:solidFill>
          <a:ln w="28575" algn="ctr">
            <a:solidFill>
              <a:schemeClr val="bg1"/>
            </a:solidFill>
            <a:miter lim="800000"/>
            <a:headEnd/>
            <a:tailEnd/>
          </a:ln>
          <a:effectLst>
            <a:outerShdw dist="107763" dir="2700000" algn="ctr" rotWithShape="0">
              <a:schemeClr val="bg2">
                <a:alpha val="50000"/>
              </a:schemeClr>
            </a:outerShdw>
          </a:effectLst>
        </p:spPr>
        <p:txBody>
          <a:bodyPr wrap="none" anchor="ctr"/>
          <a:lstStyle/>
          <a:p>
            <a:endParaRPr lang="en-US"/>
          </a:p>
        </p:txBody>
      </p:sp>
      <p:sp>
        <p:nvSpPr>
          <p:cNvPr id="106501" name="Rectangle 9"/>
          <p:cNvSpPr txBox="1">
            <a:spLocks noChangeArrowheads="1"/>
          </p:cNvSpPr>
          <p:nvPr/>
        </p:nvSpPr>
        <p:spPr bwMode="auto">
          <a:xfrm>
            <a:off x="412261" y="1277694"/>
            <a:ext cx="2292350" cy="194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lIns="92075" tIns="46038" rIns="92075" bIns="46038"/>
          <a:lstStyle>
            <a:lvl1pPr marL="342900" indent="-34290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indent="0" algn="l">
              <a:spcBef>
                <a:spcPct val="50000"/>
              </a:spcBef>
              <a:buClr>
                <a:schemeClr val="bg1"/>
              </a:buClr>
            </a:pPr>
            <a:r>
              <a:rPr lang="en-US" sz="1600" i="1" dirty="0" smtClean="0">
                <a:solidFill>
                  <a:schemeClr val="bg1"/>
                </a:solidFill>
              </a:rPr>
              <a:t>WARNING</a:t>
            </a:r>
            <a:r>
              <a:rPr lang="en-US" sz="1600" i="1" dirty="0">
                <a:solidFill>
                  <a:schemeClr val="bg1"/>
                </a:solidFill>
              </a:rPr>
              <a:t>: Date code method of calibration should ONLY be used when other methods fail  to permit proper adjustment of sensors</a:t>
            </a:r>
          </a:p>
        </p:txBody>
      </p:sp>
      <p:sp>
        <p:nvSpPr>
          <p:cNvPr id="106502" name="Line 4"/>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sz="2000" dirty="0" smtClean="0"/>
              <a:t>Date Code Method of Calibration</a:t>
            </a:r>
          </a:p>
        </p:txBody>
      </p:sp>
      <p:sp>
        <p:nvSpPr>
          <p:cNvPr id="107523" name="Content Placeholder 2"/>
          <p:cNvSpPr>
            <a:spLocks noGrp="1"/>
          </p:cNvSpPr>
          <p:nvPr>
            <p:ph idx="1"/>
          </p:nvPr>
        </p:nvSpPr>
        <p:spPr>
          <a:xfrm>
            <a:off x="3059723" y="1136650"/>
            <a:ext cx="5606440" cy="4508500"/>
          </a:xfrm>
        </p:spPr>
        <p:txBody>
          <a:bodyPr/>
          <a:lstStyle/>
          <a:p>
            <a:r>
              <a:rPr lang="en-US" sz="1800" dirty="0" smtClean="0"/>
              <a:t>Select the Service Menu in the normal way</a:t>
            </a:r>
          </a:p>
          <a:p>
            <a:r>
              <a:rPr lang="en-US" sz="1800" dirty="0" smtClean="0"/>
              <a:t>When prompted, use the date of the day and the month as the Password</a:t>
            </a:r>
          </a:p>
          <a:p>
            <a:pPr lvl="1"/>
            <a:r>
              <a:rPr lang="en-US" sz="1800" dirty="0" smtClean="0"/>
              <a:t>For instance, if the current date is January 24, 2011 the four digit Date Code Password would be:  2401</a:t>
            </a:r>
          </a:p>
          <a:p>
            <a:r>
              <a:rPr lang="en-US" sz="1800" dirty="0" smtClean="0"/>
              <a:t>If the affected sensor is still incapable of proper zero or span adjustment when properly exposed to gas, it will probably need to be replaced</a:t>
            </a:r>
          </a:p>
          <a:p>
            <a:r>
              <a:rPr lang="en-US" sz="1800" dirty="0" smtClean="0"/>
              <a:t>Do not make any </a:t>
            </a:r>
            <a:r>
              <a:rPr lang="en-US" sz="1800" dirty="0" err="1" smtClean="0"/>
              <a:t>unecessary</a:t>
            </a:r>
            <a:r>
              <a:rPr lang="en-US" sz="1800" dirty="0" smtClean="0"/>
              <a:t> changes to the instrument’s programming while in this restricted Factory Service Mode!</a:t>
            </a:r>
          </a:p>
          <a:p>
            <a:r>
              <a:rPr lang="en-US" sz="1800" dirty="0" smtClean="0"/>
              <a:t>All installed sensors MUST be zero and span calibrated before further use</a:t>
            </a:r>
          </a:p>
          <a:p>
            <a:endParaRPr lang="en-US" sz="1800" dirty="0" smtClean="0"/>
          </a:p>
        </p:txBody>
      </p:sp>
      <p:grpSp>
        <p:nvGrpSpPr>
          <p:cNvPr id="2" name="Group 1"/>
          <p:cNvGrpSpPr/>
          <p:nvPr/>
        </p:nvGrpSpPr>
        <p:grpSpPr>
          <a:xfrm>
            <a:off x="517770" y="1362075"/>
            <a:ext cx="2325688" cy="2725738"/>
            <a:chOff x="254000" y="1133475"/>
            <a:chExt cx="2325688" cy="2725738"/>
          </a:xfrm>
        </p:grpSpPr>
        <p:sp>
          <p:nvSpPr>
            <p:cNvPr id="107524" name="Rectangle 6"/>
            <p:cNvSpPr>
              <a:spLocks noChangeArrowheads="1"/>
            </p:cNvSpPr>
            <p:nvPr/>
          </p:nvSpPr>
          <p:spPr bwMode="auto">
            <a:xfrm>
              <a:off x="257175" y="1133475"/>
              <a:ext cx="2322513" cy="2585671"/>
            </a:xfrm>
            <a:prstGeom prst="rect">
              <a:avLst/>
            </a:prstGeom>
            <a:solidFill>
              <a:srgbClr val="FF6D6D"/>
            </a:solidFill>
            <a:ln w="28575" algn="ctr">
              <a:solidFill>
                <a:schemeClr val="bg1"/>
              </a:solidFill>
              <a:miter lim="800000"/>
              <a:headEnd/>
              <a:tailEnd/>
            </a:ln>
            <a:effectLst>
              <a:outerShdw dist="107763" dir="2700000" algn="ctr" rotWithShape="0">
                <a:schemeClr val="bg2">
                  <a:alpha val="50000"/>
                </a:schemeClr>
              </a:outerShdw>
            </a:effectLst>
          </p:spPr>
          <p:txBody>
            <a:bodyPr wrap="none" anchor="ctr"/>
            <a:lstStyle/>
            <a:p>
              <a:endParaRPr lang="en-US" sz="1600" dirty="0"/>
            </a:p>
          </p:txBody>
        </p:sp>
        <p:sp>
          <p:nvSpPr>
            <p:cNvPr id="107525" name="Rectangle 9"/>
            <p:cNvSpPr txBox="1">
              <a:spLocks noChangeArrowheads="1"/>
            </p:cNvSpPr>
            <p:nvPr/>
          </p:nvSpPr>
          <p:spPr bwMode="auto">
            <a:xfrm>
              <a:off x="254000" y="1198563"/>
              <a:ext cx="2292350" cy="266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lIns="182880" tIns="91440" rIns="182880" bIns="91440"/>
            <a:lstStyle>
              <a:lvl1pPr marL="342900" indent="-34290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indent="0" algn="l">
                <a:spcBef>
                  <a:spcPct val="50000"/>
                </a:spcBef>
                <a:buClr>
                  <a:schemeClr val="bg1"/>
                </a:buClr>
              </a:pPr>
              <a:r>
                <a:rPr lang="en-US" sz="1600" i="1" dirty="0" smtClean="0">
                  <a:solidFill>
                    <a:schemeClr val="bg1"/>
                  </a:solidFill>
                </a:rPr>
                <a:t>WARNING</a:t>
              </a:r>
              <a:r>
                <a:rPr lang="en-US" sz="1600" i="1" dirty="0">
                  <a:solidFill>
                    <a:schemeClr val="bg1"/>
                  </a:solidFill>
                </a:rPr>
                <a:t>: Once </a:t>
              </a:r>
              <a:r>
                <a:rPr lang="en-US" sz="1600" i="1" dirty="0" smtClean="0">
                  <a:solidFill>
                    <a:schemeClr val="bg1"/>
                  </a:solidFill>
                </a:rPr>
                <a:t>you have </a:t>
              </a:r>
              <a:r>
                <a:rPr lang="en-US" sz="1600" i="1" dirty="0">
                  <a:solidFill>
                    <a:schemeClr val="bg1"/>
                  </a:solidFill>
                </a:rPr>
                <a:t>entered the Service Menu via the Date Code Method you </a:t>
              </a:r>
              <a:r>
                <a:rPr lang="en-US" sz="1600" i="1" dirty="0" smtClean="0">
                  <a:solidFill>
                    <a:schemeClr val="bg1"/>
                  </a:solidFill>
                </a:rPr>
                <a:t>MUST zero </a:t>
              </a:r>
              <a:r>
                <a:rPr lang="en-US" sz="1600" i="1" dirty="0">
                  <a:solidFill>
                    <a:schemeClr val="bg1"/>
                  </a:solidFill>
                </a:rPr>
                <a:t>and span calibrate </a:t>
              </a:r>
              <a:r>
                <a:rPr lang="en-US" sz="1600" i="1" dirty="0" smtClean="0">
                  <a:solidFill>
                    <a:schemeClr val="bg1"/>
                  </a:solidFill>
                </a:rPr>
                <a:t>ALL sensors </a:t>
              </a:r>
              <a:r>
                <a:rPr lang="en-US" sz="1600" i="1" dirty="0">
                  <a:solidFill>
                    <a:schemeClr val="bg1"/>
                  </a:solidFill>
                </a:rPr>
                <a:t>before further </a:t>
              </a:r>
              <a:r>
                <a:rPr lang="en-US" sz="1600" i="1" dirty="0" smtClean="0">
                  <a:solidFill>
                    <a:schemeClr val="bg1"/>
                  </a:solidFill>
                </a:rPr>
                <a:t>use</a:t>
              </a:r>
              <a:endParaRPr lang="en-US" sz="1600" i="1" dirty="0">
                <a:solidFill>
                  <a:schemeClr val="bg1"/>
                </a:solidFill>
              </a:endParaRPr>
            </a:p>
          </p:txBody>
        </p:sp>
      </p:grpSp>
      <p:sp>
        <p:nvSpPr>
          <p:cNvPr id="107526" name="Line 4"/>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2133600" y="173038"/>
            <a:ext cx="6373813" cy="609600"/>
          </a:xfrm>
        </p:spPr>
        <p:txBody>
          <a:bodyPr/>
          <a:lstStyle/>
          <a:p>
            <a:r>
              <a:rPr lang="en-US" sz="2000" dirty="0" smtClean="0"/>
              <a:t>Updating G450 / G460 Firmware</a:t>
            </a:r>
          </a:p>
        </p:txBody>
      </p:sp>
      <p:sp>
        <p:nvSpPr>
          <p:cNvPr id="112643" name="Content Placeholder 2"/>
          <p:cNvSpPr>
            <a:spLocks noGrp="1"/>
          </p:cNvSpPr>
          <p:nvPr>
            <p:ph idx="1"/>
          </p:nvPr>
        </p:nvSpPr>
        <p:spPr>
          <a:xfrm>
            <a:off x="436563" y="1212850"/>
            <a:ext cx="4214812" cy="2484438"/>
          </a:xfrm>
        </p:spPr>
        <p:txBody>
          <a:bodyPr/>
          <a:lstStyle/>
          <a:p>
            <a:pPr>
              <a:spcBef>
                <a:spcPct val="0"/>
              </a:spcBef>
              <a:spcAft>
                <a:spcPts val="1800"/>
              </a:spcAft>
            </a:pPr>
            <a:r>
              <a:rPr lang="en-US" sz="1800" dirty="0" smtClean="0"/>
              <a:t>You will need:</a:t>
            </a:r>
          </a:p>
          <a:p>
            <a:pPr lvl="1">
              <a:spcBef>
                <a:spcPct val="0"/>
              </a:spcBef>
              <a:spcAft>
                <a:spcPts val="1800"/>
              </a:spcAft>
            </a:pPr>
            <a:r>
              <a:rPr lang="en-US" sz="1800" dirty="0" smtClean="0"/>
              <a:t>Latest firmware version to be installed  </a:t>
            </a:r>
          </a:p>
          <a:p>
            <a:pPr lvl="2">
              <a:spcBef>
                <a:spcPct val="0"/>
              </a:spcBef>
              <a:spcAft>
                <a:spcPts val="1800"/>
              </a:spcAft>
            </a:pPr>
            <a:r>
              <a:rPr lang="en-US" sz="1800" dirty="0" smtClean="0"/>
              <a:t>Latest version can be downloaded from </a:t>
            </a:r>
            <a:r>
              <a:rPr lang="en-US" sz="1800" dirty="0" smtClean="0">
                <a:solidFill>
                  <a:srgbClr val="00B0F0"/>
                </a:solidFill>
                <a:hlinkClick r:id="rId3"/>
              </a:rPr>
              <a:t>www.goodforgas.com</a:t>
            </a:r>
            <a:r>
              <a:rPr lang="en-US" sz="1800" dirty="0" smtClean="0">
                <a:solidFill>
                  <a:srgbClr val="00B0F0"/>
                </a:solidFill>
              </a:rPr>
              <a:t> </a:t>
            </a:r>
            <a:r>
              <a:rPr lang="en-US" sz="1800" dirty="0" smtClean="0"/>
              <a:t> </a:t>
            </a:r>
          </a:p>
          <a:p>
            <a:pPr lvl="1">
              <a:spcBef>
                <a:spcPct val="0"/>
              </a:spcBef>
              <a:spcAft>
                <a:spcPts val="1800"/>
              </a:spcAft>
            </a:pPr>
            <a:r>
              <a:rPr lang="en-US" sz="1800" dirty="0" smtClean="0"/>
              <a:t>Charger cradle and data download interface cable </a:t>
            </a:r>
          </a:p>
          <a:p>
            <a:pPr lvl="2">
              <a:spcBef>
                <a:spcPct val="0"/>
              </a:spcBef>
              <a:spcAft>
                <a:spcPts val="1800"/>
              </a:spcAft>
            </a:pPr>
            <a:r>
              <a:rPr lang="en-US" sz="1800" dirty="0" smtClean="0"/>
              <a:t>Make sure the GfG drivers for the interface cable have been installed on your computer</a:t>
            </a:r>
          </a:p>
        </p:txBody>
      </p:sp>
      <p:sp>
        <p:nvSpPr>
          <p:cNvPr id="112644"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4322" name="Picture 2" descr="C:\Users\bhenderson\Desktop\Update pictures\IMG_6460.JPG"/>
          <p:cNvPicPr>
            <a:picLocks noChangeAspect="1" noChangeArrowheads="1"/>
          </p:cNvPicPr>
          <p:nvPr/>
        </p:nvPicPr>
        <p:blipFill rotWithShape="1">
          <a:blip r:embed="rId4"/>
          <a:srcRect l="5813" r="27509"/>
          <a:stretch/>
        </p:blipFill>
        <p:spPr bwMode="auto">
          <a:xfrm>
            <a:off x="5116513" y="881063"/>
            <a:ext cx="3244850" cy="3651250"/>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930662" y="5222631"/>
            <a:ext cx="1213338" cy="1635369"/>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13669" name="Content Placeholder 2"/>
          <p:cNvSpPr>
            <a:spLocks noGrp="1"/>
          </p:cNvSpPr>
          <p:nvPr>
            <p:ph idx="1"/>
          </p:nvPr>
        </p:nvSpPr>
        <p:spPr>
          <a:xfrm>
            <a:off x="276225" y="1100138"/>
            <a:ext cx="3889375" cy="4508500"/>
          </a:xfrm>
        </p:spPr>
        <p:txBody>
          <a:bodyPr/>
          <a:lstStyle/>
          <a:p>
            <a:pPr>
              <a:spcBef>
                <a:spcPct val="0"/>
              </a:spcBef>
              <a:spcAft>
                <a:spcPts val="1800"/>
              </a:spcAft>
            </a:pPr>
            <a:r>
              <a:rPr lang="en-US" sz="1800" dirty="0" smtClean="0"/>
              <a:t>Load the new “Update firmware”  application onto your computer </a:t>
            </a:r>
            <a:endParaRPr lang="en-US" sz="1600" dirty="0" smtClean="0"/>
          </a:p>
          <a:p>
            <a:pPr lvl="1">
              <a:spcBef>
                <a:spcPct val="0"/>
              </a:spcBef>
              <a:spcAft>
                <a:spcPts val="1800"/>
              </a:spcAft>
            </a:pPr>
            <a:r>
              <a:rPr lang="en-US" sz="1600" dirty="0" smtClean="0"/>
              <a:t>The latest version can be downloaded at </a:t>
            </a:r>
            <a:r>
              <a:rPr lang="en-US" sz="1600" dirty="0" smtClean="0">
                <a:hlinkClick r:id="rId3"/>
              </a:rPr>
              <a:t>www.goodforgas.com</a:t>
            </a:r>
            <a:endParaRPr lang="en-US" sz="1600" dirty="0" smtClean="0"/>
          </a:p>
          <a:p>
            <a:pPr>
              <a:spcBef>
                <a:spcPct val="0"/>
              </a:spcBef>
              <a:spcAft>
                <a:spcPts val="1800"/>
              </a:spcAft>
            </a:pPr>
            <a:r>
              <a:rPr lang="en-US" sz="1800" dirty="0" smtClean="0"/>
              <a:t>Read the description of changes from the previous version</a:t>
            </a:r>
          </a:p>
          <a:p>
            <a:pPr>
              <a:spcBef>
                <a:spcPct val="0"/>
              </a:spcBef>
              <a:spcAft>
                <a:spcPts val="1800"/>
              </a:spcAft>
            </a:pPr>
            <a:r>
              <a:rPr lang="en-US" sz="1800" dirty="0" smtClean="0"/>
              <a:t>Decide whether to proceed with update </a:t>
            </a:r>
          </a:p>
        </p:txBody>
      </p:sp>
      <p:pic>
        <p:nvPicPr>
          <p:cNvPr id="185347" name="Picture 3" descr="C:\Users\bhenderson\Desktop\Update pictures\Update firmware description copy.jpg"/>
          <p:cNvPicPr>
            <a:picLocks noChangeAspect="1" noChangeArrowheads="1"/>
          </p:cNvPicPr>
          <p:nvPr/>
        </p:nvPicPr>
        <p:blipFill rotWithShape="1">
          <a:blip r:embed="rId4"/>
          <a:srcRect l="6278" t="4303" r="4751" b="33140"/>
          <a:stretch/>
        </p:blipFill>
        <p:spPr bwMode="auto">
          <a:xfrm>
            <a:off x="3898293" y="3141914"/>
            <a:ext cx="4148137" cy="3000375"/>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
        <p:nvSpPr>
          <p:cNvPr id="113671" name="Title 1"/>
          <p:cNvSpPr>
            <a:spLocks noGrp="1"/>
          </p:cNvSpPr>
          <p:nvPr>
            <p:ph type="title"/>
          </p:nvPr>
        </p:nvSpPr>
        <p:spPr>
          <a:xfrm>
            <a:off x="1922463" y="125413"/>
            <a:ext cx="2730500" cy="781050"/>
          </a:xfrm>
        </p:spPr>
        <p:txBody>
          <a:bodyPr/>
          <a:lstStyle/>
          <a:p>
            <a:r>
              <a:rPr lang="en-US" sz="2000" dirty="0" smtClean="0"/>
              <a:t>Update firmware: Step 1</a:t>
            </a:r>
          </a:p>
        </p:txBody>
      </p:sp>
      <p:sp>
        <p:nvSpPr>
          <p:cNvPr id="113672" name="Line 4"/>
          <p:cNvSpPr>
            <a:spLocks noChangeShapeType="1"/>
          </p:cNvSpPr>
          <p:nvPr/>
        </p:nvSpPr>
        <p:spPr bwMode="auto">
          <a:xfrm flipV="1">
            <a:off x="0" y="9398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7394" name="Picture 2" descr="C:\Users\bhenderson\Desktop\Update pictures\Update firmware icon copy.jpg"/>
          <p:cNvPicPr>
            <a:picLocks noChangeAspect="1" noChangeArrowheads="1"/>
          </p:cNvPicPr>
          <p:nvPr/>
        </p:nvPicPr>
        <p:blipFill rotWithShape="1">
          <a:blip r:embed="rId5"/>
          <a:srcRect l="6460" t="5803" r="6294" b="6409"/>
          <a:stretch/>
        </p:blipFill>
        <p:spPr bwMode="auto">
          <a:xfrm>
            <a:off x="4960938" y="234464"/>
            <a:ext cx="3819525" cy="3294063"/>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795338" y="2755900"/>
            <a:ext cx="3551237" cy="3432175"/>
          </a:xfrm>
          <a:prstGeom prst="rect">
            <a:avLst/>
          </a:prstGeom>
          <a:solidFill>
            <a:srgbClr val="FF8585"/>
          </a:solidFill>
          <a:ln w="2540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14691" name="Title 1"/>
          <p:cNvSpPr>
            <a:spLocks noGrp="1"/>
          </p:cNvSpPr>
          <p:nvPr>
            <p:ph type="title"/>
          </p:nvPr>
        </p:nvSpPr>
        <p:spPr>
          <a:xfrm>
            <a:off x="1681163" y="101600"/>
            <a:ext cx="6756400" cy="614363"/>
          </a:xfrm>
        </p:spPr>
        <p:txBody>
          <a:bodyPr/>
          <a:lstStyle/>
          <a:p>
            <a:r>
              <a:rPr lang="en-US" sz="2000" dirty="0" smtClean="0"/>
              <a:t>Update firmware: Step 2</a:t>
            </a:r>
          </a:p>
        </p:txBody>
      </p:sp>
      <p:sp>
        <p:nvSpPr>
          <p:cNvPr id="114692" name="Content Placeholder 2"/>
          <p:cNvSpPr>
            <a:spLocks noGrp="1"/>
          </p:cNvSpPr>
          <p:nvPr>
            <p:ph idx="1"/>
          </p:nvPr>
        </p:nvSpPr>
        <p:spPr>
          <a:xfrm>
            <a:off x="344488" y="1027113"/>
            <a:ext cx="4041775" cy="4508500"/>
          </a:xfrm>
        </p:spPr>
        <p:txBody>
          <a:bodyPr/>
          <a:lstStyle/>
          <a:p>
            <a:r>
              <a:rPr lang="en-US" sz="1800" dirty="0" smtClean="0"/>
              <a:t>Connect download interface cable to cradle and connect cable to USB port in computer</a:t>
            </a:r>
          </a:p>
          <a:p>
            <a:r>
              <a:rPr lang="en-US" sz="1800" dirty="0" smtClean="0"/>
              <a:t>Turn instrument on then place in cradle</a:t>
            </a:r>
          </a:p>
          <a:p>
            <a:endParaRPr lang="en-US" sz="800" dirty="0" smtClean="0"/>
          </a:p>
          <a:p>
            <a:pPr lvl="1"/>
            <a:r>
              <a:rPr lang="en-US" sz="1800" dirty="0" smtClean="0"/>
              <a:t>Make sure neither the instrument or computer run out of power during update procedure</a:t>
            </a:r>
          </a:p>
          <a:p>
            <a:pPr lvl="1"/>
            <a:r>
              <a:rPr lang="en-US" sz="1800" dirty="0" smtClean="0"/>
              <a:t>Make sure battery gauge in LCD shows at least two segments</a:t>
            </a:r>
          </a:p>
          <a:p>
            <a:pPr lvl="1"/>
            <a:r>
              <a:rPr lang="en-US" sz="1800" dirty="0" smtClean="0"/>
              <a:t>Do not disconnect or disturb interface cable and instrument during update process </a:t>
            </a:r>
          </a:p>
        </p:txBody>
      </p:sp>
      <p:pic>
        <p:nvPicPr>
          <p:cNvPr id="1146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175" y="3925888"/>
            <a:ext cx="3014663" cy="14335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4694"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 name="Picture 3" descr="C:\Users\bhenderson\Desktop\Update pictures\IMG_6466.JPG"/>
          <p:cNvPicPr>
            <a:picLocks noChangeAspect="1" noChangeArrowheads="1"/>
          </p:cNvPicPr>
          <p:nvPr/>
        </p:nvPicPr>
        <p:blipFill rotWithShape="1">
          <a:blip r:embed="rId4"/>
          <a:srcRect l="2757" t="10052" r="13259"/>
          <a:stretch/>
        </p:blipFill>
        <p:spPr bwMode="auto">
          <a:xfrm>
            <a:off x="4678363" y="795338"/>
            <a:ext cx="3511550" cy="2820987"/>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grpSp>
        <p:nvGrpSpPr>
          <p:cNvPr id="114696" name="Group 6"/>
          <p:cNvGrpSpPr>
            <a:grpSpLocks/>
          </p:cNvGrpSpPr>
          <p:nvPr/>
        </p:nvGrpSpPr>
        <p:grpSpPr bwMode="auto">
          <a:xfrm>
            <a:off x="5705475" y="4419600"/>
            <a:ext cx="1695450" cy="1508125"/>
            <a:chOff x="6301409" y="4035287"/>
            <a:chExt cx="1696277" cy="1508586"/>
          </a:xfrm>
        </p:grpSpPr>
        <p:sp>
          <p:nvSpPr>
            <p:cNvPr id="114697" name="Oval 7"/>
            <p:cNvSpPr>
              <a:spLocks noChangeArrowheads="1"/>
            </p:cNvSpPr>
            <p:nvPr/>
          </p:nvSpPr>
          <p:spPr bwMode="auto">
            <a:xfrm>
              <a:off x="6301409" y="4035287"/>
              <a:ext cx="490330" cy="437321"/>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14698" name="Straight Connector 8"/>
            <p:cNvCxnSpPr>
              <a:cxnSpLocks noChangeShapeType="1"/>
              <a:stCxn id="114697" idx="4"/>
              <a:endCxn id="114699" idx="0"/>
            </p:cNvCxnSpPr>
            <p:nvPr/>
          </p:nvCxnSpPr>
          <p:spPr bwMode="auto">
            <a:xfrm>
              <a:off x="6546574" y="4472608"/>
              <a:ext cx="768625" cy="609600"/>
            </a:xfrm>
            <a:prstGeom prst="line">
              <a:avLst/>
            </a:prstGeom>
            <a:noFill/>
            <a:ln w="222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699" name="TextBox 9"/>
            <p:cNvSpPr txBox="1">
              <a:spLocks noChangeArrowheads="1"/>
            </p:cNvSpPr>
            <p:nvPr/>
          </p:nvSpPr>
          <p:spPr bwMode="auto">
            <a:xfrm>
              <a:off x="6632712" y="5082208"/>
              <a:ext cx="1364974" cy="461665"/>
            </a:xfrm>
            <a:prstGeom prst="rect">
              <a:avLst/>
            </a:prstGeom>
            <a:solidFill>
              <a:srgbClr val="FFFFFF"/>
            </a:solidFill>
            <a:ln w="22225">
              <a:solidFill>
                <a:schemeClr val="bg1"/>
              </a:solidFill>
              <a:miter lim="800000"/>
              <a:headEnd/>
              <a:tailEnd/>
            </a:ln>
            <a:effectLst>
              <a:outerShdw dist="101600" dir="2700000" algn="ctr" rotWithShape="0">
                <a:schemeClr val="bg1">
                  <a:lumMod val="50000"/>
                  <a:lumOff val="50000"/>
                </a:schemeClr>
              </a:outerShdw>
            </a:effec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r>
                <a:rPr lang="en-US" sz="1200" dirty="0">
                  <a:solidFill>
                    <a:schemeClr val="bg1"/>
                  </a:solidFill>
                </a:rPr>
                <a:t>Battery power gauge</a:t>
              </a:r>
            </a:p>
          </p:txBody>
        </p:sp>
      </p:grpSp>
    </p:spTree>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z="2000" dirty="0" smtClean="0"/>
              <a:t>Rechargeable battery pack </a:t>
            </a:r>
          </a:p>
        </p:txBody>
      </p:sp>
      <p:sp>
        <p:nvSpPr>
          <p:cNvPr id="33795" name="Rectangle 3"/>
          <p:cNvSpPr>
            <a:spLocks noGrp="1" noChangeArrowheads="1"/>
          </p:cNvSpPr>
          <p:nvPr>
            <p:ph type="body" idx="1"/>
          </p:nvPr>
        </p:nvSpPr>
        <p:spPr>
          <a:xfrm>
            <a:off x="5764213" y="1487488"/>
            <a:ext cx="2565400" cy="1546225"/>
          </a:xfrm>
        </p:spPr>
        <p:txBody>
          <a:bodyPr/>
          <a:lstStyle/>
          <a:p>
            <a:r>
              <a:rPr lang="en-US" sz="1800" dirty="0" smtClean="0"/>
              <a:t>Available with optional built-in flashlight LEDs</a:t>
            </a:r>
          </a:p>
          <a:p>
            <a:endParaRPr lang="en-US" sz="1800" dirty="0" smtClean="0"/>
          </a:p>
        </p:txBody>
      </p:sp>
      <p:pic>
        <p:nvPicPr>
          <p:cNvPr id="33796" name="Picture 4" descr="G460_Lampe_6x13"/>
          <p:cNvPicPr>
            <a:picLocks noChangeAspect="1" noChangeArrowheads="1"/>
          </p:cNvPicPr>
          <p:nvPr/>
        </p:nvPicPr>
        <p:blipFill>
          <a:blip r:embed="rId3">
            <a:extLst>
              <a:ext uri="{28A0092B-C50C-407E-A947-70E740481C1C}">
                <a14:useLocalDpi xmlns:a14="http://schemas.microsoft.com/office/drawing/2010/main" val="0"/>
              </a:ext>
            </a:extLst>
          </a:blip>
          <a:srcRect l="5942" r="8423"/>
          <a:stretch>
            <a:fillRect/>
          </a:stretch>
        </p:blipFill>
        <p:spPr bwMode="auto">
          <a:xfrm>
            <a:off x="533400" y="1331913"/>
            <a:ext cx="4713288" cy="381158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3797" name="Line 5"/>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3798" name="Picture 6" descr="BAT_unten"/>
          <p:cNvPicPr>
            <a:picLocks noChangeAspect="1" noChangeArrowheads="1"/>
          </p:cNvPicPr>
          <p:nvPr/>
        </p:nvPicPr>
        <p:blipFill>
          <a:blip r:embed="rId4" cstate="print">
            <a:clrChange>
              <a:clrFrom>
                <a:srgbClr val="F8F8F8"/>
              </a:clrFrom>
              <a:clrTo>
                <a:srgbClr val="F8F8F8">
                  <a:alpha val="0"/>
                </a:srgbClr>
              </a:clrTo>
            </a:clrChange>
            <a:extLst>
              <a:ext uri="{28A0092B-C50C-407E-A947-70E740481C1C}">
                <a14:useLocalDpi xmlns:a14="http://schemas.microsoft.com/office/drawing/2010/main" val="0"/>
              </a:ext>
            </a:extLst>
          </a:blip>
          <a:srcRect l="50471" t="6541"/>
          <a:stretch>
            <a:fillRect/>
          </a:stretch>
        </p:blipFill>
        <p:spPr bwMode="auto">
          <a:xfrm>
            <a:off x="3921858" y="4252913"/>
            <a:ext cx="28384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 Box 7"/>
          <p:cNvSpPr txBox="1">
            <a:spLocks noChangeArrowheads="1"/>
          </p:cNvSpPr>
          <p:nvPr/>
        </p:nvSpPr>
        <p:spPr bwMode="auto">
          <a:xfrm>
            <a:off x="7358063" y="4818063"/>
            <a:ext cx="1323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spcBef>
                <a:spcPct val="50000"/>
              </a:spcBef>
            </a:pPr>
            <a:r>
              <a:rPr lang="en-US" sz="1800" i="1">
                <a:solidFill>
                  <a:schemeClr val="bg1"/>
                </a:solidFill>
              </a:rPr>
              <a:t>LED location</a:t>
            </a:r>
          </a:p>
        </p:txBody>
      </p:sp>
      <p:sp>
        <p:nvSpPr>
          <p:cNvPr id="33800" name="Line 8"/>
          <p:cNvSpPr>
            <a:spLocks noChangeShapeType="1"/>
          </p:cNvSpPr>
          <p:nvPr/>
        </p:nvSpPr>
        <p:spPr bwMode="auto">
          <a:xfrm>
            <a:off x="6537325" y="4872038"/>
            <a:ext cx="803275" cy="123825"/>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522246308"/>
      </p:ext>
    </p:extLst>
  </p:cSld>
  <p:clrMapOvr>
    <a:masterClrMapping/>
  </p:clrMapOvr>
  <p:transition spd="slow">
    <p:split orient="ver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7930662" y="5222631"/>
            <a:ext cx="1213338" cy="1635369"/>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15715"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17" name="Content Placeholder 2"/>
          <p:cNvSpPr>
            <a:spLocks noGrp="1"/>
          </p:cNvSpPr>
          <p:nvPr>
            <p:ph idx="1"/>
          </p:nvPr>
        </p:nvSpPr>
        <p:spPr>
          <a:xfrm>
            <a:off x="173038" y="993775"/>
            <a:ext cx="3603625" cy="4508500"/>
          </a:xfrm>
        </p:spPr>
        <p:txBody>
          <a:bodyPr/>
          <a:lstStyle/>
          <a:p>
            <a:pPr>
              <a:spcBef>
                <a:spcPct val="0"/>
              </a:spcBef>
              <a:spcAft>
                <a:spcPts val="1200"/>
              </a:spcAft>
            </a:pPr>
            <a:r>
              <a:rPr lang="en-US" sz="1800" dirty="0" smtClean="0"/>
              <a:t>Open G450 / G460 Update program</a:t>
            </a:r>
          </a:p>
          <a:p>
            <a:pPr>
              <a:spcBef>
                <a:spcPct val="0"/>
              </a:spcBef>
              <a:spcAft>
                <a:spcPts val="1200"/>
              </a:spcAft>
            </a:pPr>
            <a:r>
              <a:rPr lang="en-US" sz="1800" dirty="0" smtClean="0"/>
              <a:t>Select com port from pull down menu then click on “connect” button</a:t>
            </a:r>
          </a:p>
          <a:p>
            <a:pPr lvl="1">
              <a:spcBef>
                <a:spcPct val="0"/>
              </a:spcBef>
              <a:spcAft>
                <a:spcPts val="1200"/>
              </a:spcAft>
            </a:pPr>
            <a:r>
              <a:rPr lang="en-US" sz="1600" dirty="0" smtClean="0"/>
              <a:t>Note: Correct com port is usually the one with the highest number</a:t>
            </a:r>
            <a:endParaRPr lang="en-US" sz="1800" dirty="0" smtClean="0"/>
          </a:p>
          <a:p>
            <a:pPr>
              <a:spcBef>
                <a:spcPct val="0"/>
              </a:spcBef>
              <a:spcAft>
                <a:spcPts val="1200"/>
              </a:spcAft>
            </a:pPr>
            <a:r>
              <a:rPr lang="en-US" sz="1800" dirty="0" smtClean="0"/>
              <a:t>Choose desired set of languages from pull-down menu</a:t>
            </a:r>
          </a:p>
          <a:p>
            <a:pPr lvl="1">
              <a:spcBef>
                <a:spcPct val="0"/>
              </a:spcBef>
              <a:spcAft>
                <a:spcPts val="1200"/>
              </a:spcAft>
            </a:pPr>
            <a:r>
              <a:rPr lang="en-US" sz="1600" dirty="0" smtClean="0"/>
              <a:t>G450 supports sets of three languages at a time as choices in on-board memory</a:t>
            </a:r>
          </a:p>
          <a:p>
            <a:pPr lvl="1">
              <a:spcBef>
                <a:spcPct val="0"/>
              </a:spcBef>
              <a:spcAft>
                <a:spcPts val="1200"/>
              </a:spcAft>
            </a:pPr>
            <a:r>
              <a:rPr lang="en-US" sz="1600" dirty="0" smtClean="0"/>
              <a:t>G460 supports all available languages at same time in on-board memory</a:t>
            </a:r>
          </a:p>
        </p:txBody>
      </p:sp>
      <p:sp>
        <p:nvSpPr>
          <p:cNvPr id="115718" name="Title 1"/>
          <p:cNvSpPr>
            <a:spLocks noGrp="1"/>
          </p:cNvSpPr>
          <p:nvPr>
            <p:ph type="title"/>
          </p:nvPr>
        </p:nvSpPr>
        <p:spPr>
          <a:xfrm>
            <a:off x="1920875" y="238125"/>
            <a:ext cx="6388100" cy="557213"/>
          </a:xfrm>
        </p:spPr>
        <p:txBody>
          <a:bodyPr/>
          <a:lstStyle/>
          <a:p>
            <a:r>
              <a:rPr lang="en-US" sz="2000" dirty="0" smtClean="0"/>
              <a:t>Update firmware: Step 3</a:t>
            </a:r>
          </a:p>
        </p:txBody>
      </p:sp>
      <p:pic>
        <p:nvPicPr>
          <p:cNvPr id="185348" name="Picture 4" descr="C:\Users\bhenderson\Desktop\Update pictures\Update firmware choose language set copy.jpg"/>
          <p:cNvPicPr>
            <a:picLocks noChangeAspect="1" noChangeArrowheads="1"/>
          </p:cNvPicPr>
          <p:nvPr/>
        </p:nvPicPr>
        <p:blipFill rotWithShape="1">
          <a:blip r:embed="rId3"/>
          <a:srcRect l="8866" t="9511" r="7437" b="15429"/>
          <a:stretch/>
        </p:blipFill>
        <p:spPr bwMode="auto">
          <a:xfrm>
            <a:off x="3843338" y="3591909"/>
            <a:ext cx="4760912" cy="2500313"/>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pic>
        <p:nvPicPr>
          <p:cNvPr id="185349" name="Picture 5" descr="C:\Users\bhenderson\Desktop\Update pictures\Update firmware open com port copy.jpg"/>
          <p:cNvPicPr>
            <a:picLocks noChangeAspect="1" noChangeArrowheads="1"/>
          </p:cNvPicPr>
          <p:nvPr/>
        </p:nvPicPr>
        <p:blipFill rotWithShape="1">
          <a:blip r:embed="rId4"/>
          <a:srcRect l="8726" t="14004" r="6976" b="15290"/>
          <a:stretch/>
        </p:blipFill>
        <p:spPr bwMode="auto">
          <a:xfrm>
            <a:off x="3856038" y="842963"/>
            <a:ext cx="4730750" cy="2466975"/>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grpSp>
        <p:nvGrpSpPr>
          <p:cNvPr id="115721" name="Group 21"/>
          <p:cNvGrpSpPr>
            <a:grpSpLocks/>
          </p:cNvGrpSpPr>
          <p:nvPr/>
        </p:nvGrpSpPr>
        <p:grpSpPr bwMode="auto">
          <a:xfrm>
            <a:off x="6453188" y="966788"/>
            <a:ext cx="1962150" cy="1893887"/>
            <a:chOff x="6453808" y="967409"/>
            <a:chExt cx="1961322" cy="1892899"/>
          </a:xfrm>
        </p:grpSpPr>
        <p:sp>
          <p:nvSpPr>
            <p:cNvPr id="115725" name="Oval 4"/>
            <p:cNvSpPr>
              <a:spLocks noChangeArrowheads="1"/>
            </p:cNvSpPr>
            <p:nvPr/>
          </p:nvSpPr>
          <p:spPr bwMode="auto">
            <a:xfrm>
              <a:off x="7924800" y="967409"/>
              <a:ext cx="490330" cy="437321"/>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15726" name="Straight Connector 8"/>
            <p:cNvCxnSpPr>
              <a:cxnSpLocks noChangeShapeType="1"/>
              <a:stCxn id="115725" idx="4"/>
              <a:endCxn id="115727" idx="0"/>
            </p:cNvCxnSpPr>
            <p:nvPr/>
          </p:nvCxnSpPr>
          <p:spPr bwMode="auto">
            <a:xfrm flipH="1">
              <a:off x="7136295" y="1404730"/>
              <a:ext cx="1033670" cy="993913"/>
            </a:xfrm>
            <a:prstGeom prst="line">
              <a:avLst/>
            </a:prstGeom>
            <a:noFill/>
            <a:ln w="222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727" name="TextBox 14"/>
            <p:cNvSpPr txBox="1">
              <a:spLocks noChangeArrowheads="1"/>
            </p:cNvSpPr>
            <p:nvPr/>
          </p:nvSpPr>
          <p:spPr bwMode="auto">
            <a:xfrm>
              <a:off x="6453808" y="2398643"/>
              <a:ext cx="1364974" cy="461665"/>
            </a:xfrm>
            <a:prstGeom prst="rect">
              <a:avLst/>
            </a:prstGeom>
            <a:solidFill>
              <a:srgbClr val="FFFFFF"/>
            </a:solidFill>
            <a:ln w="22225">
              <a:solidFill>
                <a:srgbClr val="C00000"/>
              </a:solidFill>
              <a:miter lim="800000"/>
              <a:headEnd/>
              <a:tailEnd/>
            </a:ln>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r>
                <a:rPr lang="en-US" sz="1200">
                  <a:solidFill>
                    <a:schemeClr val="bg1"/>
                  </a:solidFill>
                </a:rPr>
                <a:t>Com Port Connect Button</a:t>
              </a:r>
            </a:p>
          </p:txBody>
        </p:sp>
      </p:grpSp>
      <p:sp>
        <p:nvSpPr>
          <p:cNvPr id="115722" name="Oval 27"/>
          <p:cNvSpPr>
            <a:spLocks noChangeArrowheads="1"/>
          </p:cNvSpPr>
          <p:nvPr/>
        </p:nvSpPr>
        <p:spPr bwMode="auto">
          <a:xfrm>
            <a:off x="6300788" y="4035425"/>
            <a:ext cx="490537" cy="436563"/>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15723" name="Straight Connector 28"/>
          <p:cNvCxnSpPr>
            <a:cxnSpLocks noChangeShapeType="1"/>
            <a:stCxn id="115722" idx="4"/>
            <a:endCxn id="115724" idx="0"/>
          </p:cNvCxnSpPr>
          <p:nvPr/>
        </p:nvCxnSpPr>
        <p:spPr bwMode="auto">
          <a:xfrm>
            <a:off x="6546850" y="4471988"/>
            <a:ext cx="768350" cy="609600"/>
          </a:xfrm>
          <a:prstGeom prst="line">
            <a:avLst/>
          </a:prstGeom>
          <a:noFill/>
          <a:ln w="222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724" name="TextBox 29"/>
          <p:cNvSpPr txBox="1">
            <a:spLocks noChangeArrowheads="1"/>
          </p:cNvSpPr>
          <p:nvPr/>
        </p:nvSpPr>
        <p:spPr bwMode="auto">
          <a:xfrm>
            <a:off x="6632575" y="5081588"/>
            <a:ext cx="1365250" cy="461962"/>
          </a:xfrm>
          <a:prstGeom prst="rect">
            <a:avLst/>
          </a:prstGeom>
          <a:solidFill>
            <a:srgbClr val="FFFFFF"/>
          </a:solidFill>
          <a:ln w="22225">
            <a:solidFill>
              <a:srgbClr val="C00000"/>
            </a:solidFill>
            <a:miter lim="800000"/>
            <a:headEnd/>
            <a:tailEnd/>
          </a:ln>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r>
              <a:rPr lang="en-US" sz="1200">
                <a:solidFill>
                  <a:schemeClr val="bg1"/>
                </a:solidFill>
              </a:rPr>
              <a:t>Pull-down G450 language menu</a:t>
            </a:r>
          </a:p>
        </p:txBody>
      </p:sp>
    </p:spTree>
  </p:cSld>
  <p:clrMapOvr>
    <a:masterClrMapping/>
  </p:clrMapOvr>
  <p:transition spd="slow">
    <p:split orient="ver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7930662" y="5222631"/>
            <a:ext cx="1213338" cy="1635369"/>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16739"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41" name="Title 1"/>
          <p:cNvSpPr>
            <a:spLocks noGrp="1"/>
          </p:cNvSpPr>
          <p:nvPr>
            <p:ph type="title"/>
          </p:nvPr>
        </p:nvSpPr>
        <p:spPr>
          <a:xfrm>
            <a:off x="1920875" y="238125"/>
            <a:ext cx="6388100" cy="557213"/>
          </a:xfrm>
        </p:spPr>
        <p:txBody>
          <a:bodyPr/>
          <a:lstStyle/>
          <a:p>
            <a:r>
              <a:rPr lang="en-US" sz="2000" dirty="0" smtClean="0"/>
              <a:t>Update firmware: Step 4</a:t>
            </a:r>
          </a:p>
        </p:txBody>
      </p:sp>
      <p:pic>
        <p:nvPicPr>
          <p:cNvPr id="186370" name="Picture 2" descr="C:\Users\bhenderson\Desktop\Update pictures\Update firmware green bar progress copy.jpg"/>
          <p:cNvPicPr>
            <a:picLocks noChangeAspect="1" noChangeArrowheads="1"/>
          </p:cNvPicPr>
          <p:nvPr/>
        </p:nvPicPr>
        <p:blipFill rotWithShape="1">
          <a:blip r:embed="rId3"/>
          <a:srcRect l="7615" t="10906" r="7931" b="13058"/>
          <a:stretch/>
        </p:blipFill>
        <p:spPr bwMode="auto">
          <a:xfrm>
            <a:off x="3827463" y="822325"/>
            <a:ext cx="4786312" cy="2517775"/>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
        <p:nvSpPr>
          <p:cNvPr id="116743" name="Oval 4"/>
          <p:cNvSpPr>
            <a:spLocks noChangeArrowheads="1"/>
          </p:cNvSpPr>
          <p:nvPr/>
        </p:nvSpPr>
        <p:spPr bwMode="auto">
          <a:xfrm>
            <a:off x="5194300" y="1881188"/>
            <a:ext cx="490538" cy="438150"/>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16744" name="Straight Connector 8"/>
          <p:cNvCxnSpPr>
            <a:cxnSpLocks noChangeShapeType="1"/>
            <a:stCxn id="116743" idx="4"/>
            <a:endCxn id="116745" idx="1"/>
          </p:cNvCxnSpPr>
          <p:nvPr/>
        </p:nvCxnSpPr>
        <p:spPr bwMode="auto">
          <a:xfrm>
            <a:off x="5440363" y="2319338"/>
            <a:ext cx="1357312" cy="388937"/>
          </a:xfrm>
          <a:prstGeom prst="line">
            <a:avLst/>
          </a:prstGeom>
          <a:noFill/>
          <a:ln w="222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6745" name="TextBox 14"/>
          <p:cNvSpPr txBox="1">
            <a:spLocks noChangeArrowheads="1"/>
          </p:cNvSpPr>
          <p:nvPr/>
        </p:nvSpPr>
        <p:spPr bwMode="auto">
          <a:xfrm>
            <a:off x="6797675" y="2478088"/>
            <a:ext cx="1379538" cy="461962"/>
          </a:xfrm>
          <a:prstGeom prst="rect">
            <a:avLst/>
          </a:prstGeom>
          <a:solidFill>
            <a:srgbClr val="FFFFFF"/>
          </a:solidFill>
          <a:ln w="22225">
            <a:solidFill>
              <a:srgbClr val="C00000"/>
            </a:solidFill>
            <a:miter lim="800000"/>
            <a:headEnd/>
            <a:tailEnd/>
          </a:ln>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r>
              <a:rPr lang="en-US" sz="1200">
                <a:solidFill>
                  <a:schemeClr val="bg1"/>
                </a:solidFill>
              </a:rPr>
              <a:t>“Start Update” Button</a:t>
            </a:r>
          </a:p>
        </p:txBody>
      </p:sp>
      <p:pic>
        <p:nvPicPr>
          <p:cNvPr id="186371" name="Picture 3" descr="C:\Users\bhenderson\Desktop\Update pictures\Update firmware complete copy.jpg"/>
          <p:cNvPicPr>
            <a:picLocks noChangeAspect="1" noChangeArrowheads="1"/>
          </p:cNvPicPr>
          <p:nvPr/>
        </p:nvPicPr>
        <p:blipFill rotWithShape="1">
          <a:blip r:embed="rId4"/>
          <a:srcRect l="7280" t="11056" r="8835" b="17201"/>
          <a:stretch/>
        </p:blipFill>
        <p:spPr bwMode="auto">
          <a:xfrm>
            <a:off x="3816350" y="3601434"/>
            <a:ext cx="4797425" cy="2505075"/>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
        <p:nvSpPr>
          <p:cNvPr id="23" name="Rectangle 22"/>
          <p:cNvSpPr/>
          <p:nvPr/>
        </p:nvSpPr>
        <p:spPr bwMode="auto">
          <a:xfrm>
            <a:off x="688975" y="3763963"/>
            <a:ext cx="2795588" cy="1338262"/>
          </a:xfrm>
          <a:prstGeom prst="rect">
            <a:avLst/>
          </a:prstGeom>
          <a:solidFill>
            <a:srgbClr val="FF8585"/>
          </a:solidFill>
          <a:ln w="2540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16748" name="Content Placeholder 2"/>
          <p:cNvSpPr>
            <a:spLocks noGrp="1"/>
          </p:cNvSpPr>
          <p:nvPr>
            <p:ph idx="1"/>
          </p:nvPr>
        </p:nvSpPr>
        <p:spPr>
          <a:xfrm>
            <a:off x="225425" y="1066800"/>
            <a:ext cx="3233738" cy="2828925"/>
          </a:xfrm>
        </p:spPr>
        <p:txBody>
          <a:bodyPr/>
          <a:lstStyle/>
          <a:p>
            <a:pPr>
              <a:spcBef>
                <a:spcPct val="0"/>
              </a:spcBef>
              <a:spcAft>
                <a:spcPts val="800"/>
              </a:spcAft>
            </a:pPr>
            <a:r>
              <a:rPr lang="en-US" sz="1800" smtClean="0"/>
              <a:t>Click on “Start Update” button</a:t>
            </a:r>
          </a:p>
          <a:p>
            <a:pPr lvl="1">
              <a:spcBef>
                <a:spcPct val="0"/>
              </a:spcBef>
              <a:spcAft>
                <a:spcPts val="800"/>
              </a:spcAft>
            </a:pPr>
            <a:r>
              <a:rPr lang="en-US" sz="1600" smtClean="0"/>
              <a:t>A green status bar will indicate progress</a:t>
            </a:r>
          </a:p>
          <a:p>
            <a:pPr>
              <a:spcBef>
                <a:spcPct val="0"/>
              </a:spcBef>
              <a:spcAft>
                <a:spcPts val="800"/>
              </a:spcAft>
            </a:pPr>
            <a:r>
              <a:rPr lang="en-US" sz="1800" smtClean="0"/>
              <a:t>The instrument will turn itself back on in normal operation when the update is complete</a:t>
            </a:r>
          </a:p>
          <a:p>
            <a:pPr>
              <a:spcBef>
                <a:spcPct val="0"/>
              </a:spcBef>
              <a:spcAft>
                <a:spcPts val="800"/>
              </a:spcAft>
            </a:pPr>
            <a:endParaRPr lang="en-US" sz="1800" smtClean="0"/>
          </a:p>
          <a:p>
            <a:pPr lvl="1">
              <a:spcBef>
                <a:spcPct val="0"/>
              </a:spcBef>
              <a:spcAft>
                <a:spcPts val="800"/>
              </a:spcAft>
            </a:pPr>
            <a:r>
              <a:rPr lang="en-US" sz="1800" smtClean="0"/>
              <a:t>The instrument must be calibrated before it is put back into service! </a:t>
            </a:r>
          </a:p>
        </p:txBody>
      </p:sp>
    </p:spTree>
  </p:cSld>
  <p:clrMapOvr>
    <a:masterClrMapping/>
  </p:clrMapOvr>
  <p:transition spd="slow">
    <p:split orient="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63" name="Title 1"/>
          <p:cNvSpPr>
            <a:spLocks noGrp="1"/>
          </p:cNvSpPr>
          <p:nvPr>
            <p:ph type="title"/>
          </p:nvPr>
        </p:nvSpPr>
        <p:spPr>
          <a:xfrm>
            <a:off x="4703885" y="339725"/>
            <a:ext cx="3605090" cy="557213"/>
          </a:xfrm>
        </p:spPr>
        <p:txBody>
          <a:bodyPr/>
          <a:lstStyle/>
          <a:p>
            <a:r>
              <a:rPr lang="en-US" sz="2000" dirty="0" smtClean="0"/>
              <a:t>Update firmware: If a problem is encountered</a:t>
            </a:r>
          </a:p>
        </p:txBody>
      </p:sp>
      <p:pic>
        <p:nvPicPr>
          <p:cNvPr id="186370" name="Picture 2" descr="C:\Users\bhenderson\Desktop\Update pictures\Update firmware green bar progress copy.jpg"/>
          <p:cNvPicPr>
            <a:picLocks noChangeAspect="1" noChangeArrowheads="1"/>
          </p:cNvPicPr>
          <p:nvPr/>
        </p:nvPicPr>
        <p:blipFill rotWithShape="1">
          <a:blip r:embed="rId3"/>
          <a:srcRect l="7615" t="10906" r="7931" b="13058"/>
          <a:stretch/>
        </p:blipFill>
        <p:spPr bwMode="auto">
          <a:xfrm>
            <a:off x="4016375" y="1330325"/>
            <a:ext cx="4786313" cy="2517775"/>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
        <p:nvSpPr>
          <p:cNvPr id="23" name="Rectangle 22"/>
          <p:cNvSpPr/>
          <p:nvPr/>
        </p:nvSpPr>
        <p:spPr bwMode="auto">
          <a:xfrm>
            <a:off x="682625" y="3579448"/>
            <a:ext cx="2960688" cy="2593975"/>
          </a:xfrm>
          <a:prstGeom prst="rect">
            <a:avLst/>
          </a:prstGeom>
          <a:solidFill>
            <a:srgbClr val="FF8585"/>
          </a:solidFill>
          <a:ln w="2540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17766" name="Content Placeholder 2"/>
          <p:cNvSpPr>
            <a:spLocks noGrp="1"/>
          </p:cNvSpPr>
          <p:nvPr>
            <p:ph idx="1"/>
          </p:nvPr>
        </p:nvSpPr>
        <p:spPr>
          <a:xfrm>
            <a:off x="225425" y="1066800"/>
            <a:ext cx="3417888" cy="2828925"/>
          </a:xfrm>
        </p:spPr>
        <p:txBody>
          <a:bodyPr/>
          <a:lstStyle/>
          <a:p>
            <a:pPr>
              <a:spcBef>
                <a:spcPct val="0"/>
              </a:spcBef>
              <a:spcAft>
                <a:spcPts val="800"/>
              </a:spcAft>
            </a:pPr>
            <a:r>
              <a:rPr lang="en-US" sz="1800" dirty="0" smtClean="0"/>
              <a:t>A red status bar indicates a problem has been encountered </a:t>
            </a:r>
          </a:p>
          <a:p>
            <a:pPr>
              <a:spcBef>
                <a:spcPct val="0"/>
              </a:spcBef>
              <a:spcAft>
                <a:spcPts val="800"/>
              </a:spcAft>
            </a:pPr>
            <a:r>
              <a:rPr lang="en-US" sz="1800" dirty="0" smtClean="0"/>
              <a:t>Remove the instrument from the cradle, then replace in cradle and click on the start button to repeat the update process</a:t>
            </a:r>
          </a:p>
          <a:p>
            <a:pPr>
              <a:spcBef>
                <a:spcPct val="0"/>
              </a:spcBef>
              <a:spcAft>
                <a:spcPts val="800"/>
              </a:spcAft>
            </a:pPr>
            <a:endParaRPr lang="en-US" sz="800" dirty="0" smtClean="0"/>
          </a:p>
          <a:p>
            <a:pPr lvl="1">
              <a:spcBef>
                <a:spcPct val="0"/>
              </a:spcBef>
              <a:spcAft>
                <a:spcPts val="800"/>
              </a:spcAft>
            </a:pPr>
            <a:r>
              <a:rPr lang="en-US" sz="1800" dirty="0" smtClean="0"/>
              <a:t>If  the update application fails to restart the procedure,  try momentarily disconnecting the interface cable from the computer, and / or closing and restarting the update application  </a:t>
            </a:r>
          </a:p>
        </p:txBody>
      </p:sp>
      <p:sp>
        <p:nvSpPr>
          <p:cNvPr id="117767" name="Rectangle 7"/>
          <p:cNvSpPr>
            <a:spLocks noChangeArrowheads="1"/>
          </p:cNvSpPr>
          <p:nvPr/>
        </p:nvSpPr>
        <p:spPr bwMode="auto">
          <a:xfrm>
            <a:off x="4470400" y="3411538"/>
            <a:ext cx="585788" cy="144462"/>
          </a:xfrm>
          <a:prstGeom prst="rect">
            <a:avLst/>
          </a:prstGeom>
          <a:solidFill>
            <a:srgbClr val="FF000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Tree>
  </p:cSld>
  <p:clrMapOvr>
    <a:masterClrMapping/>
  </p:clrMapOvr>
  <p:transition spd="slow">
    <p:split orient="ver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536575" y="1204913"/>
            <a:ext cx="4195763" cy="4905375"/>
          </a:xfrm>
          <a:prstGeom prst="rect">
            <a:avLst/>
          </a:prstGeom>
          <a:solidFill>
            <a:srgbClr val="FF6D6D"/>
          </a:solidFill>
          <a:ln w="28575" algn="ctr">
            <a:solidFill>
              <a:schemeClr val="bg1"/>
            </a:solidFill>
            <a:miter lim="800000"/>
            <a:headEnd/>
            <a:tailEnd/>
          </a:ln>
          <a:effectLst>
            <a:outerShdw dist="105410" dir="2700000" algn="ctr" rotWithShape="0">
              <a:schemeClr val="bg1">
                <a:lumMod val="50000"/>
                <a:lumOff val="50000"/>
              </a:schemeClr>
            </a:outerShdw>
          </a:effectLst>
        </p:spPr>
        <p:txBody>
          <a:bodyPr wrap="none" anchor="ctr"/>
          <a:lstStyle/>
          <a:p>
            <a:pPr>
              <a:defRPr/>
            </a:pPr>
            <a:endParaRPr lang="en-US"/>
          </a:p>
        </p:txBody>
      </p:sp>
      <p:sp>
        <p:nvSpPr>
          <p:cNvPr id="118787" name="Title 1"/>
          <p:cNvSpPr>
            <a:spLocks noGrp="1"/>
          </p:cNvSpPr>
          <p:nvPr>
            <p:ph type="title"/>
          </p:nvPr>
        </p:nvSpPr>
        <p:spPr/>
        <p:txBody>
          <a:bodyPr/>
          <a:lstStyle/>
          <a:p>
            <a:r>
              <a:rPr lang="en-US" sz="2000" dirty="0" smtClean="0"/>
              <a:t>Configuration Update Software</a:t>
            </a:r>
          </a:p>
        </p:txBody>
      </p:sp>
      <p:sp>
        <p:nvSpPr>
          <p:cNvPr id="118788" name="Content Placeholder 2"/>
          <p:cNvSpPr>
            <a:spLocks noGrp="1"/>
          </p:cNvSpPr>
          <p:nvPr>
            <p:ph idx="1"/>
          </p:nvPr>
        </p:nvSpPr>
        <p:spPr>
          <a:xfrm>
            <a:off x="590550" y="1243013"/>
            <a:ext cx="4068763" cy="4508500"/>
          </a:xfrm>
        </p:spPr>
        <p:txBody>
          <a:bodyPr/>
          <a:lstStyle/>
          <a:p>
            <a:r>
              <a:rPr lang="en-US" sz="1800" dirty="0" smtClean="0"/>
              <a:t>Warning:</a:t>
            </a:r>
          </a:p>
          <a:p>
            <a:pPr lvl="1"/>
            <a:r>
              <a:rPr lang="en-US" sz="1800" dirty="0" smtClean="0"/>
              <a:t>GfG “</a:t>
            </a:r>
            <a:r>
              <a:rPr lang="en-US" sz="1800" dirty="0" err="1" smtClean="0"/>
              <a:t>Config</a:t>
            </a:r>
            <a:r>
              <a:rPr lang="en-US" sz="1800" dirty="0" smtClean="0"/>
              <a:t> update” software is primarily designed for use during factory production procedures</a:t>
            </a:r>
          </a:p>
          <a:p>
            <a:pPr lvl="1"/>
            <a:r>
              <a:rPr lang="en-US" sz="1800" dirty="0" smtClean="0"/>
              <a:t>Use of GfG “</a:t>
            </a:r>
            <a:r>
              <a:rPr lang="en-US" sz="1800" dirty="0" err="1" smtClean="0"/>
              <a:t>Config</a:t>
            </a:r>
            <a:r>
              <a:rPr lang="en-US" sz="1800" dirty="0" smtClean="0"/>
              <a:t> update” software is restricted to factory trained and authorized service technicians</a:t>
            </a:r>
          </a:p>
          <a:p>
            <a:pPr lvl="1"/>
            <a:r>
              <a:rPr lang="en-US" sz="1800" dirty="0" smtClean="0"/>
              <a:t>Use ONLY those “</a:t>
            </a:r>
            <a:r>
              <a:rPr lang="en-US" sz="1800" dirty="0" err="1" smtClean="0"/>
              <a:t>Config</a:t>
            </a:r>
            <a:r>
              <a:rPr lang="en-US" sz="1800" dirty="0" smtClean="0"/>
              <a:t> update” choices which are absolutely necessary to complete the required service procedure</a:t>
            </a:r>
          </a:p>
        </p:txBody>
      </p:sp>
      <p:sp>
        <p:nvSpPr>
          <p:cNvPr id="118789" name="Line 4"/>
          <p:cNvSpPr>
            <a:spLocks noChangeShapeType="1"/>
          </p:cNvSpPr>
          <p:nvPr/>
        </p:nvSpPr>
        <p:spPr bwMode="auto">
          <a:xfrm flipV="1">
            <a:off x="0" y="990600"/>
            <a:ext cx="91440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0" name="Line 4"/>
          <p:cNvSpPr>
            <a:spLocks noChangeShapeType="1"/>
          </p:cNvSpPr>
          <p:nvPr/>
        </p:nvSpPr>
        <p:spPr bwMode="auto">
          <a:xfrm flipV="1">
            <a:off x="3656013" y="990600"/>
            <a:ext cx="548798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8791" name="Picture 2" descr="G 450 re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4263" y="819150"/>
            <a:ext cx="2073275"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1D6FF"/>
                </a:solidFill>
                <a:miter lim="800000"/>
                <a:headEnd/>
                <a:tailEnd/>
              </a14:hiddenLine>
            </a:ext>
          </a:extLst>
        </p:spPr>
      </p:pic>
      <p:pic>
        <p:nvPicPr>
          <p:cNvPr id="118792"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4" t="-56242" r="7916" b="25780"/>
          <a:stretch>
            <a:fillRect/>
          </a:stretch>
        </p:blipFill>
        <p:spPr bwMode="auto">
          <a:xfrm rot="-3019875">
            <a:off x="4603750" y="796926"/>
            <a:ext cx="3544887" cy="487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2133600" y="173038"/>
            <a:ext cx="6373813" cy="609600"/>
          </a:xfrm>
        </p:spPr>
        <p:txBody>
          <a:bodyPr/>
          <a:lstStyle/>
          <a:p>
            <a:r>
              <a:rPr lang="en-US" sz="2000" dirty="0" smtClean="0"/>
              <a:t>Using Configuration Update Software </a:t>
            </a:r>
          </a:p>
        </p:txBody>
      </p:sp>
      <p:sp>
        <p:nvSpPr>
          <p:cNvPr id="119811" name="Content Placeholder 2"/>
          <p:cNvSpPr>
            <a:spLocks noGrp="1"/>
          </p:cNvSpPr>
          <p:nvPr>
            <p:ph idx="1"/>
          </p:nvPr>
        </p:nvSpPr>
        <p:spPr>
          <a:xfrm>
            <a:off x="263525" y="1111250"/>
            <a:ext cx="4627563" cy="2484438"/>
          </a:xfrm>
        </p:spPr>
        <p:txBody>
          <a:bodyPr/>
          <a:lstStyle/>
          <a:p>
            <a:pPr>
              <a:spcBef>
                <a:spcPct val="0"/>
              </a:spcBef>
              <a:spcAft>
                <a:spcPts val="1200"/>
              </a:spcAft>
            </a:pPr>
            <a:r>
              <a:rPr lang="en-US" sz="1800" dirty="0" smtClean="0"/>
              <a:t>You will need:</a:t>
            </a:r>
          </a:p>
          <a:p>
            <a:pPr lvl="1">
              <a:spcBef>
                <a:spcPct val="0"/>
              </a:spcBef>
              <a:spcAft>
                <a:spcPts val="1200"/>
              </a:spcAft>
            </a:pPr>
            <a:r>
              <a:rPr lang="en-US" sz="1800" dirty="0" smtClean="0"/>
              <a:t>Charger cradle and data download interface cable </a:t>
            </a:r>
          </a:p>
          <a:p>
            <a:pPr lvl="2">
              <a:spcBef>
                <a:spcPct val="0"/>
              </a:spcBef>
              <a:spcAft>
                <a:spcPts val="1200"/>
              </a:spcAft>
            </a:pPr>
            <a:r>
              <a:rPr lang="en-US" sz="1800" dirty="0" smtClean="0"/>
              <a:t>Make sure the GfG drivers for the interface cable have been installed on your computer</a:t>
            </a:r>
          </a:p>
          <a:p>
            <a:pPr lvl="1">
              <a:spcBef>
                <a:spcPct val="0"/>
              </a:spcBef>
              <a:spcAft>
                <a:spcPts val="1200"/>
              </a:spcAft>
            </a:pPr>
            <a:r>
              <a:rPr lang="en-US" sz="1800" dirty="0" smtClean="0"/>
              <a:t>GfG “</a:t>
            </a:r>
            <a:r>
              <a:rPr lang="en-US" sz="1800" dirty="0" err="1" smtClean="0"/>
              <a:t>Config</a:t>
            </a:r>
            <a:r>
              <a:rPr lang="en-US" sz="1800" dirty="0" smtClean="0"/>
              <a:t> update” software </a:t>
            </a:r>
          </a:p>
          <a:p>
            <a:pPr lvl="2">
              <a:spcBef>
                <a:spcPct val="0"/>
              </a:spcBef>
              <a:spcAft>
                <a:spcPts val="1200"/>
              </a:spcAft>
            </a:pPr>
            <a:r>
              <a:rPr lang="en-US" sz="1800" dirty="0" smtClean="0"/>
              <a:t>Latest version can only be obtained from GfG factory headquarters in Ann Arbor, Michigan</a:t>
            </a:r>
          </a:p>
          <a:p>
            <a:pPr lvl="2">
              <a:spcBef>
                <a:spcPct val="0"/>
              </a:spcBef>
              <a:spcAft>
                <a:spcPts val="1200"/>
              </a:spcAft>
            </a:pPr>
            <a:r>
              <a:rPr lang="en-US" sz="1800" dirty="0" smtClean="0"/>
              <a:t>Contact factory to obtain latest version</a:t>
            </a:r>
          </a:p>
        </p:txBody>
      </p:sp>
      <p:sp>
        <p:nvSpPr>
          <p:cNvPr id="119812"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4322" name="Picture 2" descr="C:\Users\bhenderson\Desktop\Update pictures\IMG_6460.JPG"/>
          <p:cNvPicPr>
            <a:picLocks noChangeAspect="1" noChangeArrowheads="1"/>
          </p:cNvPicPr>
          <p:nvPr/>
        </p:nvPicPr>
        <p:blipFill rotWithShape="1">
          <a:blip r:embed="rId3"/>
          <a:srcRect l="5813" r="27509"/>
          <a:stretch/>
        </p:blipFill>
        <p:spPr bwMode="auto">
          <a:xfrm>
            <a:off x="5116513" y="881063"/>
            <a:ext cx="3244850" cy="3651250"/>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Users\bhenderson\Desktop\Update pictures\Config update ECN.jpg"/>
          <p:cNvPicPr>
            <a:picLocks noChangeAspect="1" noChangeArrowheads="1"/>
          </p:cNvPicPr>
          <p:nvPr/>
        </p:nvPicPr>
        <p:blipFill rotWithShape="1">
          <a:blip r:embed="rId3"/>
          <a:srcRect l="4912" t="4014" r="3728" b="4192"/>
          <a:stretch/>
        </p:blipFill>
        <p:spPr bwMode="auto">
          <a:xfrm>
            <a:off x="3440113" y="2079872"/>
            <a:ext cx="3962400" cy="4111625"/>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
        <p:nvSpPr>
          <p:cNvPr id="120837"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5346" name="Picture 2" descr="C:\Users\bhenderson\Desktop\Update pictures\Config update icon copy.jpg"/>
          <p:cNvPicPr>
            <a:picLocks noChangeAspect="1" noChangeArrowheads="1"/>
          </p:cNvPicPr>
          <p:nvPr/>
        </p:nvPicPr>
        <p:blipFill rotWithShape="1">
          <a:blip r:embed="rId4"/>
          <a:srcRect l="7208" t="3678" r="4773" b="14659"/>
          <a:stretch/>
        </p:blipFill>
        <p:spPr bwMode="auto">
          <a:xfrm>
            <a:off x="5240338" y="217978"/>
            <a:ext cx="3482975" cy="2422525"/>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
        <p:nvSpPr>
          <p:cNvPr id="120839" name="Title 1"/>
          <p:cNvSpPr>
            <a:spLocks noGrp="1"/>
          </p:cNvSpPr>
          <p:nvPr>
            <p:ph type="title"/>
          </p:nvPr>
        </p:nvSpPr>
        <p:spPr>
          <a:xfrm>
            <a:off x="1408113" y="144463"/>
            <a:ext cx="3598862" cy="782637"/>
          </a:xfrm>
        </p:spPr>
        <p:txBody>
          <a:bodyPr/>
          <a:lstStyle/>
          <a:p>
            <a:r>
              <a:rPr lang="en-US" sz="2000" dirty="0" smtClean="0"/>
              <a:t>Configuration update: Getting started</a:t>
            </a:r>
          </a:p>
        </p:txBody>
      </p:sp>
      <p:sp>
        <p:nvSpPr>
          <p:cNvPr id="120840" name="Rectangle 8"/>
          <p:cNvSpPr>
            <a:spLocks noChangeArrowheads="1"/>
          </p:cNvSpPr>
          <p:nvPr/>
        </p:nvSpPr>
        <p:spPr bwMode="auto">
          <a:xfrm>
            <a:off x="3814763" y="8990013"/>
            <a:ext cx="3325812" cy="1119187"/>
          </a:xfrm>
          <a:prstGeom prst="rect">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120841" name="Content Placeholder 4"/>
          <p:cNvSpPr>
            <a:spLocks noGrp="1"/>
          </p:cNvSpPr>
          <p:nvPr>
            <p:ph idx="1"/>
          </p:nvPr>
        </p:nvSpPr>
        <p:spPr>
          <a:xfrm>
            <a:off x="301625" y="1257300"/>
            <a:ext cx="3008313" cy="3357563"/>
          </a:xfrm>
        </p:spPr>
        <p:txBody>
          <a:bodyPr/>
          <a:lstStyle/>
          <a:p>
            <a:pPr>
              <a:spcBef>
                <a:spcPct val="0"/>
              </a:spcBef>
              <a:spcAft>
                <a:spcPts val="1800"/>
              </a:spcAft>
            </a:pPr>
            <a:r>
              <a:rPr lang="en-US" sz="1800" dirty="0" smtClean="0"/>
              <a:t>Load the “</a:t>
            </a:r>
            <a:r>
              <a:rPr lang="en-US" sz="1800" dirty="0" err="1" smtClean="0"/>
              <a:t>Config</a:t>
            </a:r>
            <a:r>
              <a:rPr lang="en-US" sz="1800" dirty="0" smtClean="0"/>
              <a:t> update” software onto your computer </a:t>
            </a:r>
          </a:p>
          <a:p>
            <a:pPr>
              <a:spcBef>
                <a:spcPct val="0"/>
              </a:spcBef>
              <a:spcAft>
                <a:spcPts val="1800"/>
              </a:spcAft>
            </a:pPr>
            <a:r>
              <a:rPr lang="en-US" sz="1800" dirty="0" smtClean="0"/>
              <a:t>Read the ECN (“Engineering Change Notice”) that explains  the changes from the previous version</a:t>
            </a:r>
          </a:p>
          <a:p>
            <a:pPr>
              <a:spcBef>
                <a:spcPct val="0"/>
              </a:spcBef>
              <a:spcAft>
                <a:spcPts val="1800"/>
              </a:spcAft>
            </a:pPr>
            <a:r>
              <a:rPr lang="en-US" sz="1800" dirty="0" smtClean="0"/>
              <a:t>Decide whether to proceed with update </a:t>
            </a:r>
          </a:p>
        </p:txBody>
      </p:sp>
    </p:spTree>
  </p:cSld>
  <p:clrMapOvr>
    <a:masterClrMapping/>
  </p:clrMapOvr>
  <p:transition spd="slow">
    <p:split orient="ver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795338" y="2755900"/>
            <a:ext cx="3551237" cy="3432175"/>
          </a:xfrm>
          <a:prstGeom prst="rect">
            <a:avLst/>
          </a:prstGeom>
          <a:solidFill>
            <a:srgbClr val="FF8585"/>
          </a:solidFill>
          <a:ln w="2540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21859" name="Title 1"/>
          <p:cNvSpPr>
            <a:spLocks noGrp="1"/>
          </p:cNvSpPr>
          <p:nvPr>
            <p:ph type="title"/>
          </p:nvPr>
        </p:nvSpPr>
        <p:spPr>
          <a:xfrm>
            <a:off x="4457700" y="174625"/>
            <a:ext cx="3979862" cy="612775"/>
          </a:xfrm>
        </p:spPr>
        <p:txBody>
          <a:bodyPr/>
          <a:lstStyle/>
          <a:p>
            <a:r>
              <a:rPr lang="en-US" sz="2000" dirty="0" smtClean="0"/>
              <a:t>Configuration update: Connecting with computer</a:t>
            </a:r>
          </a:p>
        </p:txBody>
      </p:sp>
      <p:sp>
        <p:nvSpPr>
          <p:cNvPr id="121860" name="Content Placeholder 2"/>
          <p:cNvSpPr>
            <a:spLocks noGrp="1"/>
          </p:cNvSpPr>
          <p:nvPr>
            <p:ph idx="1"/>
          </p:nvPr>
        </p:nvSpPr>
        <p:spPr>
          <a:xfrm>
            <a:off x="344488" y="1027113"/>
            <a:ext cx="4041775" cy="4508500"/>
          </a:xfrm>
        </p:spPr>
        <p:txBody>
          <a:bodyPr/>
          <a:lstStyle/>
          <a:p>
            <a:r>
              <a:rPr lang="en-US" sz="1800" dirty="0" smtClean="0"/>
              <a:t>Connect download interface cable to cradle and connect cable to USB port in computer</a:t>
            </a:r>
          </a:p>
          <a:p>
            <a:r>
              <a:rPr lang="en-US" sz="1800" dirty="0" smtClean="0"/>
              <a:t>Turn instrument on then place in cradle</a:t>
            </a:r>
          </a:p>
          <a:p>
            <a:endParaRPr lang="en-US" sz="800" dirty="0" smtClean="0"/>
          </a:p>
          <a:p>
            <a:pPr lvl="1"/>
            <a:r>
              <a:rPr lang="en-US" sz="1800" dirty="0" smtClean="0"/>
              <a:t>Make sure neither the instrument or computer run out of power during update procedure</a:t>
            </a:r>
          </a:p>
          <a:p>
            <a:pPr lvl="1"/>
            <a:r>
              <a:rPr lang="en-US" sz="1800" dirty="0" smtClean="0"/>
              <a:t>Make sure battery gauge in LCD shows at least two segments</a:t>
            </a:r>
          </a:p>
          <a:p>
            <a:pPr lvl="1"/>
            <a:r>
              <a:rPr lang="en-US" sz="1800" dirty="0" smtClean="0"/>
              <a:t>Do not disconnect or disturb interface cable and instrument during update process </a:t>
            </a:r>
          </a:p>
        </p:txBody>
      </p:sp>
      <p:pic>
        <p:nvPicPr>
          <p:cNvPr id="1218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175" y="3925888"/>
            <a:ext cx="3014663" cy="14335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1862"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 name="Picture 3" descr="C:\Users\bhenderson\Desktop\Update pictures\IMG_6466.JPG"/>
          <p:cNvPicPr>
            <a:picLocks noChangeAspect="1" noChangeArrowheads="1"/>
          </p:cNvPicPr>
          <p:nvPr/>
        </p:nvPicPr>
        <p:blipFill rotWithShape="1">
          <a:blip r:embed="rId4"/>
          <a:srcRect l="2757" t="10052" r="13259"/>
          <a:stretch/>
        </p:blipFill>
        <p:spPr bwMode="auto">
          <a:xfrm>
            <a:off x="4678363" y="838200"/>
            <a:ext cx="3511550" cy="2820988"/>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grpSp>
        <p:nvGrpSpPr>
          <p:cNvPr id="121864" name="Group 6"/>
          <p:cNvGrpSpPr>
            <a:grpSpLocks/>
          </p:cNvGrpSpPr>
          <p:nvPr/>
        </p:nvGrpSpPr>
        <p:grpSpPr bwMode="auto">
          <a:xfrm>
            <a:off x="5705475" y="4419600"/>
            <a:ext cx="1695450" cy="1508125"/>
            <a:chOff x="6301409" y="4035287"/>
            <a:chExt cx="1696277" cy="1508586"/>
          </a:xfrm>
        </p:grpSpPr>
        <p:sp>
          <p:nvSpPr>
            <p:cNvPr id="121865" name="Oval 7"/>
            <p:cNvSpPr>
              <a:spLocks noChangeArrowheads="1"/>
            </p:cNvSpPr>
            <p:nvPr/>
          </p:nvSpPr>
          <p:spPr bwMode="auto">
            <a:xfrm>
              <a:off x="6301409" y="4035287"/>
              <a:ext cx="490330" cy="437321"/>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21866" name="Straight Connector 8"/>
            <p:cNvCxnSpPr>
              <a:cxnSpLocks noChangeShapeType="1"/>
              <a:stCxn id="121865" idx="4"/>
              <a:endCxn id="121867" idx="0"/>
            </p:cNvCxnSpPr>
            <p:nvPr/>
          </p:nvCxnSpPr>
          <p:spPr bwMode="auto">
            <a:xfrm>
              <a:off x="6546574" y="4472608"/>
              <a:ext cx="768625" cy="609600"/>
            </a:xfrm>
            <a:prstGeom prst="line">
              <a:avLst/>
            </a:prstGeom>
            <a:noFill/>
            <a:ln w="222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1867" name="TextBox 9"/>
            <p:cNvSpPr txBox="1">
              <a:spLocks noChangeArrowheads="1"/>
            </p:cNvSpPr>
            <p:nvPr/>
          </p:nvSpPr>
          <p:spPr bwMode="auto">
            <a:xfrm>
              <a:off x="6632712" y="5082208"/>
              <a:ext cx="1364974" cy="461665"/>
            </a:xfrm>
            <a:prstGeom prst="rect">
              <a:avLst/>
            </a:prstGeom>
            <a:solidFill>
              <a:srgbClr val="FFFFFF"/>
            </a:solidFill>
            <a:ln w="22225">
              <a:solidFill>
                <a:srgbClr val="C00000"/>
              </a:solidFill>
              <a:miter lim="800000"/>
              <a:headEnd/>
              <a:tailEnd/>
            </a:ln>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r>
                <a:rPr lang="en-US" sz="1200">
                  <a:solidFill>
                    <a:schemeClr val="bg1"/>
                  </a:solidFill>
                </a:rPr>
                <a:t>Battery power gauge</a:t>
              </a:r>
            </a:p>
          </p:txBody>
        </p:sp>
      </p:grpSp>
    </p:spTree>
  </p:cSld>
  <p:clrMapOvr>
    <a:masterClrMapping/>
  </p:clrMapOvr>
  <p:transition spd="slow">
    <p:split orient="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8418" name="Picture 2" descr="C:\Users\bhenderson\Desktop\Update pictures\config open com port copy.jpg"/>
          <p:cNvPicPr>
            <a:picLocks noChangeAspect="1" noChangeArrowheads="1"/>
          </p:cNvPicPr>
          <p:nvPr/>
        </p:nvPicPr>
        <p:blipFill rotWithShape="1">
          <a:blip r:embed="rId3"/>
          <a:srcRect l="19054" t="6478" r="15783" b="12833"/>
          <a:stretch/>
        </p:blipFill>
        <p:spPr bwMode="auto">
          <a:xfrm>
            <a:off x="3198813" y="812800"/>
            <a:ext cx="5321300" cy="4368800"/>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
        <p:nvSpPr>
          <p:cNvPr id="122884" name="Content Placeholder 2"/>
          <p:cNvSpPr>
            <a:spLocks noGrp="1"/>
          </p:cNvSpPr>
          <p:nvPr>
            <p:ph idx="1"/>
          </p:nvPr>
        </p:nvSpPr>
        <p:spPr>
          <a:xfrm>
            <a:off x="230188" y="1125538"/>
            <a:ext cx="2962275" cy="3765550"/>
          </a:xfrm>
        </p:spPr>
        <p:txBody>
          <a:bodyPr/>
          <a:lstStyle/>
          <a:p>
            <a:pPr>
              <a:spcBef>
                <a:spcPct val="0"/>
              </a:spcBef>
              <a:spcAft>
                <a:spcPts val="1800"/>
              </a:spcAft>
            </a:pPr>
            <a:r>
              <a:rPr lang="en-US" sz="1800" dirty="0" smtClean="0"/>
              <a:t>Open G450 / G460 “</a:t>
            </a:r>
            <a:r>
              <a:rPr lang="en-US" sz="1800" dirty="0" err="1" smtClean="0"/>
              <a:t>Config</a:t>
            </a:r>
            <a:r>
              <a:rPr lang="en-US" sz="1800" dirty="0" smtClean="0"/>
              <a:t> update” program</a:t>
            </a:r>
          </a:p>
          <a:p>
            <a:pPr>
              <a:spcBef>
                <a:spcPct val="0"/>
              </a:spcBef>
              <a:spcAft>
                <a:spcPts val="1800"/>
              </a:spcAft>
            </a:pPr>
            <a:r>
              <a:rPr lang="en-US" sz="1800" dirty="0" smtClean="0"/>
              <a:t>Select com port from pull down menu then click on “connect” button</a:t>
            </a:r>
          </a:p>
          <a:p>
            <a:pPr lvl="1">
              <a:spcBef>
                <a:spcPct val="0"/>
              </a:spcBef>
              <a:spcAft>
                <a:spcPts val="1800"/>
              </a:spcAft>
            </a:pPr>
            <a:r>
              <a:rPr lang="en-US" sz="1800" dirty="0" smtClean="0"/>
              <a:t>Correct com port is usually the one with the highest number</a:t>
            </a:r>
          </a:p>
        </p:txBody>
      </p:sp>
      <p:sp>
        <p:nvSpPr>
          <p:cNvPr id="122885" name="Title 1"/>
          <p:cNvSpPr>
            <a:spLocks noGrp="1"/>
          </p:cNvSpPr>
          <p:nvPr>
            <p:ph type="title"/>
          </p:nvPr>
        </p:nvSpPr>
        <p:spPr>
          <a:xfrm>
            <a:off x="1906588" y="195263"/>
            <a:ext cx="6388100" cy="555625"/>
          </a:xfrm>
        </p:spPr>
        <p:txBody>
          <a:bodyPr/>
          <a:lstStyle/>
          <a:p>
            <a:r>
              <a:rPr lang="en-US" sz="2000" dirty="0" smtClean="0"/>
              <a:t>Configuration update: Open Com Port</a:t>
            </a:r>
          </a:p>
        </p:txBody>
      </p:sp>
      <p:grpSp>
        <p:nvGrpSpPr>
          <p:cNvPr id="122886" name="Group 21"/>
          <p:cNvGrpSpPr>
            <a:grpSpLocks/>
          </p:cNvGrpSpPr>
          <p:nvPr/>
        </p:nvGrpSpPr>
        <p:grpSpPr bwMode="auto">
          <a:xfrm>
            <a:off x="6497638" y="850900"/>
            <a:ext cx="1960562" cy="1893888"/>
            <a:chOff x="6453808" y="967409"/>
            <a:chExt cx="1961322" cy="1892899"/>
          </a:xfrm>
        </p:grpSpPr>
        <p:sp>
          <p:nvSpPr>
            <p:cNvPr id="122887" name="Oval 4"/>
            <p:cNvSpPr>
              <a:spLocks noChangeArrowheads="1"/>
            </p:cNvSpPr>
            <p:nvPr/>
          </p:nvSpPr>
          <p:spPr bwMode="auto">
            <a:xfrm>
              <a:off x="7924800" y="967409"/>
              <a:ext cx="490330" cy="437321"/>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22888" name="Straight Connector 8"/>
            <p:cNvCxnSpPr>
              <a:cxnSpLocks noChangeShapeType="1"/>
              <a:stCxn id="122887" idx="4"/>
              <a:endCxn id="122889" idx="0"/>
            </p:cNvCxnSpPr>
            <p:nvPr/>
          </p:nvCxnSpPr>
          <p:spPr bwMode="auto">
            <a:xfrm flipH="1">
              <a:off x="7136295" y="1404730"/>
              <a:ext cx="1033670" cy="993913"/>
            </a:xfrm>
            <a:prstGeom prst="line">
              <a:avLst/>
            </a:prstGeom>
            <a:noFill/>
            <a:ln w="222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2889" name="TextBox 14"/>
            <p:cNvSpPr txBox="1">
              <a:spLocks noChangeArrowheads="1"/>
            </p:cNvSpPr>
            <p:nvPr/>
          </p:nvSpPr>
          <p:spPr bwMode="auto">
            <a:xfrm>
              <a:off x="6453808" y="2398643"/>
              <a:ext cx="1364974" cy="461665"/>
            </a:xfrm>
            <a:prstGeom prst="rect">
              <a:avLst/>
            </a:prstGeom>
            <a:solidFill>
              <a:srgbClr val="FFFFFF"/>
            </a:solidFill>
            <a:ln w="22225">
              <a:solidFill>
                <a:srgbClr val="C00000"/>
              </a:solidFill>
              <a:miter lim="800000"/>
              <a:headEnd/>
              <a:tailEnd/>
            </a:ln>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r>
                <a:rPr lang="en-US" sz="1200">
                  <a:solidFill>
                    <a:schemeClr val="bg1"/>
                  </a:solidFill>
                </a:rPr>
                <a:t>Com Port Connect Button</a:t>
              </a:r>
            </a:p>
          </p:txBody>
        </p:sp>
      </p:grpSp>
    </p:spTree>
  </p:cSld>
  <p:clrMapOvr>
    <a:masterClrMapping/>
  </p:clrMapOvr>
  <p:transition spd="slow">
    <p:split orient="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855663" y="2497138"/>
            <a:ext cx="2860675" cy="3308350"/>
          </a:xfrm>
          <a:prstGeom prst="rect">
            <a:avLst/>
          </a:prstGeom>
          <a:solidFill>
            <a:srgbClr val="FF8585"/>
          </a:solidFill>
          <a:ln w="2540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23907"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08" name="Content Placeholder 2"/>
          <p:cNvSpPr>
            <a:spLocks noGrp="1"/>
          </p:cNvSpPr>
          <p:nvPr>
            <p:ph idx="1"/>
          </p:nvPr>
        </p:nvSpPr>
        <p:spPr>
          <a:xfrm>
            <a:off x="404813" y="1125538"/>
            <a:ext cx="3413125" cy="3765550"/>
          </a:xfrm>
        </p:spPr>
        <p:txBody>
          <a:bodyPr/>
          <a:lstStyle/>
          <a:p>
            <a:pPr>
              <a:spcBef>
                <a:spcPct val="0"/>
              </a:spcBef>
              <a:spcAft>
                <a:spcPts val="800"/>
              </a:spcAft>
            </a:pPr>
            <a:r>
              <a:rPr lang="en-US" sz="1800" smtClean="0"/>
              <a:t>After successfully opening com port “Config update” software opens on the “Step 1” screen</a:t>
            </a:r>
          </a:p>
          <a:p>
            <a:pPr>
              <a:spcBef>
                <a:spcPct val="0"/>
              </a:spcBef>
              <a:spcAft>
                <a:spcPts val="800"/>
              </a:spcAft>
            </a:pPr>
            <a:endParaRPr lang="en-US" sz="800" smtClean="0"/>
          </a:p>
          <a:p>
            <a:pPr lvl="1">
              <a:spcBef>
                <a:spcPct val="0"/>
              </a:spcBef>
              <a:spcAft>
                <a:spcPts val="1800"/>
              </a:spcAft>
            </a:pPr>
            <a:r>
              <a:rPr lang="en-US" sz="1800" smtClean="0"/>
              <a:t>The choices in the “Step 1” screen are only used during in-factory production procedures</a:t>
            </a:r>
          </a:p>
          <a:p>
            <a:pPr lvl="1">
              <a:spcBef>
                <a:spcPct val="0"/>
              </a:spcBef>
              <a:spcAft>
                <a:spcPts val="1800"/>
              </a:spcAft>
            </a:pPr>
            <a:r>
              <a:rPr lang="en-US" sz="1800" smtClean="0"/>
              <a:t>Do not make any changes in the “Step 1” screen</a:t>
            </a:r>
          </a:p>
          <a:p>
            <a:pPr lvl="1">
              <a:spcBef>
                <a:spcPct val="0"/>
              </a:spcBef>
              <a:spcAft>
                <a:spcPts val="1800"/>
              </a:spcAft>
            </a:pPr>
            <a:r>
              <a:rPr lang="en-US" sz="1800" smtClean="0"/>
              <a:t>DO NOT INITIALIZE THE INSTRUMENT!</a:t>
            </a:r>
          </a:p>
        </p:txBody>
      </p:sp>
      <p:sp>
        <p:nvSpPr>
          <p:cNvPr id="123909" name="Title 1"/>
          <p:cNvSpPr>
            <a:spLocks noGrp="1"/>
          </p:cNvSpPr>
          <p:nvPr>
            <p:ph type="title"/>
          </p:nvPr>
        </p:nvSpPr>
        <p:spPr>
          <a:xfrm>
            <a:off x="5266592" y="238125"/>
            <a:ext cx="3290032" cy="557213"/>
          </a:xfrm>
        </p:spPr>
        <p:txBody>
          <a:bodyPr/>
          <a:lstStyle/>
          <a:p>
            <a:r>
              <a:rPr lang="en-US" sz="2000" dirty="0" smtClean="0"/>
              <a:t>Configuration update: “Step 1” screen</a:t>
            </a:r>
          </a:p>
        </p:txBody>
      </p:sp>
      <p:pic>
        <p:nvPicPr>
          <p:cNvPr id="189442" name="Picture 2" descr="C:\Users\bhenderson\Desktop\Update pictures\Config update initial screen step 1 do not use copy.jpg"/>
          <p:cNvPicPr>
            <a:picLocks noChangeAspect="1" noChangeArrowheads="1"/>
          </p:cNvPicPr>
          <p:nvPr/>
        </p:nvPicPr>
        <p:blipFill rotWithShape="1">
          <a:blip r:embed="rId3"/>
          <a:srcRect l="7839" t="6892" r="31212" b="10225"/>
          <a:stretch/>
        </p:blipFill>
        <p:spPr bwMode="auto">
          <a:xfrm>
            <a:off x="4238625" y="784225"/>
            <a:ext cx="4411663" cy="4527550"/>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
        <p:nvSpPr>
          <p:cNvPr id="123911" name="Oval 4"/>
          <p:cNvSpPr>
            <a:spLocks noChangeArrowheads="1"/>
          </p:cNvSpPr>
          <p:nvPr/>
        </p:nvSpPr>
        <p:spPr bwMode="auto">
          <a:xfrm>
            <a:off x="4964113" y="4827588"/>
            <a:ext cx="490537" cy="438150"/>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23912" name="Straight Connector 8"/>
          <p:cNvCxnSpPr>
            <a:cxnSpLocks noChangeShapeType="1"/>
            <a:stCxn id="123911" idx="3"/>
            <a:endCxn id="123913" idx="0"/>
          </p:cNvCxnSpPr>
          <p:nvPr/>
        </p:nvCxnSpPr>
        <p:spPr bwMode="auto">
          <a:xfrm flipH="1">
            <a:off x="4275138" y="5202238"/>
            <a:ext cx="760412" cy="461962"/>
          </a:xfrm>
          <a:prstGeom prst="line">
            <a:avLst/>
          </a:prstGeom>
          <a:noFill/>
          <a:ln w="222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913" name="TextBox 14"/>
          <p:cNvSpPr txBox="1">
            <a:spLocks noChangeArrowheads="1"/>
          </p:cNvSpPr>
          <p:nvPr/>
        </p:nvSpPr>
        <p:spPr bwMode="auto">
          <a:xfrm>
            <a:off x="3454400" y="5664200"/>
            <a:ext cx="1639888" cy="461963"/>
          </a:xfrm>
          <a:prstGeom prst="rect">
            <a:avLst/>
          </a:prstGeom>
          <a:solidFill>
            <a:srgbClr val="FFFFFF"/>
          </a:solidFill>
          <a:ln w="22225">
            <a:solidFill>
              <a:srgbClr val="C00000"/>
            </a:solidFill>
            <a:miter lim="800000"/>
            <a:headEnd/>
            <a:tailEnd/>
          </a:ln>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r>
              <a:rPr lang="en-US" sz="1200">
                <a:solidFill>
                  <a:schemeClr val="bg1"/>
                </a:solidFill>
              </a:rPr>
              <a:t>DO NOT INITIALIZE INSTRUMENT!</a:t>
            </a:r>
          </a:p>
        </p:txBody>
      </p:sp>
    </p:spTree>
  </p:cSld>
  <p:clrMapOvr>
    <a:masterClrMapping/>
  </p:clrMapOvr>
  <p:transition spd="slow">
    <p:split orient="ver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48"/>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124931"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Rectangle 19"/>
          <p:cNvSpPr/>
          <p:nvPr/>
        </p:nvSpPr>
        <p:spPr bwMode="auto">
          <a:xfrm>
            <a:off x="341313" y="809625"/>
            <a:ext cx="4592637" cy="5753100"/>
          </a:xfrm>
          <a:prstGeom prst="rect">
            <a:avLst/>
          </a:prstGeom>
          <a:solidFill>
            <a:srgbClr val="FF8585"/>
          </a:solidFill>
          <a:ln w="2540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24933" name="Content Placeholder 2"/>
          <p:cNvSpPr>
            <a:spLocks noGrp="1"/>
          </p:cNvSpPr>
          <p:nvPr>
            <p:ph idx="1"/>
          </p:nvPr>
        </p:nvSpPr>
        <p:spPr>
          <a:xfrm>
            <a:off x="414338" y="895350"/>
            <a:ext cx="4452937" cy="5610225"/>
          </a:xfrm>
        </p:spPr>
        <p:txBody>
          <a:bodyPr/>
          <a:lstStyle/>
          <a:p>
            <a:pPr>
              <a:spcBef>
                <a:spcPct val="0"/>
              </a:spcBef>
              <a:spcAft>
                <a:spcPts val="800"/>
              </a:spcAft>
            </a:pPr>
            <a:r>
              <a:rPr lang="en-US" sz="1400" smtClean="0"/>
              <a:t>Clicking “Initialize” resets the instrument to the original defaults for a brand new board.</a:t>
            </a:r>
          </a:p>
          <a:p>
            <a:pPr>
              <a:spcBef>
                <a:spcPct val="0"/>
              </a:spcBef>
              <a:spcAft>
                <a:spcPts val="800"/>
              </a:spcAft>
            </a:pPr>
            <a:r>
              <a:rPr lang="en-US" sz="1400" smtClean="0"/>
              <a:t>You MUST  verify that all settings (including alarms, language, datalogger, vibrator and serial number) are correct BEFORE the instrument is returned to service.</a:t>
            </a:r>
          </a:p>
          <a:p>
            <a:pPr>
              <a:spcBef>
                <a:spcPct val="0"/>
              </a:spcBef>
              <a:spcAft>
                <a:spcPts val="800"/>
              </a:spcAft>
            </a:pPr>
            <a:r>
              <a:rPr lang="en-US" sz="1400" smtClean="0"/>
              <a:t>The “Reconfiguration” tab is used to assign a new serial number, and to activate the datalogger and vibrator alarm.</a:t>
            </a:r>
          </a:p>
          <a:p>
            <a:pPr>
              <a:spcBef>
                <a:spcPct val="0"/>
              </a:spcBef>
              <a:spcAft>
                <a:spcPts val="800"/>
              </a:spcAft>
            </a:pPr>
            <a:r>
              <a:rPr lang="en-US" sz="1400" smtClean="0"/>
              <a:t>MAKE CERTAIN the “Datalogger” and “Vibrator” boxes are checked (selected) in the “Reconfiguration” screen before the instrument is returned to service.</a:t>
            </a:r>
          </a:p>
          <a:p>
            <a:pPr>
              <a:spcBef>
                <a:spcPct val="0"/>
              </a:spcBef>
              <a:spcAft>
                <a:spcPts val="800"/>
              </a:spcAft>
            </a:pPr>
            <a:r>
              <a:rPr lang="en-US" sz="1400" smtClean="0"/>
              <a:t>Verify that the bump test, calibration, inspection and sensor alarms are all properly set before the instrument is returned to service.  You can verify these settings either by turning the instrument on in normal operation, and watching the sequence of screens during the self-test and warm-up sequence; or you can use the “0011” passcode to enter the “Service” menu in the normal way to verify settings and make changes. </a:t>
            </a:r>
          </a:p>
        </p:txBody>
      </p:sp>
      <p:sp>
        <p:nvSpPr>
          <p:cNvPr id="124934" name="Title 1"/>
          <p:cNvSpPr>
            <a:spLocks noGrp="1"/>
          </p:cNvSpPr>
          <p:nvPr>
            <p:ph type="title"/>
          </p:nvPr>
        </p:nvSpPr>
        <p:spPr>
          <a:xfrm>
            <a:off x="1495425" y="238125"/>
            <a:ext cx="7061200" cy="557213"/>
          </a:xfrm>
        </p:spPr>
        <p:txBody>
          <a:bodyPr/>
          <a:lstStyle/>
          <a:p>
            <a:r>
              <a:rPr lang="en-US" sz="2000" dirty="0" smtClean="0"/>
              <a:t>Configuration update: What if you accidentally click the “Initialize” button in </a:t>
            </a:r>
            <a:r>
              <a:rPr lang="en-US" sz="2000" dirty="0" err="1" smtClean="0"/>
              <a:t>the“Step</a:t>
            </a:r>
            <a:r>
              <a:rPr lang="en-US" sz="2000" dirty="0" smtClean="0"/>
              <a:t> 1” screen?</a:t>
            </a:r>
          </a:p>
        </p:txBody>
      </p:sp>
      <p:pic>
        <p:nvPicPr>
          <p:cNvPr id="189442" name="Picture 2" descr="C:\Users\bhenderson\Desktop\Update pictures\Config update initial screen step 1 do not use copy.jpg"/>
          <p:cNvPicPr>
            <a:picLocks noChangeAspect="1" noChangeArrowheads="1"/>
          </p:cNvPicPr>
          <p:nvPr/>
        </p:nvPicPr>
        <p:blipFill rotWithShape="1">
          <a:blip r:embed="rId3"/>
          <a:srcRect l="7839" t="6892" r="31212" b="10225"/>
          <a:stretch/>
        </p:blipFill>
        <p:spPr bwMode="auto">
          <a:xfrm>
            <a:off x="5400675" y="869950"/>
            <a:ext cx="3240088" cy="3325813"/>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
        <p:nvSpPr>
          <p:cNvPr id="124936" name="Oval 4"/>
          <p:cNvSpPr>
            <a:spLocks noChangeArrowheads="1"/>
          </p:cNvSpPr>
          <p:nvPr/>
        </p:nvSpPr>
        <p:spPr bwMode="auto">
          <a:xfrm>
            <a:off x="6078538" y="3789363"/>
            <a:ext cx="490537" cy="438150"/>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24937" name="Straight Connector 8"/>
          <p:cNvCxnSpPr>
            <a:cxnSpLocks noChangeShapeType="1"/>
            <a:stCxn id="124936" idx="5"/>
            <a:endCxn id="124938" idx="0"/>
          </p:cNvCxnSpPr>
          <p:nvPr/>
        </p:nvCxnSpPr>
        <p:spPr bwMode="auto">
          <a:xfrm>
            <a:off x="6497638" y="4164013"/>
            <a:ext cx="1074737" cy="642937"/>
          </a:xfrm>
          <a:prstGeom prst="line">
            <a:avLst/>
          </a:prstGeom>
          <a:noFill/>
          <a:ln w="222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938" name="TextBox 14"/>
          <p:cNvSpPr txBox="1">
            <a:spLocks noChangeArrowheads="1"/>
          </p:cNvSpPr>
          <p:nvPr/>
        </p:nvSpPr>
        <p:spPr bwMode="auto">
          <a:xfrm>
            <a:off x="6486525" y="4806950"/>
            <a:ext cx="2171700" cy="584200"/>
          </a:xfrm>
          <a:prstGeom prst="rect">
            <a:avLst/>
          </a:prstGeom>
          <a:solidFill>
            <a:srgbClr val="FFFFFF"/>
          </a:solidFill>
          <a:ln w="22225">
            <a:solidFill>
              <a:srgbClr val="C00000"/>
            </a:solidFill>
            <a:miter lim="800000"/>
            <a:headEnd/>
            <a:tailEnd/>
          </a:ln>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r>
              <a:rPr lang="en-US" sz="1600">
                <a:solidFill>
                  <a:schemeClr val="bg1"/>
                </a:solidFill>
              </a:rPr>
              <a:t>DO NOT INITIALIZE INSTRUMENT!</a:t>
            </a:r>
          </a:p>
        </p:txBody>
      </p:sp>
    </p:spTree>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7"/>
          <p:cNvSpPr>
            <a:spLocks noChangeShapeType="1"/>
          </p:cNvSpPr>
          <p:nvPr/>
        </p:nvSpPr>
        <p:spPr bwMode="auto">
          <a:xfrm>
            <a:off x="0" y="1465263"/>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 name="Rectangle 2"/>
          <p:cNvSpPr>
            <a:spLocks noGrp="1" noChangeArrowheads="1"/>
          </p:cNvSpPr>
          <p:nvPr>
            <p:ph type="title"/>
          </p:nvPr>
        </p:nvSpPr>
        <p:spPr>
          <a:xfrm>
            <a:off x="1554163" y="323850"/>
            <a:ext cx="6756400" cy="476250"/>
          </a:xfrm>
        </p:spPr>
        <p:txBody>
          <a:bodyPr/>
          <a:lstStyle/>
          <a:p>
            <a:r>
              <a:rPr lang="en-US" sz="2000" dirty="0" smtClean="0"/>
              <a:t>Expected G450 / G460 run times</a:t>
            </a:r>
          </a:p>
        </p:txBody>
      </p:sp>
      <p:sp>
        <p:nvSpPr>
          <p:cNvPr id="8196" name="TextBox 1"/>
          <p:cNvSpPr txBox="1">
            <a:spLocks noChangeArrowheads="1"/>
          </p:cNvSpPr>
          <p:nvPr/>
        </p:nvSpPr>
        <p:spPr bwMode="auto">
          <a:xfrm>
            <a:off x="393700" y="5737351"/>
            <a:ext cx="509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r>
              <a:rPr lang="en-US" sz="1200" dirty="0">
                <a:solidFill>
                  <a:srgbClr val="000000"/>
                </a:solidFill>
              </a:rPr>
              <a:t>*All configurations include O2 and CO/H2S sensors as well as the listed “high power” sensors</a:t>
            </a:r>
          </a:p>
        </p:txBody>
      </p:sp>
      <p:graphicFrame>
        <p:nvGraphicFramePr>
          <p:cNvPr id="6" name="Chart 5"/>
          <p:cNvGraphicFramePr>
            <a:graphicFrameLocks noChangeAspect="1"/>
          </p:cNvGraphicFramePr>
          <p:nvPr>
            <p:extLst>
              <p:ext uri="{D42A27DB-BD31-4B8C-83A1-F6EECF244321}">
                <p14:modId xmlns:p14="http://schemas.microsoft.com/office/powerpoint/2010/main" val="3325634042"/>
              </p:ext>
            </p:extLst>
          </p:nvPr>
        </p:nvGraphicFramePr>
        <p:xfrm>
          <a:off x="1001655" y="925009"/>
          <a:ext cx="7118432" cy="464877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split orient="vert"/>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48"/>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pic>
        <p:nvPicPr>
          <p:cNvPr id="190466" name="Picture 2" descr="C:\Users\bhenderson\Desktop\Update pictures\Config update step 2 initial screen copy.jpg"/>
          <p:cNvPicPr>
            <a:picLocks noChangeAspect="1" noChangeArrowheads="1"/>
          </p:cNvPicPr>
          <p:nvPr/>
        </p:nvPicPr>
        <p:blipFill rotWithShape="1">
          <a:blip r:embed="rId3"/>
          <a:srcRect l="8484" t="8212" r="33925" b="9113"/>
          <a:stretch/>
        </p:blipFill>
        <p:spPr bwMode="auto">
          <a:xfrm>
            <a:off x="3794125" y="827088"/>
            <a:ext cx="5059363" cy="5399087"/>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
        <p:nvSpPr>
          <p:cNvPr id="20" name="Rectangle 19"/>
          <p:cNvSpPr/>
          <p:nvPr/>
        </p:nvSpPr>
        <p:spPr bwMode="auto">
          <a:xfrm>
            <a:off x="668338" y="4441825"/>
            <a:ext cx="2814637" cy="1349375"/>
          </a:xfrm>
          <a:prstGeom prst="rect">
            <a:avLst/>
          </a:prstGeom>
          <a:solidFill>
            <a:srgbClr val="FF8585"/>
          </a:solidFill>
          <a:ln w="2540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25957" name="Content Placeholder 2"/>
          <p:cNvSpPr>
            <a:spLocks noGrp="1"/>
          </p:cNvSpPr>
          <p:nvPr>
            <p:ph idx="1"/>
          </p:nvPr>
        </p:nvSpPr>
        <p:spPr>
          <a:xfrm>
            <a:off x="157163" y="298450"/>
            <a:ext cx="3325812" cy="5667375"/>
          </a:xfrm>
        </p:spPr>
        <p:txBody>
          <a:bodyPr/>
          <a:lstStyle/>
          <a:p>
            <a:pPr>
              <a:spcBef>
                <a:spcPct val="0"/>
              </a:spcBef>
              <a:spcAft>
                <a:spcPts val="1200"/>
              </a:spcAft>
            </a:pPr>
            <a:r>
              <a:rPr lang="en-US" sz="1600" smtClean="0"/>
              <a:t>“Step 2” screen used to reset sensor warranty expiration dates or pick different type of sensor for installation in the identified sensor location </a:t>
            </a:r>
          </a:p>
          <a:p>
            <a:pPr>
              <a:spcBef>
                <a:spcPct val="0"/>
              </a:spcBef>
              <a:spcAft>
                <a:spcPts val="1200"/>
              </a:spcAft>
            </a:pPr>
            <a:r>
              <a:rPr lang="en-US" sz="1600" smtClean="0"/>
              <a:t>Click “Read config from G450” button to verify the current sensor settings and warranty expiration dates</a:t>
            </a:r>
          </a:p>
          <a:p>
            <a:pPr>
              <a:spcBef>
                <a:spcPct val="0"/>
              </a:spcBef>
            </a:pPr>
            <a:r>
              <a:rPr lang="en-US" sz="1600" smtClean="0"/>
              <a:t>Click “single sensor config” to reset the warranty clock with today’s date (the new warranty exp date will be three years from today)</a:t>
            </a:r>
          </a:p>
          <a:p>
            <a:pPr>
              <a:spcBef>
                <a:spcPct val="0"/>
              </a:spcBef>
              <a:spcAft>
                <a:spcPts val="600"/>
              </a:spcAft>
            </a:pPr>
            <a:endParaRPr lang="en-US" sz="800" smtClean="0"/>
          </a:p>
          <a:p>
            <a:pPr lvl="1">
              <a:spcBef>
                <a:spcPct val="0"/>
              </a:spcBef>
              <a:spcAft>
                <a:spcPts val="1200"/>
              </a:spcAft>
            </a:pPr>
            <a:r>
              <a:rPr lang="en-US" sz="1600" smtClean="0"/>
              <a:t>Do not “write config to all sensors” unless you have replaced all of the sensors with brand new sensors!</a:t>
            </a:r>
          </a:p>
        </p:txBody>
      </p:sp>
      <p:sp>
        <p:nvSpPr>
          <p:cNvPr id="125958" name="Title 1"/>
          <p:cNvSpPr>
            <a:spLocks noGrp="1"/>
          </p:cNvSpPr>
          <p:nvPr>
            <p:ph type="title"/>
          </p:nvPr>
        </p:nvSpPr>
        <p:spPr>
          <a:xfrm>
            <a:off x="5240338" y="252413"/>
            <a:ext cx="3402012" cy="557212"/>
          </a:xfrm>
        </p:spPr>
        <p:txBody>
          <a:bodyPr/>
          <a:lstStyle/>
          <a:p>
            <a:r>
              <a:rPr lang="en-US" sz="2000" dirty="0" smtClean="0"/>
              <a:t>Configuration update: “Step 2” screen</a:t>
            </a:r>
          </a:p>
        </p:txBody>
      </p:sp>
      <p:sp>
        <p:nvSpPr>
          <p:cNvPr id="125959" name="Oval 4"/>
          <p:cNvSpPr>
            <a:spLocks noChangeArrowheads="1"/>
          </p:cNvSpPr>
          <p:nvPr/>
        </p:nvSpPr>
        <p:spPr bwMode="auto">
          <a:xfrm>
            <a:off x="4529138" y="5800725"/>
            <a:ext cx="488950" cy="436563"/>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25960" name="Straight Connector 8"/>
          <p:cNvCxnSpPr>
            <a:cxnSpLocks noChangeShapeType="1"/>
            <a:stCxn id="125959" idx="2"/>
            <a:endCxn id="125961" idx="3"/>
          </p:cNvCxnSpPr>
          <p:nvPr/>
        </p:nvCxnSpPr>
        <p:spPr bwMode="auto">
          <a:xfrm flipH="1">
            <a:off x="3411538" y="6019800"/>
            <a:ext cx="1117600" cy="374650"/>
          </a:xfrm>
          <a:prstGeom prst="line">
            <a:avLst/>
          </a:prstGeom>
          <a:noFill/>
          <a:ln w="222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5961" name="TextBox 14"/>
          <p:cNvSpPr txBox="1">
            <a:spLocks noChangeArrowheads="1"/>
          </p:cNvSpPr>
          <p:nvPr/>
        </p:nvSpPr>
        <p:spPr bwMode="auto">
          <a:xfrm>
            <a:off x="1770063" y="6070600"/>
            <a:ext cx="1641475" cy="646113"/>
          </a:xfrm>
          <a:prstGeom prst="rect">
            <a:avLst/>
          </a:prstGeom>
          <a:solidFill>
            <a:srgbClr val="FFFFFF"/>
          </a:solidFill>
          <a:ln w="22225">
            <a:solidFill>
              <a:srgbClr val="C00000"/>
            </a:solidFill>
            <a:miter lim="800000"/>
            <a:headEnd/>
            <a:tailEnd/>
          </a:ln>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r>
              <a:rPr lang="en-US" sz="1200">
                <a:solidFill>
                  <a:schemeClr val="bg1"/>
                </a:solidFill>
              </a:rPr>
              <a:t>DO NOT CLICK “WRITE CONFIG TO ALL SENSORS”</a:t>
            </a:r>
          </a:p>
        </p:txBody>
      </p:sp>
      <p:sp>
        <p:nvSpPr>
          <p:cNvPr id="125962" name="Oval 21"/>
          <p:cNvSpPr>
            <a:spLocks noChangeArrowheads="1"/>
          </p:cNvSpPr>
          <p:nvPr/>
        </p:nvSpPr>
        <p:spPr bwMode="auto">
          <a:xfrm>
            <a:off x="4478338" y="1598613"/>
            <a:ext cx="488950" cy="438150"/>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25963" name="Straight Connector 22"/>
          <p:cNvCxnSpPr>
            <a:cxnSpLocks noChangeShapeType="1"/>
            <a:stCxn id="125962" idx="5"/>
            <a:endCxn id="125964" idx="1"/>
          </p:cNvCxnSpPr>
          <p:nvPr/>
        </p:nvCxnSpPr>
        <p:spPr bwMode="auto">
          <a:xfrm>
            <a:off x="4895850" y="1971675"/>
            <a:ext cx="1454150" cy="795338"/>
          </a:xfrm>
          <a:prstGeom prst="line">
            <a:avLst/>
          </a:prstGeom>
          <a:noFill/>
          <a:ln w="222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5964" name="TextBox 23"/>
          <p:cNvSpPr txBox="1">
            <a:spLocks noChangeArrowheads="1"/>
          </p:cNvSpPr>
          <p:nvPr/>
        </p:nvSpPr>
        <p:spPr bwMode="auto">
          <a:xfrm>
            <a:off x="6350000" y="2536825"/>
            <a:ext cx="1639888" cy="461963"/>
          </a:xfrm>
          <a:prstGeom prst="rect">
            <a:avLst/>
          </a:prstGeom>
          <a:solidFill>
            <a:srgbClr val="FFFFFF"/>
          </a:solidFill>
          <a:ln w="22225">
            <a:solidFill>
              <a:srgbClr val="C00000"/>
            </a:solidFill>
            <a:miter lim="800000"/>
            <a:headEnd/>
            <a:tailEnd/>
          </a:ln>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r>
              <a:rPr lang="en-US" sz="1200">
                <a:solidFill>
                  <a:schemeClr val="bg1"/>
                </a:solidFill>
              </a:rPr>
              <a:t>Click to read warranty exp dates</a:t>
            </a:r>
          </a:p>
        </p:txBody>
      </p:sp>
      <p:sp>
        <p:nvSpPr>
          <p:cNvPr id="125965" name="Oval 29"/>
          <p:cNvSpPr>
            <a:spLocks noChangeArrowheads="1"/>
          </p:cNvSpPr>
          <p:nvPr/>
        </p:nvSpPr>
        <p:spPr bwMode="auto">
          <a:xfrm>
            <a:off x="8207375" y="3224213"/>
            <a:ext cx="490538" cy="438150"/>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25966" name="Straight Connector 30"/>
          <p:cNvCxnSpPr>
            <a:cxnSpLocks noChangeShapeType="1"/>
            <a:stCxn id="125965" idx="3"/>
          </p:cNvCxnSpPr>
          <p:nvPr/>
        </p:nvCxnSpPr>
        <p:spPr bwMode="auto">
          <a:xfrm flipH="1">
            <a:off x="8069263" y="3597275"/>
            <a:ext cx="211137" cy="365125"/>
          </a:xfrm>
          <a:prstGeom prst="line">
            <a:avLst/>
          </a:prstGeom>
          <a:noFill/>
          <a:ln w="222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5967" name="TextBox 31"/>
          <p:cNvSpPr txBox="1">
            <a:spLocks noChangeArrowheads="1"/>
          </p:cNvSpPr>
          <p:nvPr/>
        </p:nvSpPr>
        <p:spPr bwMode="auto">
          <a:xfrm>
            <a:off x="5754688" y="3959225"/>
            <a:ext cx="2314575" cy="646113"/>
          </a:xfrm>
          <a:prstGeom prst="rect">
            <a:avLst/>
          </a:prstGeom>
          <a:solidFill>
            <a:srgbClr val="FFFFFF"/>
          </a:solidFill>
          <a:ln w="22225">
            <a:solidFill>
              <a:srgbClr val="C00000"/>
            </a:solidFill>
            <a:miter lim="800000"/>
            <a:headEnd/>
            <a:tailEnd/>
          </a:ln>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r>
              <a:rPr lang="en-US" sz="1200">
                <a:solidFill>
                  <a:schemeClr val="bg1"/>
                </a:solidFill>
              </a:rPr>
              <a:t>Use “single sensor config” to change warranty date when installing a new sensor</a:t>
            </a:r>
          </a:p>
        </p:txBody>
      </p:sp>
    </p:spTree>
  </p:cSld>
  <p:clrMapOvr>
    <a:masterClrMapping/>
  </p:clrMapOvr>
  <p:transition spd="slow">
    <p:split orient="ver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4"/>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15" name="Rectangle 14"/>
          <p:cNvSpPr/>
          <p:nvPr/>
        </p:nvSpPr>
        <p:spPr bwMode="auto">
          <a:xfrm>
            <a:off x="479425" y="4833938"/>
            <a:ext cx="3048000" cy="1392237"/>
          </a:xfrm>
          <a:prstGeom prst="rect">
            <a:avLst/>
          </a:prstGeom>
          <a:solidFill>
            <a:srgbClr val="FF8585"/>
          </a:solidFill>
          <a:ln w="2540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26980" name="Title 1"/>
          <p:cNvSpPr>
            <a:spLocks noGrp="1"/>
          </p:cNvSpPr>
          <p:nvPr>
            <p:ph type="title"/>
          </p:nvPr>
        </p:nvSpPr>
        <p:spPr>
          <a:xfrm>
            <a:off x="4404946" y="0"/>
            <a:ext cx="4318368" cy="812800"/>
          </a:xfrm>
        </p:spPr>
        <p:txBody>
          <a:bodyPr/>
          <a:lstStyle/>
          <a:p>
            <a:r>
              <a:rPr lang="en-US" sz="2000" dirty="0" smtClean="0"/>
              <a:t>Resetting the warranty expiration date for a new G450 sensor</a:t>
            </a:r>
          </a:p>
        </p:txBody>
      </p:sp>
      <p:sp>
        <p:nvSpPr>
          <p:cNvPr id="126981" name="Content Placeholder 2"/>
          <p:cNvSpPr>
            <a:spLocks noGrp="1"/>
          </p:cNvSpPr>
          <p:nvPr>
            <p:ph idx="1"/>
          </p:nvPr>
        </p:nvSpPr>
        <p:spPr>
          <a:xfrm>
            <a:off x="0" y="290513"/>
            <a:ext cx="3468688" cy="5181600"/>
          </a:xfrm>
        </p:spPr>
        <p:txBody>
          <a:bodyPr/>
          <a:lstStyle/>
          <a:p>
            <a:pPr>
              <a:spcBef>
                <a:spcPct val="0"/>
              </a:spcBef>
              <a:spcAft>
                <a:spcPts val="600"/>
              </a:spcAft>
            </a:pPr>
            <a:r>
              <a:rPr lang="en-US" sz="1600" smtClean="0"/>
              <a:t>In the G450 replacing an old sensor with a new one does not automatically update the warranty exp date</a:t>
            </a:r>
          </a:p>
          <a:p>
            <a:pPr>
              <a:spcBef>
                <a:spcPct val="0"/>
              </a:spcBef>
              <a:spcAft>
                <a:spcPts val="600"/>
              </a:spcAft>
            </a:pPr>
            <a:r>
              <a:rPr lang="en-US" sz="1600" smtClean="0"/>
              <a:t>When a sensor is replaced with a newly purchased sensor the warranty exp date should be updated</a:t>
            </a:r>
          </a:p>
          <a:p>
            <a:pPr>
              <a:spcBef>
                <a:spcPct val="0"/>
              </a:spcBef>
              <a:spcAft>
                <a:spcPts val="600"/>
              </a:spcAft>
            </a:pPr>
            <a:r>
              <a:rPr lang="en-US" sz="1600" smtClean="0"/>
              <a:t>“Config update” software is used to update the warranty expiration to 3-years from today’s date</a:t>
            </a:r>
          </a:p>
          <a:p>
            <a:pPr>
              <a:spcBef>
                <a:spcPct val="0"/>
              </a:spcBef>
            </a:pPr>
            <a:r>
              <a:rPr lang="en-US" sz="1600" smtClean="0"/>
              <a:t>Use the “Step 2” screen and “single sensor config” choice to update ONLY the warranty expiration dates of the newly installed sensor(s)</a:t>
            </a:r>
          </a:p>
          <a:p>
            <a:pPr>
              <a:spcBef>
                <a:spcPct val="0"/>
              </a:spcBef>
              <a:spcAft>
                <a:spcPts val="600"/>
              </a:spcAft>
            </a:pPr>
            <a:endParaRPr lang="en-US" sz="800" smtClean="0"/>
          </a:p>
          <a:p>
            <a:pPr lvl="1">
              <a:spcBef>
                <a:spcPct val="0"/>
              </a:spcBef>
              <a:spcAft>
                <a:spcPts val="600"/>
              </a:spcAft>
            </a:pPr>
            <a:r>
              <a:rPr lang="en-US" sz="1600" smtClean="0"/>
              <a:t>Normally, when a sensor is replaced under warranty the original warranty date should NOT be updated</a:t>
            </a:r>
          </a:p>
        </p:txBody>
      </p:sp>
      <p:pic>
        <p:nvPicPr>
          <p:cNvPr id="14" name="Picture 2" descr="C:\Users\bhenderson\Desktop\Update pictures\Config update step 2 initial screen copy.jpg"/>
          <p:cNvPicPr>
            <a:picLocks noChangeAspect="1" noChangeArrowheads="1"/>
          </p:cNvPicPr>
          <p:nvPr/>
        </p:nvPicPr>
        <p:blipFill rotWithShape="1">
          <a:blip r:embed="rId3"/>
          <a:srcRect l="8484" t="8212" r="33925" b="9113"/>
          <a:stretch/>
        </p:blipFill>
        <p:spPr bwMode="auto">
          <a:xfrm>
            <a:off x="3794125" y="827088"/>
            <a:ext cx="5059363" cy="5399087"/>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
        <p:nvSpPr>
          <p:cNvPr id="126983" name="Oval 15"/>
          <p:cNvSpPr>
            <a:spLocks noChangeArrowheads="1"/>
          </p:cNvSpPr>
          <p:nvPr/>
        </p:nvSpPr>
        <p:spPr bwMode="auto">
          <a:xfrm>
            <a:off x="4529138" y="5800725"/>
            <a:ext cx="488950" cy="436563"/>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26984" name="Straight Connector 16"/>
          <p:cNvCxnSpPr>
            <a:cxnSpLocks noChangeShapeType="1"/>
            <a:stCxn id="126983" idx="3"/>
            <a:endCxn id="126985" idx="3"/>
          </p:cNvCxnSpPr>
          <p:nvPr/>
        </p:nvCxnSpPr>
        <p:spPr bwMode="auto">
          <a:xfrm flipH="1">
            <a:off x="4151313" y="6173788"/>
            <a:ext cx="449262" cy="206375"/>
          </a:xfrm>
          <a:prstGeom prst="line">
            <a:avLst/>
          </a:prstGeom>
          <a:noFill/>
          <a:ln w="222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6985" name="TextBox 17"/>
          <p:cNvSpPr txBox="1">
            <a:spLocks noChangeArrowheads="1"/>
          </p:cNvSpPr>
          <p:nvPr/>
        </p:nvSpPr>
        <p:spPr bwMode="auto">
          <a:xfrm>
            <a:off x="2511425" y="6056313"/>
            <a:ext cx="1639888" cy="646112"/>
          </a:xfrm>
          <a:prstGeom prst="rect">
            <a:avLst/>
          </a:prstGeom>
          <a:solidFill>
            <a:srgbClr val="FFFFFF"/>
          </a:solidFill>
          <a:ln w="22225">
            <a:solidFill>
              <a:srgbClr val="C00000"/>
            </a:solidFill>
            <a:miter lim="800000"/>
            <a:headEnd/>
            <a:tailEnd/>
          </a:ln>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r>
              <a:rPr lang="en-US" sz="1200">
                <a:solidFill>
                  <a:schemeClr val="bg1"/>
                </a:solidFill>
              </a:rPr>
              <a:t>DO NOT CLICK “WRITE CONFIG TO ALL SENSORS”</a:t>
            </a:r>
          </a:p>
        </p:txBody>
      </p:sp>
      <p:sp>
        <p:nvSpPr>
          <p:cNvPr id="126986" name="Oval 18"/>
          <p:cNvSpPr>
            <a:spLocks noChangeArrowheads="1"/>
          </p:cNvSpPr>
          <p:nvPr/>
        </p:nvSpPr>
        <p:spPr bwMode="auto">
          <a:xfrm>
            <a:off x="4478338" y="1598613"/>
            <a:ext cx="488950" cy="438150"/>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26987" name="Straight Connector 19"/>
          <p:cNvCxnSpPr>
            <a:cxnSpLocks noChangeShapeType="1"/>
            <a:stCxn id="126986" idx="5"/>
            <a:endCxn id="126988" idx="1"/>
          </p:cNvCxnSpPr>
          <p:nvPr/>
        </p:nvCxnSpPr>
        <p:spPr bwMode="auto">
          <a:xfrm>
            <a:off x="4895850" y="1971675"/>
            <a:ext cx="1454150" cy="795338"/>
          </a:xfrm>
          <a:prstGeom prst="line">
            <a:avLst/>
          </a:prstGeom>
          <a:noFill/>
          <a:ln w="222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6988" name="TextBox 20"/>
          <p:cNvSpPr txBox="1">
            <a:spLocks noChangeArrowheads="1"/>
          </p:cNvSpPr>
          <p:nvPr/>
        </p:nvSpPr>
        <p:spPr bwMode="auto">
          <a:xfrm>
            <a:off x="6350000" y="2536825"/>
            <a:ext cx="1639888" cy="461963"/>
          </a:xfrm>
          <a:prstGeom prst="rect">
            <a:avLst/>
          </a:prstGeom>
          <a:solidFill>
            <a:srgbClr val="FFFFFF"/>
          </a:solidFill>
          <a:ln w="22225">
            <a:solidFill>
              <a:srgbClr val="C00000"/>
            </a:solidFill>
            <a:miter lim="800000"/>
            <a:headEnd/>
            <a:tailEnd/>
          </a:ln>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r>
              <a:rPr lang="en-US" sz="1200">
                <a:solidFill>
                  <a:schemeClr val="bg1"/>
                </a:solidFill>
              </a:rPr>
              <a:t>Click to read warranty exp dates</a:t>
            </a:r>
          </a:p>
        </p:txBody>
      </p:sp>
      <p:sp>
        <p:nvSpPr>
          <p:cNvPr id="126989" name="Oval 21"/>
          <p:cNvSpPr>
            <a:spLocks noChangeArrowheads="1"/>
          </p:cNvSpPr>
          <p:nvPr/>
        </p:nvSpPr>
        <p:spPr bwMode="auto">
          <a:xfrm>
            <a:off x="8207375" y="3224213"/>
            <a:ext cx="490538" cy="438150"/>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26990" name="Straight Connector 22"/>
          <p:cNvCxnSpPr>
            <a:cxnSpLocks noChangeShapeType="1"/>
            <a:stCxn id="126989" idx="3"/>
          </p:cNvCxnSpPr>
          <p:nvPr/>
        </p:nvCxnSpPr>
        <p:spPr bwMode="auto">
          <a:xfrm flipH="1">
            <a:off x="8069263" y="3597275"/>
            <a:ext cx="211137" cy="365125"/>
          </a:xfrm>
          <a:prstGeom prst="line">
            <a:avLst/>
          </a:prstGeom>
          <a:noFill/>
          <a:ln w="222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6991" name="TextBox 23"/>
          <p:cNvSpPr txBox="1">
            <a:spLocks noChangeArrowheads="1"/>
          </p:cNvSpPr>
          <p:nvPr/>
        </p:nvSpPr>
        <p:spPr bwMode="auto">
          <a:xfrm>
            <a:off x="5754688" y="3959225"/>
            <a:ext cx="2314575" cy="646113"/>
          </a:xfrm>
          <a:prstGeom prst="rect">
            <a:avLst/>
          </a:prstGeom>
          <a:solidFill>
            <a:srgbClr val="FFFFFF"/>
          </a:solidFill>
          <a:ln w="22225">
            <a:solidFill>
              <a:srgbClr val="C00000"/>
            </a:solidFill>
            <a:miter lim="800000"/>
            <a:headEnd/>
            <a:tailEnd/>
          </a:ln>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r>
              <a:rPr lang="en-US" sz="1200">
                <a:solidFill>
                  <a:schemeClr val="bg1"/>
                </a:solidFill>
              </a:rPr>
              <a:t>Use “single sensor config” to change warranty date when installing a new sensor</a:t>
            </a:r>
          </a:p>
        </p:txBody>
      </p:sp>
    </p:spTree>
  </p:cSld>
  <p:clrMapOvr>
    <a:masterClrMapping/>
  </p:clrMapOvr>
  <p:transition spd="slow">
    <p:split orient="ver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Line 4"/>
          <p:cNvSpPr>
            <a:spLocks noChangeShapeType="1"/>
          </p:cNvSpPr>
          <p:nvPr/>
        </p:nvSpPr>
        <p:spPr bwMode="auto">
          <a:xfrm flipV="1">
            <a:off x="0" y="1025769"/>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0466" name="Picture 2" descr="C:\Users\bhenderson\Desktop\Update pictures\Config update step 2 initial screen copy.jpg"/>
          <p:cNvPicPr>
            <a:picLocks noChangeAspect="1" noChangeArrowheads="1"/>
          </p:cNvPicPr>
          <p:nvPr/>
        </p:nvPicPr>
        <p:blipFill rotWithShape="1">
          <a:blip r:embed="rId3"/>
          <a:srcRect l="8484" t="8212" r="33925" b="9113"/>
          <a:stretch/>
        </p:blipFill>
        <p:spPr bwMode="auto">
          <a:xfrm>
            <a:off x="4391025" y="817563"/>
            <a:ext cx="4100513" cy="4375150"/>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
        <p:nvSpPr>
          <p:cNvPr id="20" name="Rectangle 19"/>
          <p:cNvSpPr/>
          <p:nvPr/>
        </p:nvSpPr>
        <p:spPr bwMode="auto">
          <a:xfrm>
            <a:off x="858838" y="1593850"/>
            <a:ext cx="2814637" cy="1349375"/>
          </a:xfrm>
          <a:prstGeom prst="rect">
            <a:avLst/>
          </a:prstGeom>
          <a:solidFill>
            <a:srgbClr val="FF8585"/>
          </a:solidFill>
          <a:ln w="2540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28005" name="Content Placeholder 2"/>
          <p:cNvSpPr>
            <a:spLocks noGrp="1"/>
          </p:cNvSpPr>
          <p:nvPr>
            <p:ph idx="1"/>
          </p:nvPr>
        </p:nvSpPr>
        <p:spPr>
          <a:xfrm>
            <a:off x="566738" y="1190625"/>
            <a:ext cx="3325812" cy="2133600"/>
          </a:xfrm>
        </p:spPr>
        <p:txBody>
          <a:bodyPr/>
          <a:lstStyle/>
          <a:p>
            <a:pPr>
              <a:spcBef>
                <a:spcPct val="0"/>
              </a:spcBef>
              <a:spcAft>
                <a:spcPts val="1200"/>
              </a:spcAft>
            </a:pPr>
            <a:r>
              <a:rPr lang="en-US" sz="1600" smtClean="0"/>
              <a:t>“Step 2”</a:t>
            </a:r>
            <a:endParaRPr lang="en-US" sz="800" smtClean="0"/>
          </a:p>
          <a:p>
            <a:pPr lvl="1">
              <a:spcBef>
                <a:spcPct val="0"/>
              </a:spcBef>
              <a:spcAft>
                <a:spcPts val="1200"/>
              </a:spcAft>
            </a:pPr>
            <a:r>
              <a:rPr lang="en-US" sz="1600" smtClean="0"/>
              <a:t>Click “Restart” to update the instrument and return to normal operation</a:t>
            </a:r>
          </a:p>
        </p:txBody>
      </p:sp>
      <p:sp>
        <p:nvSpPr>
          <p:cNvPr id="128006" name="Title 1"/>
          <p:cNvSpPr>
            <a:spLocks noGrp="1"/>
          </p:cNvSpPr>
          <p:nvPr>
            <p:ph type="title"/>
          </p:nvPr>
        </p:nvSpPr>
        <p:spPr>
          <a:xfrm>
            <a:off x="5240338" y="252413"/>
            <a:ext cx="3402012" cy="557212"/>
          </a:xfrm>
        </p:spPr>
        <p:txBody>
          <a:bodyPr/>
          <a:lstStyle/>
          <a:p>
            <a:r>
              <a:rPr lang="en-US" sz="2000" dirty="0" smtClean="0"/>
              <a:t>Configuration update: “Step 2” screen</a:t>
            </a:r>
          </a:p>
        </p:txBody>
      </p:sp>
      <p:sp>
        <p:nvSpPr>
          <p:cNvPr id="128007" name="Oval 4"/>
          <p:cNvSpPr>
            <a:spLocks noChangeArrowheads="1"/>
          </p:cNvSpPr>
          <p:nvPr/>
        </p:nvSpPr>
        <p:spPr bwMode="auto">
          <a:xfrm>
            <a:off x="7558088" y="4905375"/>
            <a:ext cx="488950" cy="436563"/>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28008" name="Straight Connector 8"/>
          <p:cNvCxnSpPr>
            <a:cxnSpLocks noChangeShapeType="1"/>
            <a:stCxn id="128007" idx="2"/>
            <a:endCxn id="128009" idx="3"/>
          </p:cNvCxnSpPr>
          <p:nvPr/>
        </p:nvCxnSpPr>
        <p:spPr bwMode="auto">
          <a:xfrm flipH="1">
            <a:off x="5583238" y="5124450"/>
            <a:ext cx="1974850" cy="774700"/>
          </a:xfrm>
          <a:prstGeom prst="line">
            <a:avLst/>
          </a:prstGeom>
          <a:noFill/>
          <a:ln w="222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8009" name="TextBox 14"/>
          <p:cNvSpPr txBox="1">
            <a:spLocks noChangeArrowheads="1"/>
          </p:cNvSpPr>
          <p:nvPr/>
        </p:nvSpPr>
        <p:spPr bwMode="auto">
          <a:xfrm>
            <a:off x="3941763" y="5575300"/>
            <a:ext cx="1641475" cy="646113"/>
          </a:xfrm>
          <a:prstGeom prst="rect">
            <a:avLst/>
          </a:prstGeom>
          <a:solidFill>
            <a:srgbClr val="FFFFFF"/>
          </a:solidFill>
          <a:ln w="22225">
            <a:solidFill>
              <a:srgbClr val="C00000"/>
            </a:solidFill>
            <a:miter lim="800000"/>
            <a:headEnd/>
            <a:tailEnd/>
          </a:ln>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r>
              <a:rPr lang="en-US" sz="1200">
                <a:solidFill>
                  <a:schemeClr val="bg1"/>
                </a:solidFill>
              </a:rPr>
              <a:t>Click “Restart” to update the sensor changes</a:t>
            </a:r>
          </a:p>
        </p:txBody>
      </p:sp>
    </p:spTree>
  </p:cSld>
  <p:clrMapOvr>
    <a:masterClrMapping/>
  </p:clrMapOvr>
  <p:transition spd="slow">
    <p:split orient="ver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392113" y="1233488"/>
            <a:ext cx="2960687" cy="3513137"/>
          </a:xfrm>
          <a:prstGeom prst="rect">
            <a:avLst/>
          </a:prstGeom>
          <a:solidFill>
            <a:srgbClr val="FF8585"/>
          </a:solidFill>
          <a:ln w="2540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29027" name="Content Placeholder 2"/>
          <p:cNvSpPr>
            <a:spLocks noGrp="1"/>
          </p:cNvSpPr>
          <p:nvPr>
            <p:ph idx="1"/>
          </p:nvPr>
        </p:nvSpPr>
        <p:spPr>
          <a:xfrm>
            <a:off x="434975" y="1379538"/>
            <a:ext cx="2874963" cy="2989262"/>
          </a:xfrm>
        </p:spPr>
        <p:txBody>
          <a:bodyPr/>
          <a:lstStyle/>
          <a:p>
            <a:pPr>
              <a:spcBef>
                <a:spcPct val="0"/>
              </a:spcBef>
              <a:spcAft>
                <a:spcPts val="2400"/>
              </a:spcAft>
            </a:pPr>
            <a:r>
              <a:rPr lang="en-US" sz="1800" dirty="0" smtClean="0"/>
              <a:t>The choices in the “PL gas / extras” screen are exclusively used during in-factory production procedures</a:t>
            </a:r>
          </a:p>
          <a:p>
            <a:pPr>
              <a:spcBef>
                <a:spcPct val="0"/>
              </a:spcBef>
              <a:spcAft>
                <a:spcPts val="800"/>
              </a:spcAft>
            </a:pPr>
            <a:r>
              <a:rPr lang="en-US" sz="1800" dirty="0" smtClean="0"/>
              <a:t>Do not make any changes in the “PL gas / extras” screen</a:t>
            </a:r>
          </a:p>
        </p:txBody>
      </p:sp>
      <p:sp>
        <p:nvSpPr>
          <p:cNvPr id="129028" name="Title 1"/>
          <p:cNvSpPr>
            <a:spLocks noGrp="1"/>
          </p:cNvSpPr>
          <p:nvPr>
            <p:ph type="title"/>
          </p:nvPr>
        </p:nvSpPr>
        <p:spPr>
          <a:xfrm>
            <a:off x="4833938" y="252413"/>
            <a:ext cx="3808412" cy="557212"/>
          </a:xfrm>
        </p:spPr>
        <p:txBody>
          <a:bodyPr/>
          <a:lstStyle/>
          <a:p>
            <a:r>
              <a:rPr lang="en-US" sz="2000" dirty="0" smtClean="0"/>
              <a:t>Configuration update: PL gas / extras screen</a:t>
            </a:r>
          </a:p>
        </p:txBody>
      </p:sp>
      <p:sp>
        <p:nvSpPr>
          <p:cNvPr id="129029"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1490" name="Picture 2" descr="C:\Users\bhenderson\Desktop\Update pictures\Config update PL gas do not use copy.jpg"/>
          <p:cNvPicPr>
            <a:picLocks noChangeAspect="1" noChangeArrowheads="1"/>
          </p:cNvPicPr>
          <p:nvPr/>
        </p:nvPicPr>
        <p:blipFill rotWithShape="1">
          <a:blip r:embed="rId3"/>
          <a:srcRect l="6665" t="8901" r="8710" b="8358"/>
          <a:stretch/>
        </p:blipFill>
        <p:spPr bwMode="auto">
          <a:xfrm>
            <a:off x="3759200" y="1770063"/>
            <a:ext cx="4949825" cy="3698875"/>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725488" y="2684463"/>
            <a:ext cx="2613025" cy="3236912"/>
          </a:xfrm>
          <a:prstGeom prst="rect">
            <a:avLst/>
          </a:prstGeom>
          <a:solidFill>
            <a:srgbClr val="FF8585"/>
          </a:solidFill>
          <a:ln w="2540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30051" name="Content Placeholder 2"/>
          <p:cNvSpPr>
            <a:spLocks noGrp="1"/>
          </p:cNvSpPr>
          <p:nvPr>
            <p:ph idx="1"/>
          </p:nvPr>
        </p:nvSpPr>
        <p:spPr>
          <a:xfrm>
            <a:off x="276225" y="1103313"/>
            <a:ext cx="3163888" cy="3192462"/>
          </a:xfrm>
        </p:spPr>
        <p:txBody>
          <a:bodyPr/>
          <a:lstStyle/>
          <a:p>
            <a:pPr>
              <a:spcBef>
                <a:spcPct val="0"/>
              </a:spcBef>
              <a:spcAft>
                <a:spcPts val="1800"/>
              </a:spcAft>
            </a:pPr>
            <a:r>
              <a:rPr lang="en-US" sz="1800" smtClean="0"/>
              <a:t>The “Reconfiguration” screen is used to assign a new serial number to the instrument</a:t>
            </a:r>
          </a:p>
          <a:p>
            <a:pPr lvl="1">
              <a:spcBef>
                <a:spcPct val="0"/>
              </a:spcBef>
              <a:spcAft>
                <a:spcPts val="1800"/>
              </a:spcAft>
            </a:pPr>
            <a:r>
              <a:rPr lang="en-US" sz="1600" smtClean="0"/>
              <a:t>Make sure the assigned serial number matches the serial number on the external label</a:t>
            </a:r>
          </a:p>
          <a:p>
            <a:pPr lvl="1">
              <a:spcBef>
                <a:spcPct val="0"/>
              </a:spcBef>
              <a:spcAft>
                <a:spcPts val="1800"/>
              </a:spcAft>
            </a:pPr>
            <a:r>
              <a:rPr lang="en-US" sz="1600" smtClean="0"/>
              <a:t>NEVER turn-off (deselect) “Data logger”</a:t>
            </a:r>
          </a:p>
          <a:p>
            <a:pPr lvl="1">
              <a:spcBef>
                <a:spcPct val="0"/>
              </a:spcBef>
              <a:spcAft>
                <a:spcPts val="1800"/>
              </a:spcAft>
            </a:pPr>
            <a:r>
              <a:rPr lang="en-US" sz="1600" smtClean="0"/>
              <a:t>NEVER turn-off (deselect) “Vibrator”</a:t>
            </a:r>
          </a:p>
          <a:p>
            <a:pPr>
              <a:spcBef>
                <a:spcPct val="0"/>
              </a:spcBef>
              <a:spcAft>
                <a:spcPts val="1800"/>
              </a:spcAft>
            </a:pPr>
            <a:endParaRPr lang="en-US" sz="1800" smtClean="0"/>
          </a:p>
        </p:txBody>
      </p:sp>
      <p:sp>
        <p:nvSpPr>
          <p:cNvPr id="130052" name="Title 1"/>
          <p:cNvSpPr>
            <a:spLocks noGrp="1"/>
          </p:cNvSpPr>
          <p:nvPr>
            <p:ph type="title"/>
          </p:nvPr>
        </p:nvSpPr>
        <p:spPr>
          <a:xfrm>
            <a:off x="4833938" y="252413"/>
            <a:ext cx="3808412" cy="557212"/>
          </a:xfrm>
        </p:spPr>
        <p:txBody>
          <a:bodyPr/>
          <a:lstStyle/>
          <a:p>
            <a:r>
              <a:rPr lang="en-US" sz="2000" dirty="0" smtClean="0"/>
              <a:t>Configuration update: Reconfiguration screen</a:t>
            </a:r>
          </a:p>
        </p:txBody>
      </p:sp>
      <p:sp>
        <p:nvSpPr>
          <p:cNvPr id="130053"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2514" name="Picture 2" descr="C:\Users\bhenderson\Desktop\Update pictures\Config update reconfiguration copy.jpg"/>
          <p:cNvPicPr>
            <a:picLocks noChangeAspect="1" noChangeArrowheads="1"/>
          </p:cNvPicPr>
          <p:nvPr/>
        </p:nvPicPr>
        <p:blipFill rotWithShape="1">
          <a:blip r:embed="rId3"/>
          <a:srcRect l="5471" t="9006" r="32280" b="28183"/>
          <a:stretch/>
        </p:blipFill>
        <p:spPr bwMode="auto">
          <a:xfrm>
            <a:off x="3697288" y="827088"/>
            <a:ext cx="5214937" cy="4224337"/>
          </a:xfrm>
          <a:prstGeom prst="rect">
            <a:avLst/>
          </a:prstGeom>
          <a:noFill/>
          <a:ln w="25400">
            <a:solidFill>
              <a:schemeClr val="bg1"/>
            </a:solidFill>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2470638" y="6427177"/>
            <a:ext cx="4211516" cy="369277"/>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31076" name="Title 1"/>
          <p:cNvSpPr>
            <a:spLocks noGrp="1"/>
          </p:cNvSpPr>
          <p:nvPr>
            <p:ph type="title"/>
          </p:nvPr>
        </p:nvSpPr>
        <p:spPr>
          <a:xfrm>
            <a:off x="2001838" y="101600"/>
            <a:ext cx="3306762" cy="812800"/>
          </a:xfrm>
        </p:spPr>
        <p:txBody>
          <a:bodyPr/>
          <a:lstStyle/>
          <a:p>
            <a:r>
              <a:rPr lang="en-US" sz="2000" dirty="0" smtClean="0"/>
              <a:t>Sensor replacement</a:t>
            </a:r>
          </a:p>
        </p:txBody>
      </p:sp>
      <p:sp>
        <p:nvSpPr>
          <p:cNvPr id="131077" name="Content Placeholder 2"/>
          <p:cNvSpPr>
            <a:spLocks noGrp="1"/>
          </p:cNvSpPr>
          <p:nvPr>
            <p:ph idx="1"/>
          </p:nvPr>
        </p:nvSpPr>
        <p:spPr>
          <a:xfrm>
            <a:off x="439738" y="1255713"/>
            <a:ext cx="4691062" cy="4508500"/>
          </a:xfrm>
        </p:spPr>
        <p:txBody>
          <a:bodyPr/>
          <a:lstStyle/>
          <a:p>
            <a:pPr>
              <a:spcBef>
                <a:spcPct val="0"/>
              </a:spcBef>
              <a:spcAft>
                <a:spcPts val="1800"/>
              </a:spcAft>
            </a:pPr>
            <a:r>
              <a:rPr lang="en-US" sz="1800" smtClean="0"/>
              <a:t>Make sure instrument is turned off</a:t>
            </a:r>
          </a:p>
          <a:p>
            <a:pPr>
              <a:spcBef>
                <a:spcPct val="0"/>
              </a:spcBef>
              <a:spcAft>
                <a:spcPts val="1800"/>
              </a:spcAft>
            </a:pPr>
            <a:r>
              <a:rPr lang="en-US" sz="1800" smtClean="0"/>
              <a:t>Remove battery pack</a:t>
            </a:r>
          </a:p>
          <a:p>
            <a:pPr>
              <a:spcBef>
                <a:spcPct val="0"/>
              </a:spcBef>
              <a:spcAft>
                <a:spcPts val="1800"/>
              </a:spcAft>
            </a:pPr>
            <a:r>
              <a:rPr lang="en-US" sz="1800" smtClean="0"/>
              <a:t>Using the star-hex tool, loosen  the four screws holding the front and back of the instrument housing together</a:t>
            </a:r>
          </a:p>
          <a:p>
            <a:pPr>
              <a:spcBef>
                <a:spcPct val="0"/>
              </a:spcBef>
              <a:spcAft>
                <a:spcPts val="1800"/>
              </a:spcAft>
            </a:pPr>
            <a:r>
              <a:rPr lang="en-US" sz="1800" smtClean="0"/>
              <a:t>GENTLY  remove the back cover</a:t>
            </a:r>
          </a:p>
          <a:p>
            <a:pPr>
              <a:spcBef>
                <a:spcPct val="0"/>
              </a:spcBef>
              <a:spcAft>
                <a:spcPts val="1800"/>
              </a:spcAft>
            </a:pPr>
            <a:r>
              <a:rPr lang="en-US" sz="1800" smtClean="0"/>
              <a:t>DO NOT USE SCREWDRIVERS OR OTHER HARD TOOLS TO PRY APART THE CASE SECTIONS!</a:t>
            </a:r>
          </a:p>
        </p:txBody>
      </p:sp>
      <p:sp>
        <p:nvSpPr>
          <p:cNvPr id="131078"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1079" name="Picture 2" descr="C:\Users\bhenderson\Pictures\2011-04-26\008.JPG"/>
          <p:cNvPicPr>
            <a:picLocks noChangeAspect="1" noChangeArrowheads="1"/>
          </p:cNvPicPr>
          <p:nvPr/>
        </p:nvPicPr>
        <p:blipFill>
          <a:blip r:embed="rId3">
            <a:extLst>
              <a:ext uri="{28A0092B-C50C-407E-A947-70E740481C1C}">
                <a14:useLocalDpi xmlns:a14="http://schemas.microsoft.com/office/drawing/2010/main" val="0"/>
              </a:ext>
            </a:extLst>
          </a:blip>
          <a:srcRect l="6453" t="6422" b="20520"/>
          <a:stretch>
            <a:fillRect/>
          </a:stretch>
        </p:blipFill>
        <p:spPr bwMode="auto">
          <a:xfrm>
            <a:off x="5556250" y="0"/>
            <a:ext cx="3587750" cy="21018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1080" name="Picture 3" descr="C:\Users\bhenderson\Pictures\2011-04-26\013.JPG"/>
          <p:cNvPicPr>
            <a:picLocks noChangeAspect="1" noChangeArrowheads="1"/>
          </p:cNvPicPr>
          <p:nvPr/>
        </p:nvPicPr>
        <p:blipFill>
          <a:blip r:embed="rId4">
            <a:extLst>
              <a:ext uri="{28A0092B-C50C-407E-A947-70E740481C1C}">
                <a14:useLocalDpi xmlns:a14="http://schemas.microsoft.com/office/drawing/2010/main" val="0"/>
              </a:ext>
            </a:extLst>
          </a:blip>
          <a:srcRect r="14426" b="30322"/>
          <a:stretch>
            <a:fillRect/>
          </a:stretch>
        </p:blipFill>
        <p:spPr bwMode="auto">
          <a:xfrm>
            <a:off x="5553075" y="2125663"/>
            <a:ext cx="3579813" cy="2184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1081" name="Picture 4" descr="C:\Users\bhenderson\Pictures\2011-04-26\015.JPG"/>
          <p:cNvPicPr>
            <a:picLocks noChangeAspect="1" noChangeArrowheads="1"/>
          </p:cNvPicPr>
          <p:nvPr/>
        </p:nvPicPr>
        <p:blipFill>
          <a:blip r:embed="rId5">
            <a:extLst>
              <a:ext uri="{28A0092B-C50C-407E-A947-70E740481C1C}">
                <a14:useLocalDpi xmlns:a14="http://schemas.microsoft.com/office/drawing/2010/main" val="0"/>
              </a:ext>
            </a:extLst>
          </a:blip>
          <a:srcRect l="10600" b="16727"/>
          <a:stretch>
            <a:fillRect/>
          </a:stretch>
        </p:blipFill>
        <p:spPr bwMode="auto">
          <a:xfrm>
            <a:off x="5559425" y="4362450"/>
            <a:ext cx="3573463" cy="24955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1352550" y="101600"/>
            <a:ext cx="2859088" cy="812800"/>
          </a:xfrm>
        </p:spPr>
        <p:txBody>
          <a:bodyPr/>
          <a:lstStyle/>
          <a:p>
            <a:r>
              <a:rPr lang="en-US" sz="2000" dirty="0" smtClean="0"/>
              <a:t>Sensor replacement</a:t>
            </a:r>
          </a:p>
        </p:txBody>
      </p:sp>
      <p:sp>
        <p:nvSpPr>
          <p:cNvPr id="132099" name="Content Placeholder 2"/>
          <p:cNvSpPr>
            <a:spLocks noGrp="1"/>
          </p:cNvSpPr>
          <p:nvPr>
            <p:ph idx="1"/>
          </p:nvPr>
        </p:nvSpPr>
        <p:spPr>
          <a:xfrm>
            <a:off x="363538" y="1390650"/>
            <a:ext cx="3768725" cy="2284413"/>
          </a:xfrm>
        </p:spPr>
        <p:txBody>
          <a:bodyPr/>
          <a:lstStyle/>
          <a:p>
            <a:pPr>
              <a:spcBef>
                <a:spcPct val="0"/>
              </a:spcBef>
              <a:spcAft>
                <a:spcPts val="1800"/>
              </a:spcAft>
            </a:pPr>
            <a:r>
              <a:rPr lang="en-US" sz="1800" dirty="0" smtClean="0"/>
              <a:t>GENTLY straighten yoke wires connecting  the sounder with the main PCB (wires extend through circular hole in board to sounder)</a:t>
            </a:r>
          </a:p>
          <a:p>
            <a:pPr>
              <a:spcBef>
                <a:spcPct val="0"/>
              </a:spcBef>
              <a:spcAft>
                <a:spcPts val="1800"/>
              </a:spcAft>
            </a:pPr>
            <a:r>
              <a:rPr lang="en-US" sz="1800" dirty="0" smtClean="0"/>
              <a:t>BE VERY GENTLE!  If you pull too hard you can separate the wires from the board or sounder</a:t>
            </a:r>
          </a:p>
        </p:txBody>
      </p:sp>
      <p:sp>
        <p:nvSpPr>
          <p:cNvPr id="132100"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2101" name="Picture 2" descr="C:\Users\bhenderson\Pictures\2011-04-26\018.JPG"/>
          <p:cNvPicPr>
            <a:picLocks noChangeAspect="1" noChangeArrowheads="1"/>
          </p:cNvPicPr>
          <p:nvPr/>
        </p:nvPicPr>
        <p:blipFill>
          <a:blip r:embed="rId3">
            <a:extLst>
              <a:ext uri="{28A0092B-C50C-407E-A947-70E740481C1C}">
                <a14:useLocalDpi xmlns:a14="http://schemas.microsoft.com/office/drawing/2010/main" val="0"/>
              </a:ext>
            </a:extLst>
          </a:blip>
          <a:srcRect l="11504" t="24696" r="12378" b="33447"/>
          <a:stretch>
            <a:fillRect/>
          </a:stretch>
        </p:blipFill>
        <p:spPr bwMode="auto">
          <a:xfrm>
            <a:off x="4476750" y="571500"/>
            <a:ext cx="4340225" cy="3182938"/>
          </a:xfrm>
          <a:prstGeom prst="rect">
            <a:avLst/>
          </a:prstGeom>
          <a:noFill/>
          <a:ln w="38100">
            <a:solidFill>
              <a:schemeClr val="bg1"/>
            </a:solidFill>
            <a:miter lim="800000"/>
            <a:headEnd/>
            <a:tailEnd/>
          </a:ln>
          <a:effectLst>
            <a:outerShdw dist="107950" dir="2700000" algn="ctr" rotWithShape="0">
              <a:srgbClr val="7F7F7F"/>
            </a:outerShdw>
          </a:effectLst>
          <a:extLst>
            <a:ext uri="{909E8E84-426E-40DD-AFC4-6F175D3DCCD1}">
              <a14:hiddenFill xmlns:a14="http://schemas.microsoft.com/office/drawing/2010/main">
                <a:solidFill>
                  <a:srgbClr val="FFFFFF"/>
                </a:solidFill>
              </a14:hiddenFill>
            </a:ext>
          </a:extLst>
        </p:spPr>
      </p:pic>
      <p:cxnSp>
        <p:nvCxnSpPr>
          <p:cNvPr id="132102" name="Straight Arrow Connector 5"/>
          <p:cNvCxnSpPr>
            <a:cxnSpLocks noChangeShapeType="1"/>
          </p:cNvCxnSpPr>
          <p:nvPr/>
        </p:nvCxnSpPr>
        <p:spPr bwMode="auto">
          <a:xfrm flipV="1">
            <a:off x="5700713" y="2863850"/>
            <a:ext cx="492125" cy="1541463"/>
          </a:xfrm>
          <a:prstGeom prst="straightConnector1">
            <a:avLst/>
          </a:prstGeom>
          <a:noFill/>
          <a:ln w="4445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103" name="Straight Arrow Connector 11"/>
          <p:cNvCxnSpPr>
            <a:cxnSpLocks noChangeShapeType="1"/>
          </p:cNvCxnSpPr>
          <p:nvPr/>
        </p:nvCxnSpPr>
        <p:spPr bwMode="auto">
          <a:xfrm flipV="1">
            <a:off x="6899275" y="2784475"/>
            <a:ext cx="376238" cy="2309813"/>
          </a:xfrm>
          <a:prstGeom prst="straightConnector1">
            <a:avLst/>
          </a:prstGeom>
          <a:noFill/>
          <a:ln w="4445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104" name="Straight Arrow Connector 13"/>
          <p:cNvCxnSpPr>
            <a:cxnSpLocks noChangeShapeType="1"/>
          </p:cNvCxnSpPr>
          <p:nvPr/>
        </p:nvCxnSpPr>
        <p:spPr bwMode="auto">
          <a:xfrm flipH="1" flipV="1">
            <a:off x="7793038" y="2833688"/>
            <a:ext cx="401637" cy="1608137"/>
          </a:xfrm>
          <a:prstGeom prst="straightConnector1">
            <a:avLst/>
          </a:prstGeom>
          <a:noFill/>
          <a:ln w="4445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105" name="TextBox 16"/>
          <p:cNvSpPr txBox="1">
            <a:spLocks noChangeArrowheads="1"/>
          </p:cNvSpPr>
          <p:nvPr/>
        </p:nvSpPr>
        <p:spPr bwMode="auto">
          <a:xfrm>
            <a:off x="7653338" y="4448175"/>
            <a:ext cx="1323975" cy="338138"/>
          </a:xfrm>
          <a:prstGeom prst="rect">
            <a:avLst/>
          </a:prstGeom>
          <a:solidFill>
            <a:srgbClr val="FFFFFF"/>
          </a:solidFill>
          <a:ln w="25400">
            <a:solidFill>
              <a:srgbClr val="000000"/>
            </a:solidFill>
          </a:ln>
          <a:effectLst>
            <a:outerShdw dist="101600" dir="2700000" algn="ctr" rotWithShape="0">
              <a:schemeClr val="bg1">
                <a:lumMod val="50000"/>
                <a:lumOff val="50000"/>
              </a:schemeClr>
            </a:outerShdw>
          </a:effectLs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r>
              <a:rPr lang="en-US" sz="1600" i="1" dirty="0">
                <a:solidFill>
                  <a:schemeClr val="bg1"/>
                </a:solidFill>
              </a:rPr>
              <a:t>Yoke wires</a:t>
            </a:r>
          </a:p>
        </p:txBody>
      </p:sp>
      <p:sp>
        <p:nvSpPr>
          <p:cNvPr id="132106" name="TextBox 18"/>
          <p:cNvSpPr txBox="1">
            <a:spLocks noChangeArrowheads="1"/>
          </p:cNvSpPr>
          <p:nvPr/>
        </p:nvSpPr>
        <p:spPr bwMode="auto">
          <a:xfrm>
            <a:off x="6345238" y="5118100"/>
            <a:ext cx="1057885" cy="339725"/>
          </a:xfrm>
          <a:prstGeom prst="rect">
            <a:avLst/>
          </a:prstGeom>
          <a:solidFill>
            <a:srgbClr val="FFFFFF"/>
          </a:solidFill>
          <a:ln w="25400">
            <a:solidFill>
              <a:srgbClr val="000000"/>
            </a:solidFill>
          </a:ln>
          <a:effectLst>
            <a:outerShdw dist="101600" dir="2700000" algn="ctr" rotWithShape="0">
              <a:schemeClr val="bg1">
                <a:lumMod val="50000"/>
                <a:lumOff val="50000"/>
              </a:schemeClr>
            </a:outerShdw>
          </a:effectLst>
          <a:extLst/>
        </p:spPr>
        <p:txBody>
          <a:bodyPr wrap="square">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r>
              <a:rPr lang="en-US" sz="1600" i="1" dirty="0">
                <a:solidFill>
                  <a:schemeClr val="bg1"/>
                </a:solidFill>
              </a:rPr>
              <a:t>Sounder</a:t>
            </a:r>
          </a:p>
        </p:txBody>
      </p:sp>
      <p:sp>
        <p:nvSpPr>
          <p:cNvPr id="132107" name="TextBox 19"/>
          <p:cNvSpPr txBox="1">
            <a:spLocks noChangeArrowheads="1"/>
          </p:cNvSpPr>
          <p:nvPr/>
        </p:nvSpPr>
        <p:spPr bwMode="auto">
          <a:xfrm>
            <a:off x="5026025" y="4402628"/>
            <a:ext cx="1207721" cy="339725"/>
          </a:xfrm>
          <a:prstGeom prst="rect">
            <a:avLst/>
          </a:prstGeom>
          <a:solidFill>
            <a:srgbClr val="FFFFFF"/>
          </a:solidFill>
          <a:ln w="25400">
            <a:solidFill>
              <a:srgbClr val="000000"/>
            </a:solidFill>
            <a:miter lim="800000"/>
            <a:headEnd/>
            <a:tailEnd/>
          </a:ln>
          <a:effectLst>
            <a:outerShdw dist="101600" dir="2700000" algn="ctr" rotWithShape="0">
              <a:schemeClr val="bg1">
                <a:lumMod val="50000"/>
                <a:lumOff val="50000"/>
              </a:schemeClr>
            </a:outerShdw>
          </a:effectLst>
          <a:extLst/>
        </p:spPr>
        <p:txBody>
          <a:bodyPr wrap="square">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r>
              <a:rPr lang="en-US" sz="1600" i="1" dirty="0">
                <a:solidFill>
                  <a:schemeClr val="bg1"/>
                </a:solidFill>
              </a:rPr>
              <a:t>Main PCB</a:t>
            </a:r>
          </a:p>
        </p:txBody>
      </p:sp>
    </p:spTree>
  </p:cSld>
  <p:clrMapOvr>
    <a:masterClrMapping/>
  </p:clrMapOvr>
  <p:transition spd="slow">
    <p:split orient="ver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470638" y="6427177"/>
            <a:ext cx="4211516" cy="369277"/>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33123" name="Rectangle 7"/>
          <p:cNvSpPr>
            <a:spLocks noChangeArrowheads="1"/>
          </p:cNvSpPr>
          <p:nvPr/>
        </p:nvSpPr>
        <p:spPr bwMode="auto">
          <a:xfrm>
            <a:off x="4797425" y="4940300"/>
            <a:ext cx="4346575" cy="1917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124" name="Title 1"/>
          <p:cNvSpPr>
            <a:spLocks noGrp="1"/>
          </p:cNvSpPr>
          <p:nvPr>
            <p:ph type="title"/>
          </p:nvPr>
        </p:nvSpPr>
        <p:spPr>
          <a:xfrm>
            <a:off x="1419225" y="90488"/>
            <a:ext cx="3081338" cy="812800"/>
          </a:xfrm>
        </p:spPr>
        <p:txBody>
          <a:bodyPr/>
          <a:lstStyle/>
          <a:p>
            <a:r>
              <a:rPr lang="en-US" sz="2000" dirty="0" smtClean="0"/>
              <a:t>Sensor replacement</a:t>
            </a:r>
          </a:p>
        </p:txBody>
      </p:sp>
      <p:sp>
        <p:nvSpPr>
          <p:cNvPr id="133125" name="Content Placeholder 2"/>
          <p:cNvSpPr>
            <a:spLocks noGrp="1"/>
          </p:cNvSpPr>
          <p:nvPr>
            <p:ph idx="1"/>
          </p:nvPr>
        </p:nvSpPr>
        <p:spPr>
          <a:xfrm>
            <a:off x="593725" y="1231900"/>
            <a:ext cx="3371850" cy="4508500"/>
          </a:xfrm>
        </p:spPr>
        <p:txBody>
          <a:bodyPr/>
          <a:lstStyle/>
          <a:p>
            <a:pPr>
              <a:spcBef>
                <a:spcPct val="0"/>
              </a:spcBef>
              <a:spcAft>
                <a:spcPts val="1800"/>
              </a:spcAft>
            </a:pPr>
            <a:r>
              <a:rPr lang="en-US" sz="1800" dirty="0" smtClean="0"/>
              <a:t>Once the yoke wires have been positioned vertically to board, </a:t>
            </a:r>
          </a:p>
          <a:p>
            <a:pPr>
              <a:spcBef>
                <a:spcPct val="0"/>
              </a:spcBef>
              <a:spcAft>
                <a:spcPts val="1800"/>
              </a:spcAft>
            </a:pPr>
            <a:r>
              <a:rPr lang="en-US" sz="1800" dirty="0" smtClean="0"/>
              <a:t>GENTLY loosen the main board and display assembly, then</a:t>
            </a:r>
          </a:p>
          <a:p>
            <a:pPr>
              <a:spcBef>
                <a:spcPct val="0"/>
              </a:spcBef>
              <a:spcAft>
                <a:spcPts val="1800"/>
              </a:spcAft>
            </a:pPr>
            <a:r>
              <a:rPr lang="en-US" sz="1800" dirty="0" smtClean="0"/>
              <a:t>Lift the main board and display assembly upwards from the housing and turn it so  the sensors are exposed</a:t>
            </a:r>
          </a:p>
          <a:p>
            <a:pPr>
              <a:spcBef>
                <a:spcPct val="0"/>
              </a:spcBef>
              <a:spcAft>
                <a:spcPts val="1800"/>
              </a:spcAft>
            </a:pPr>
            <a:r>
              <a:rPr lang="en-US" sz="1800" dirty="0" smtClean="0"/>
              <a:t>BE CAREFUL NOT PULL THE YOKE WIRES HARD ENOUGH TO CAUSE DAMAGE </a:t>
            </a:r>
          </a:p>
        </p:txBody>
      </p:sp>
      <p:sp>
        <p:nvSpPr>
          <p:cNvPr id="133126"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2274" name="Picture 2" descr="C:\Users\bhenderson\Pictures\2011-04-26\021.JPG"/>
          <p:cNvPicPr>
            <a:picLocks noChangeAspect="1" noChangeArrowheads="1"/>
          </p:cNvPicPr>
          <p:nvPr/>
        </p:nvPicPr>
        <p:blipFill rotWithShape="1">
          <a:blip r:embed="rId3"/>
          <a:srcRect l="5677" t="16179" r="19969" b="15051"/>
          <a:stretch/>
        </p:blipFill>
        <p:spPr bwMode="auto">
          <a:xfrm>
            <a:off x="4856163" y="355600"/>
            <a:ext cx="4000500" cy="2776538"/>
          </a:xfrm>
          <a:prstGeom prst="rect">
            <a:avLst/>
          </a:prstGeom>
          <a:noFill/>
          <a:ln w="38100">
            <a:solidFill>
              <a:schemeClr val="bg1"/>
            </a:solidFill>
          </a:ln>
          <a:effectLst>
            <a:outerShdw dist="10795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pic>
        <p:nvPicPr>
          <p:cNvPr id="182275" name="Picture 3" descr="C:\Users\bhenderson\Pictures\2011-04-26\025.JPG"/>
          <p:cNvPicPr>
            <a:picLocks noChangeAspect="1" noChangeArrowheads="1"/>
          </p:cNvPicPr>
          <p:nvPr/>
        </p:nvPicPr>
        <p:blipFill rotWithShape="1">
          <a:blip r:embed="rId4"/>
          <a:srcRect l="7512" t="11934" r="16412" b="11129"/>
          <a:stretch/>
        </p:blipFill>
        <p:spPr bwMode="auto">
          <a:xfrm>
            <a:off x="4891088" y="3490913"/>
            <a:ext cx="3979862" cy="3019425"/>
          </a:xfrm>
          <a:prstGeom prst="rect">
            <a:avLst/>
          </a:prstGeom>
          <a:noFill/>
          <a:ln w="38100">
            <a:solidFill>
              <a:schemeClr val="bg1"/>
            </a:solidFill>
          </a:ln>
          <a:effectLst>
            <a:outerShdw dist="10795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1050925" y="114300"/>
            <a:ext cx="3081338" cy="812800"/>
          </a:xfrm>
        </p:spPr>
        <p:txBody>
          <a:bodyPr/>
          <a:lstStyle/>
          <a:p>
            <a:r>
              <a:rPr lang="en-US" sz="2000" dirty="0" smtClean="0"/>
              <a:t>G450 Sensor replacement</a:t>
            </a:r>
          </a:p>
        </p:txBody>
      </p:sp>
      <p:sp>
        <p:nvSpPr>
          <p:cNvPr id="134147" name="Content Placeholder 2"/>
          <p:cNvSpPr>
            <a:spLocks noGrp="1"/>
          </p:cNvSpPr>
          <p:nvPr>
            <p:ph idx="1"/>
          </p:nvPr>
        </p:nvSpPr>
        <p:spPr>
          <a:xfrm>
            <a:off x="177800" y="1065213"/>
            <a:ext cx="3895725" cy="4508500"/>
          </a:xfrm>
        </p:spPr>
        <p:txBody>
          <a:bodyPr/>
          <a:lstStyle/>
          <a:p>
            <a:pPr>
              <a:spcBef>
                <a:spcPct val="0"/>
              </a:spcBef>
              <a:spcAft>
                <a:spcPts val="1200"/>
              </a:spcAft>
            </a:pPr>
            <a:r>
              <a:rPr lang="en-US" sz="1800" dirty="0" smtClean="0"/>
              <a:t>In the G450 the sensor positions are defined</a:t>
            </a:r>
          </a:p>
          <a:p>
            <a:pPr>
              <a:spcBef>
                <a:spcPct val="0"/>
              </a:spcBef>
              <a:spcAft>
                <a:spcPts val="1200"/>
              </a:spcAft>
            </a:pPr>
            <a:r>
              <a:rPr lang="en-US" sz="1800" dirty="0" smtClean="0"/>
              <a:t>Identify the sensor you intend to replace</a:t>
            </a:r>
          </a:p>
          <a:p>
            <a:pPr>
              <a:spcBef>
                <a:spcPct val="0"/>
              </a:spcBef>
              <a:spcAft>
                <a:spcPts val="1200"/>
              </a:spcAft>
            </a:pPr>
            <a:r>
              <a:rPr lang="en-US" sz="1800" dirty="0" smtClean="0"/>
              <a:t>Remove and replace the required sensors</a:t>
            </a:r>
          </a:p>
          <a:p>
            <a:pPr>
              <a:spcBef>
                <a:spcPct val="0"/>
              </a:spcBef>
              <a:spcAft>
                <a:spcPts val="1200"/>
              </a:spcAft>
            </a:pPr>
            <a:r>
              <a:rPr lang="en-US" sz="1800" dirty="0" smtClean="0"/>
              <a:t>IN THE G450 THE SENSOR YOU REMOVE MUST BE REPLACED WITH THE EXACT SAME TYPE OF SENSOR IN THE EXACT SAME POSITION,</a:t>
            </a:r>
          </a:p>
          <a:p>
            <a:pPr>
              <a:spcBef>
                <a:spcPct val="0"/>
              </a:spcBef>
              <a:spcAft>
                <a:spcPts val="1200"/>
              </a:spcAft>
            </a:pPr>
            <a:r>
              <a:rPr lang="en-US" sz="1800" dirty="0" smtClean="0"/>
              <a:t>SWITCHING SENSOR POSITIONS WILL RESULT IN CALIBRATION OR SENSOR TEST FAILURE WHEN THE INSTRUMENT IS RESTARTED</a:t>
            </a:r>
          </a:p>
          <a:p>
            <a:pPr>
              <a:spcBef>
                <a:spcPct val="0"/>
              </a:spcBef>
              <a:spcAft>
                <a:spcPts val="1200"/>
              </a:spcAft>
            </a:pPr>
            <a:endParaRPr lang="en-US" sz="1800" dirty="0" smtClean="0"/>
          </a:p>
        </p:txBody>
      </p:sp>
      <p:sp>
        <p:nvSpPr>
          <p:cNvPr id="134148"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2514" name="Picture 2" descr="C:\Users\bhenderson\Pictures\2011-04-26\026.JPG"/>
          <p:cNvPicPr>
            <a:picLocks noChangeAspect="1" noChangeArrowheads="1"/>
          </p:cNvPicPr>
          <p:nvPr/>
        </p:nvPicPr>
        <p:blipFill rotWithShape="1">
          <a:blip r:embed="rId3"/>
          <a:srcRect l="26049" t="12606" r="9993" b="25570"/>
          <a:stretch/>
        </p:blipFill>
        <p:spPr bwMode="auto">
          <a:xfrm>
            <a:off x="4229100" y="522288"/>
            <a:ext cx="4700588" cy="3408362"/>
          </a:xfrm>
          <a:prstGeom prst="rect">
            <a:avLst/>
          </a:prstGeom>
          <a:noFill/>
          <a:ln w="38100">
            <a:solidFill>
              <a:schemeClr val="bg1"/>
            </a:solidFill>
          </a:ln>
          <a:effectLst>
            <a:outerShdw dist="10795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cxnSp>
        <p:nvCxnSpPr>
          <p:cNvPr id="134150" name="Straight Arrow Connector 2"/>
          <p:cNvCxnSpPr>
            <a:cxnSpLocks noChangeShapeType="1"/>
          </p:cNvCxnSpPr>
          <p:nvPr/>
        </p:nvCxnSpPr>
        <p:spPr bwMode="auto">
          <a:xfrm flipV="1">
            <a:off x="4792663" y="2670175"/>
            <a:ext cx="623887" cy="2344738"/>
          </a:xfrm>
          <a:prstGeom prst="straightConnector1">
            <a:avLst/>
          </a:prstGeom>
          <a:noFill/>
          <a:ln w="381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151" name="Straight Arrow Connector 11"/>
          <p:cNvCxnSpPr>
            <a:cxnSpLocks noChangeShapeType="1"/>
          </p:cNvCxnSpPr>
          <p:nvPr/>
        </p:nvCxnSpPr>
        <p:spPr bwMode="auto">
          <a:xfrm flipH="1" flipV="1">
            <a:off x="5707063" y="2138363"/>
            <a:ext cx="457200" cy="3333750"/>
          </a:xfrm>
          <a:prstGeom prst="straightConnector1">
            <a:avLst/>
          </a:prstGeom>
          <a:noFill/>
          <a:ln w="381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152" name="Straight Arrow Connector 12"/>
          <p:cNvCxnSpPr>
            <a:cxnSpLocks noChangeShapeType="1"/>
          </p:cNvCxnSpPr>
          <p:nvPr/>
        </p:nvCxnSpPr>
        <p:spPr bwMode="auto">
          <a:xfrm flipH="1" flipV="1">
            <a:off x="6586538" y="2109788"/>
            <a:ext cx="1536700" cy="2154237"/>
          </a:xfrm>
          <a:prstGeom prst="straightConnector1">
            <a:avLst/>
          </a:prstGeom>
          <a:noFill/>
          <a:ln w="381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153" name="Straight Arrow Connector 13"/>
          <p:cNvCxnSpPr>
            <a:cxnSpLocks noChangeShapeType="1"/>
          </p:cNvCxnSpPr>
          <p:nvPr/>
        </p:nvCxnSpPr>
        <p:spPr bwMode="auto">
          <a:xfrm flipH="1" flipV="1">
            <a:off x="6465888" y="2736850"/>
            <a:ext cx="938212" cy="2601913"/>
          </a:xfrm>
          <a:prstGeom prst="straightConnector1">
            <a:avLst/>
          </a:prstGeom>
          <a:noFill/>
          <a:ln w="381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906" name="TextBox 15"/>
          <p:cNvSpPr txBox="1">
            <a:spLocks noChangeArrowheads="1"/>
          </p:cNvSpPr>
          <p:nvPr/>
        </p:nvSpPr>
        <p:spPr bwMode="auto">
          <a:xfrm>
            <a:off x="7078663" y="5106988"/>
            <a:ext cx="1741487" cy="523875"/>
          </a:xfrm>
          <a:prstGeom prst="rect">
            <a:avLst/>
          </a:prstGeom>
          <a:solidFill>
            <a:srgbClr val="FFFFFF"/>
          </a:solidFill>
          <a:ln w="31750">
            <a:solidFill>
              <a:srgbClr val="000000"/>
            </a:solidFill>
          </a:ln>
          <a:effectLst>
            <a:outerShdw dist="107950" dir="2700000" algn="ctr" rotWithShape="0">
              <a:schemeClr val="bg1">
                <a:lumMod val="50000"/>
                <a:lumOff val="50000"/>
              </a:schemeClr>
            </a:outerShdw>
          </a:effec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defRPr/>
            </a:pPr>
            <a:r>
              <a:rPr lang="en-US" sz="1400" i="1" dirty="0" smtClean="0">
                <a:solidFill>
                  <a:schemeClr val="bg1"/>
                </a:solidFill>
              </a:rPr>
              <a:t>Oxygen       (purple housing)</a:t>
            </a:r>
          </a:p>
        </p:txBody>
      </p:sp>
      <p:sp>
        <p:nvSpPr>
          <p:cNvPr id="80907" name="TextBox 24"/>
          <p:cNvSpPr txBox="1">
            <a:spLocks noChangeArrowheads="1"/>
          </p:cNvSpPr>
          <p:nvPr/>
        </p:nvSpPr>
        <p:spPr bwMode="auto">
          <a:xfrm>
            <a:off x="7388225" y="4219575"/>
            <a:ext cx="1549400" cy="523875"/>
          </a:xfrm>
          <a:prstGeom prst="rect">
            <a:avLst/>
          </a:prstGeom>
          <a:solidFill>
            <a:srgbClr val="FFFFFF"/>
          </a:solidFill>
          <a:ln w="31750">
            <a:solidFill>
              <a:srgbClr val="000000"/>
            </a:solidFill>
          </a:ln>
          <a:effectLst>
            <a:outerShdw dist="107950" dir="2700000" algn="ctr" rotWithShape="0">
              <a:schemeClr val="bg1">
                <a:lumMod val="50000"/>
                <a:lumOff val="50000"/>
              </a:schemeClr>
            </a:outerShdw>
          </a:effec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defRPr/>
            </a:pPr>
            <a:r>
              <a:rPr lang="en-US" sz="1400" i="1" dirty="0" smtClean="0">
                <a:solidFill>
                  <a:schemeClr val="bg1"/>
                </a:solidFill>
              </a:rPr>
              <a:t>H2S (blue ring  top)</a:t>
            </a:r>
          </a:p>
        </p:txBody>
      </p:sp>
      <p:sp>
        <p:nvSpPr>
          <p:cNvPr id="80908" name="TextBox 26"/>
          <p:cNvSpPr txBox="1">
            <a:spLocks noChangeArrowheads="1"/>
          </p:cNvSpPr>
          <p:nvPr/>
        </p:nvSpPr>
        <p:spPr bwMode="auto">
          <a:xfrm>
            <a:off x="4187825" y="4683125"/>
            <a:ext cx="1638300" cy="523875"/>
          </a:xfrm>
          <a:prstGeom prst="rect">
            <a:avLst/>
          </a:prstGeom>
          <a:solidFill>
            <a:srgbClr val="FFFFFF"/>
          </a:solidFill>
          <a:ln w="31750">
            <a:solidFill>
              <a:srgbClr val="000000"/>
            </a:solidFill>
            <a:miter lim="800000"/>
            <a:headEnd/>
            <a:tailEnd/>
          </a:ln>
          <a:effectLst>
            <a:outerShdw dist="107950" dir="2700000" algn="ctr" rotWithShape="0">
              <a:schemeClr val="bg1">
                <a:lumMod val="50000"/>
                <a:lumOff val="50000"/>
              </a:schemeClr>
            </a:outerShdw>
          </a:effec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defRPr/>
            </a:pPr>
            <a:r>
              <a:rPr lang="en-US" sz="1400" i="1" dirty="0" smtClean="0">
                <a:solidFill>
                  <a:schemeClr val="bg1"/>
                </a:solidFill>
              </a:rPr>
              <a:t>LEL (stainless steel housing)</a:t>
            </a:r>
          </a:p>
        </p:txBody>
      </p:sp>
      <p:sp>
        <p:nvSpPr>
          <p:cNvPr id="80909" name="TextBox 27"/>
          <p:cNvSpPr txBox="1">
            <a:spLocks noChangeArrowheads="1"/>
          </p:cNvSpPr>
          <p:nvPr/>
        </p:nvSpPr>
        <p:spPr bwMode="auto">
          <a:xfrm>
            <a:off x="5360988" y="5413375"/>
            <a:ext cx="1512887" cy="523875"/>
          </a:xfrm>
          <a:prstGeom prst="rect">
            <a:avLst/>
          </a:prstGeom>
          <a:solidFill>
            <a:srgbClr val="FFFFFF"/>
          </a:solidFill>
          <a:ln w="31750">
            <a:solidFill>
              <a:srgbClr val="000000"/>
            </a:solidFill>
            <a:miter lim="800000"/>
            <a:headEnd/>
            <a:tailEnd/>
          </a:ln>
          <a:effectLst>
            <a:outerShdw dist="107950" dir="2700000" algn="ctr" rotWithShape="0">
              <a:schemeClr val="bg1">
                <a:lumMod val="50000"/>
                <a:lumOff val="50000"/>
              </a:schemeClr>
            </a:outerShdw>
          </a:effec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defRPr/>
            </a:pPr>
            <a:r>
              <a:rPr lang="en-US" sz="1400" i="1" dirty="0" smtClean="0">
                <a:solidFill>
                  <a:schemeClr val="bg1"/>
                </a:solidFill>
              </a:rPr>
              <a:t>CO (solid red or red ring top)</a:t>
            </a:r>
          </a:p>
        </p:txBody>
      </p:sp>
    </p:spTree>
  </p:cSld>
  <p:clrMapOvr>
    <a:masterClrMapping/>
  </p:clrMapOvr>
  <p:transition spd="slow">
    <p:split orient="ver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475" t="9665" r="7916" b="25780"/>
          <a:stretch>
            <a:fillRect/>
          </a:stretch>
        </p:blipFill>
        <p:spPr bwMode="auto">
          <a:xfrm rot="-3136753">
            <a:off x="3826669" y="1899444"/>
            <a:ext cx="4789488"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itle 1"/>
          <p:cNvSpPr>
            <a:spLocks noGrp="1"/>
          </p:cNvSpPr>
          <p:nvPr>
            <p:ph type="title"/>
          </p:nvPr>
        </p:nvSpPr>
        <p:spPr>
          <a:xfrm>
            <a:off x="1050925" y="114300"/>
            <a:ext cx="7451725" cy="812800"/>
          </a:xfrm>
        </p:spPr>
        <p:txBody>
          <a:bodyPr/>
          <a:lstStyle/>
          <a:p>
            <a:r>
              <a:rPr lang="en-US" sz="2000" dirty="0" smtClean="0"/>
              <a:t>G460 sensor replacement</a:t>
            </a:r>
          </a:p>
        </p:txBody>
      </p:sp>
      <p:sp>
        <p:nvSpPr>
          <p:cNvPr id="135172" name="Content Placeholder 2"/>
          <p:cNvSpPr>
            <a:spLocks noGrp="1"/>
          </p:cNvSpPr>
          <p:nvPr>
            <p:ph idx="1"/>
          </p:nvPr>
        </p:nvSpPr>
        <p:spPr>
          <a:xfrm>
            <a:off x="511175" y="1208088"/>
            <a:ext cx="3846513" cy="4508500"/>
          </a:xfrm>
        </p:spPr>
        <p:txBody>
          <a:bodyPr/>
          <a:lstStyle/>
          <a:p>
            <a:pPr>
              <a:spcBef>
                <a:spcPct val="0"/>
              </a:spcBef>
              <a:spcAft>
                <a:spcPts val="1800"/>
              </a:spcAft>
            </a:pPr>
            <a:r>
              <a:rPr lang="en-US" sz="1800" dirty="0" smtClean="0"/>
              <a:t>G460 sensors are equipped with “smart” PCBs that identify the type of sensor and other settings to the instrument</a:t>
            </a:r>
          </a:p>
          <a:p>
            <a:pPr>
              <a:spcBef>
                <a:spcPct val="0"/>
              </a:spcBef>
              <a:spcAft>
                <a:spcPts val="1800"/>
              </a:spcAft>
            </a:pPr>
            <a:r>
              <a:rPr lang="en-US" sz="1800" dirty="0" smtClean="0"/>
              <a:t>As long as the type of sensor is supported when installed in a particular position on the PCB, the instrument will automatically update the sensor configuration when it is restarted</a:t>
            </a:r>
          </a:p>
        </p:txBody>
      </p:sp>
      <p:sp>
        <p:nvSpPr>
          <p:cNvPr id="135173"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6537" y="101600"/>
            <a:ext cx="4481025" cy="812800"/>
          </a:xfrm>
        </p:spPr>
        <p:txBody>
          <a:bodyPr/>
          <a:lstStyle/>
          <a:p>
            <a:r>
              <a:rPr lang="en-US" sz="2000" dirty="0"/>
              <a:t>Expected G450 </a:t>
            </a:r>
            <a:r>
              <a:rPr lang="en-US" sz="2000" dirty="0" smtClean="0"/>
              <a:t>run times as function of temperature</a:t>
            </a:r>
            <a:endParaRPr lang="en-US" sz="2000" dirty="0"/>
          </a:p>
        </p:txBody>
      </p:sp>
      <p:sp>
        <p:nvSpPr>
          <p:cNvPr id="4" name="Line 4"/>
          <p:cNvSpPr>
            <a:spLocks noChangeShapeType="1"/>
          </p:cNvSpPr>
          <p:nvPr/>
        </p:nvSpPr>
        <p:spPr bwMode="auto">
          <a:xfrm flipV="1">
            <a:off x="0" y="1583795"/>
            <a:ext cx="9144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algn="l" eaLnBrk="1" hangingPunct="1"/>
            <a:endParaRPr lang="en-US" b="0">
              <a:ln>
                <a:solidFill>
                  <a:srgbClr val="000000"/>
                </a:solidFill>
              </a:ln>
              <a:solidFill>
                <a:srgbClr val="0000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314" t="26714" r="12600" b="9305"/>
          <a:stretch/>
        </p:blipFill>
        <p:spPr bwMode="auto">
          <a:xfrm>
            <a:off x="966262" y="1019175"/>
            <a:ext cx="7154169" cy="4676776"/>
          </a:xfrm>
          <a:prstGeom prst="rect">
            <a:avLst/>
          </a:prstGeom>
          <a:noFill/>
          <a:ln w="19050">
            <a:solidFill>
              <a:schemeClr val="bg1"/>
            </a:solidFill>
            <a:miter lim="800000"/>
            <a:headEnd/>
            <a:tailEnd/>
          </a:ln>
          <a:effectLst>
            <a:outerShdw dist="101600"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87952871"/>
      </p:ext>
    </p:extLst>
  </p:cSld>
  <p:clrMapOvr>
    <a:masterClrMapping/>
  </p:clrMapOvr>
  <p:transition spd="slow">
    <p:split orient="vert"/>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13335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136195" name="Rectangle 3"/>
          <p:cNvSpPr>
            <a:spLocks noGrp="1" noChangeArrowheads="1"/>
          </p:cNvSpPr>
          <p:nvPr>
            <p:ph type="title"/>
          </p:nvPr>
        </p:nvSpPr>
        <p:spPr>
          <a:xfrm>
            <a:off x="5380891" y="112713"/>
            <a:ext cx="3056671" cy="812800"/>
          </a:xfrm>
        </p:spPr>
        <p:txBody>
          <a:bodyPr/>
          <a:lstStyle/>
          <a:p>
            <a:r>
              <a:rPr lang="en-US" sz="2000" dirty="0" smtClean="0"/>
              <a:t>G460 Interchangeable Smart Sensors</a:t>
            </a:r>
          </a:p>
        </p:txBody>
      </p:sp>
      <p:sp>
        <p:nvSpPr>
          <p:cNvPr id="136196" name="Rectangle 4"/>
          <p:cNvSpPr>
            <a:spLocks noGrp="1" noChangeArrowheads="1"/>
          </p:cNvSpPr>
          <p:nvPr>
            <p:ph type="body" idx="1"/>
          </p:nvPr>
        </p:nvSpPr>
        <p:spPr>
          <a:xfrm>
            <a:off x="785813" y="1181100"/>
            <a:ext cx="4927600" cy="4508500"/>
          </a:xfrm>
          <a:extLst>
            <a:ext uri="{91240B29-F687-4F45-9708-019B960494DF}">
              <a14:hiddenLine xmlns:a14="http://schemas.microsoft.com/office/drawing/2010/main" w="9525">
                <a:solidFill>
                  <a:srgbClr val="C1D6FF"/>
                </a:solidFill>
                <a:miter lim="800000"/>
                <a:headEnd/>
                <a:tailEnd/>
              </a14:hiddenLine>
            </a:ext>
          </a:extLst>
        </p:spPr>
        <p:txBody>
          <a:bodyPr/>
          <a:lstStyle/>
          <a:p>
            <a:pPr>
              <a:lnSpc>
                <a:spcPct val="95000"/>
              </a:lnSpc>
              <a:spcBef>
                <a:spcPct val="0"/>
              </a:spcBef>
              <a:spcAft>
                <a:spcPct val="55000"/>
              </a:spcAft>
            </a:pPr>
            <a:r>
              <a:rPr lang="en-US" sz="1800" dirty="0" smtClean="0"/>
              <a:t>Five Smart Sensor positions on PCB:  </a:t>
            </a:r>
          </a:p>
          <a:p>
            <a:pPr>
              <a:lnSpc>
                <a:spcPct val="95000"/>
              </a:lnSpc>
              <a:spcBef>
                <a:spcPct val="0"/>
              </a:spcBef>
              <a:spcAft>
                <a:spcPct val="55000"/>
              </a:spcAft>
            </a:pPr>
            <a:r>
              <a:rPr lang="en-US" sz="1800" dirty="0" smtClean="0"/>
              <a:t>All you need to do is plug the sensor into a position designed for that type of sensor </a:t>
            </a:r>
          </a:p>
          <a:p>
            <a:pPr lvl="1">
              <a:spcBef>
                <a:spcPct val="0"/>
              </a:spcBef>
              <a:spcAft>
                <a:spcPct val="55000"/>
              </a:spcAft>
            </a:pPr>
            <a:r>
              <a:rPr lang="de-DE" sz="1800" dirty="0" smtClean="0">
                <a:solidFill>
                  <a:srgbClr val="FF0000"/>
                </a:solidFill>
              </a:rPr>
              <a:t>EC 1:</a:t>
            </a:r>
            <a:r>
              <a:rPr lang="de-DE" sz="1600" dirty="0" smtClean="0"/>
              <a:t>   COSH</a:t>
            </a:r>
          </a:p>
          <a:p>
            <a:pPr lvl="1">
              <a:spcBef>
                <a:spcPct val="0"/>
              </a:spcBef>
              <a:spcAft>
                <a:spcPct val="55000"/>
              </a:spcAft>
            </a:pPr>
            <a:r>
              <a:rPr lang="de-DE" sz="1800" dirty="0" smtClean="0">
                <a:solidFill>
                  <a:srgbClr val="FF0000"/>
                </a:solidFill>
              </a:rPr>
              <a:t>EC 1, 2, 3:</a:t>
            </a:r>
            <a:r>
              <a:rPr lang="de-DE" sz="1600" dirty="0" smtClean="0"/>
              <a:t>   CO, H2S, O2, NH3, SO2, H2, PH3, HCN</a:t>
            </a:r>
          </a:p>
          <a:p>
            <a:pPr lvl="1">
              <a:spcBef>
                <a:spcPct val="0"/>
              </a:spcBef>
              <a:spcAft>
                <a:spcPct val="55000"/>
              </a:spcAft>
            </a:pPr>
            <a:r>
              <a:rPr lang="de-DE" sz="1800" dirty="0" smtClean="0">
                <a:solidFill>
                  <a:srgbClr val="FF0000"/>
                </a:solidFill>
              </a:rPr>
              <a:t>EC 2, 3:</a:t>
            </a:r>
            <a:r>
              <a:rPr lang="de-DE" sz="1600" dirty="0" smtClean="0"/>
              <a:t>   NO, NO2, CL2, HCL, ETO, O3, ClO2, HF</a:t>
            </a:r>
          </a:p>
          <a:p>
            <a:pPr lvl="1">
              <a:spcBef>
                <a:spcPct val="0"/>
              </a:spcBef>
              <a:spcAft>
                <a:spcPct val="55000"/>
              </a:spcAft>
            </a:pPr>
            <a:r>
              <a:rPr lang="de-DE" sz="1800" dirty="0" smtClean="0">
                <a:solidFill>
                  <a:srgbClr val="FF0000"/>
                </a:solidFill>
              </a:rPr>
              <a:t>EC 2:  PID</a:t>
            </a:r>
          </a:p>
          <a:p>
            <a:pPr lvl="1">
              <a:spcBef>
                <a:spcPct val="0"/>
              </a:spcBef>
              <a:spcAft>
                <a:spcPct val="55000"/>
              </a:spcAft>
            </a:pPr>
            <a:r>
              <a:rPr lang="de-DE" sz="1800" dirty="0" smtClean="0">
                <a:solidFill>
                  <a:srgbClr val="FF0000"/>
                </a:solidFill>
              </a:rPr>
              <a:t>PL:</a:t>
            </a:r>
            <a:r>
              <a:rPr lang="de-DE" sz="1600" dirty="0" smtClean="0"/>
              <a:t>  1 – 100% LEL </a:t>
            </a:r>
            <a:r>
              <a:rPr lang="en-US" sz="1600" dirty="0" smtClean="0"/>
              <a:t>“pellistor” </a:t>
            </a:r>
            <a:r>
              <a:rPr lang="de-DE" sz="1600" dirty="0" smtClean="0"/>
              <a:t>sensor</a:t>
            </a:r>
          </a:p>
          <a:p>
            <a:pPr lvl="1">
              <a:spcBef>
                <a:spcPct val="0"/>
              </a:spcBef>
              <a:spcAft>
                <a:spcPct val="55000"/>
              </a:spcAft>
            </a:pPr>
            <a:r>
              <a:rPr lang="de-DE" sz="1800" dirty="0" smtClean="0">
                <a:solidFill>
                  <a:srgbClr val="FF0000"/>
                </a:solidFill>
              </a:rPr>
              <a:t>IR:</a:t>
            </a:r>
            <a:r>
              <a:rPr lang="de-DE" sz="1600" dirty="0" smtClean="0"/>
              <a:t>  0.1 - 5.0 Vol % CO2; 0 – 100% LEL combustible; 0 – 100% vol combustible</a:t>
            </a:r>
            <a:endParaRPr lang="en-US" sz="1600" dirty="0" smtClean="0"/>
          </a:p>
        </p:txBody>
      </p:sp>
      <p:pic>
        <p:nvPicPr>
          <p:cNvPr id="136197" name="Picture 5" descr="G460_EC+PL-Sensoren"/>
          <p:cNvPicPr>
            <a:picLocks noChangeAspect="1" noChangeArrowheads="1"/>
          </p:cNvPicPr>
          <p:nvPr/>
        </p:nvPicPr>
        <p:blipFill>
          <a:blip r:embed="rId3" cstate="print">
            <a:extLst>
              <a:ext uri="{28A0092B-C50C-407E-A947-70E740481C1C}">
                <a14:useLocalDpi xmlns:a14="http://schemas.microsoft.com/office/drawing/2010/main" val="0"/>
              </a:ext>
            </a:extLst>
          </a:blip>
          <a:srcRect r="52339"/>
          <a:stretch>
            <a:fillRect/>
          </a:stretch>
        </p:blipFill>
        <p:spPr bwMode="auto">
          <a:xfrm>
            <a:off x="6983413" y="1192213"/>
            <a:ext cx="1979612" cy="229711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6198" name="Picture 6" descr="G460_EC+PL-Sensoren"/>
          <p:cNvPicPr>
            <a:picLocks noChangeAspect="1" noChangeArrowheads="1"/>
          </p:cNvPicPr>
          <p:nvPr/>
        </p:nvPicPr>
        <p:blipFill>
          <a:blip r:embed="rId3" cstate="print">
            <a:extLst>
              <a:ext uri="{28A0092B-C50C-407E-A947-70E740481C1C}">
                <a14:useLocalDpi xmlns:a14="http://schemas.microsoft.com/office/drawing/2010/main" val="0"/>
              </a:ext>
            </a:extLst>
          </a:blip>
          <a:srcRect l="50618" r="1346"/>
          <a:stretch>
            <a:fillRect/>
          </a:stretch>
        </p:blipFill>
        <p:spPr bwMode="auto">
          <a:xfrm>
            <a:off x="6986588" y="3657600"/>
            <a:ext cx="1976437" cy="227488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6199" name="Line 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1690688" y="1190625"/>
            <a:ext cx="9144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sz="1600"/>
          </a:p>
        </p:txBody>
      </p:sp>
      <p:sp>
        <p:nvSpPr>
          <p:cNvPr id="137219" name="Rectangle 3"/>
          <p:cNvSpPr>
            <a:spLocks noGrp="1" noChangeArrowheads="1"/>
          </p:cNvSpPr>
          <p:nvPr>
            <p:ph type="title"/>
          </p:nvPr>
        </p:nvSpPr>
        <p:spPr>
          <a:xfrm>
            <a:off x="3743325" y="169863"/>
            <a:ext cx="4694238" cy="812800"/>
          </a:xfrm>
        </p:spPr>
        <p:txBody>
          <a:bodyPr/>
          <a:lstStyle/>
          <a:p>
            <a:r>
              <a:rPr lang="en-US" sz="2000" dirty="0" smtClean="0"/>
              <a:t>G460 Main PCB:</a:t>
            </a:r>
            <a:br>
              <a:rPr lang="en-US" sz="2000" dirty="0" smtClean="0"/>
            </a:br>
            <a:r>
              <a:rPr lang="en-US" sz="2000" dirty="0" smtClean="0"/>
              <a:t>Five Smart Sensor Positions</a:t>
            </a:r>
          </a:p>
        </p:txBody>
      </p:sp>
      <p:sp>
        <p:nvSpPr>
          <p:cNvPr id="137220" name="Text Box 4"/>
          <p:cNvSpPr txBox="1">
            <a:spLocks noChangeArrowheads="1"/>
          </p:cNvSpPr>
          <p:nvPr/>
        </p:nvSpPr>
        <p:spPr bwMode="auto">
          <a:xfrm>
            <a:off x="1346200" y="3363913"/>
            <a:ext cx="381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eaLnBrk="1" hangingPunct="1">
              <a:spcBef>
                <a:spcPct val="50000"/>
              </a:spcBef>
              <a:buFont typeface="Wingdings" pitchFamily="2" charset="2"/>
              <a:buNone/>
            </a:pPr>
            <a:endParaRPr lang="en-US" sz="1600" b="0">
              <a:solidFill>
                <a:schemeClr val="bg1"/>
              </a:solidFill>
            </a:endParaRPr>
          </a:p>
        </p:txBody>
      </p:sp>
      <p:sp>
        <p:nvSpPr>
          <p:cNvPr id="137221" name="Text Box 5"/>
          <p:cNvSpPr txBox="1">
            <a:spLocks noChangeArrowheads="1"/>
          </p:cNvSpPr>
          <p:nvPr/>
        </p:nvSpPr>
        <p:spPr bwMode="auto">
          <a:xfrm>
            <a:off x="158750" y="4900613"/>
            <a:ext cx="1520825" cy="620956"/>
          </a:xfrm>
          <a:prstGeom prst="rect">
            <a:avLst/>
          </a:prstGeom>
          <a:solidFill>
            <a:srgbClr val="FFFFFF"/>
          </a:solidFill>
          <a:ln w="25400">
            <a:solidFill>
              <a:schemeClr val="bg1"/>
            </a:solidFill>
          </a:ln>
          <a:effectLst>
            <a:outerShdw dist="101600" dir="2700000" algn="ctr" rotWithShape="0">
              <a:schemeClr val="bg1">
                <a:lumMod val="50000"/>
                <a:lumOff val="50000"/>
              </a:schemeClr>
            </a:outerShdw>
          </a:effectLst>
          <a:extLst/>
        </p:spPr>
        <p:txBody>
          <a:bodyPr lIns="18000" rIns="18000"/>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spcAft>
                <a:spcPts val="600"/>
              </a:spcAft>
            </a:pPr>
            <a:r>
              <a:rPr lang="de-DE" sz="1600" i="1" dirty="0" smtClean="0">
                <a:solidFill>
                  <a:schemeClr val="bg1"/>
                </a:solidFill>
              </a:rPr>
              <a:t>EC1 (Lower </a:t>
            </a:r>
            <a:r>
              <a:rPr lang="de-DE" sz="1600" i="1" dirty="0">
                <a:solidFill>
                  <a:schemeClr val="bg1"/>
                </a:solidFill>
              </a:rPr>
              <a:t>Left)</a:t>
            </a:r>
            <a:endParaRPr lang="de-DE" sz="1600" b="0" i="1" dirty="0">
              <a:solidFill>
                <a:schemeClr val="bg1"/>
              </a:solidFill>
            </a:endParaRPr>
          </a:p>
        </p:txBody>
      </p:sp>
      <p:pic>
        <p:nvPicPr>
          <p:cNvPr id="137222" name="Picture 6" descr="G460_Steckplät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5088" y="1260475"/>
            <a:ext cx="4270375"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99CCFF"/>
                </a:solidFill>
                <a:miter lim="800000"/>
                <a:headEnd/>
                <a:tailEnd/>
              </a14:hiddenLine>
            </a:ext>
          </a:extLst>
        </p:spPr>
      </p:pic>
      <p:sp>
        <p:nvSpPr>
          <p:cNvPr id="137223" name="Text Box 7"/>
          <p:cNvSpPr txBox="1">
            <a:spLocks noChangeArrowheads="1"/>
          </p:cNvSpPr>
          <p:nvPr/>
        </p:nvSpPr>
        <p:spPr bwMode="auto">
          <a:xfrm>
            <a:off x="7175623" y="3366111"/>
            <a:ext cx="1643062" cy="634389"/>
          </a:xfrm>
          <a:prstGeom prst="rect">
            <a:avLst/>
          </a:prstGeom>
          <a:solidFill>
            <a:srgbClr val="FFFFFF"/>
          </a:solidFill>
          <a:ln w="25400">
            <a:solidFill>
              <a:schemeClr val="bg1"/>
            </a:solidFill>
          </a:ln>
          <a:effectLst>
            <a:outerShdw dist="101600" dir="2700000" algn="ctr" rotWithShape="0">
              <a:schemeClr val="bg1">
                <a:lumMod val="50000"/>
                <a:lumOff val="50000"/>
              </a:schemeClr>
            </a:outerShdw>
          </a:effectLst>
          <a:extLst/>
        </p:spPr>
        <p:txBody>
          <a:bodyPr lIns="18000" rIns="18000"/>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spcAft>
                <a:spcPts val="600"/>
              </a:spcAft>
            </a:pPr>
            <a:r>
              <a:rPr lang="de-DE" sz="1600" i="1" dirty="0">
                <a:solidFill>
                  <a:schemeClr val="bg1"/>
                </a:solidFill>
              </a:rPr>
              <a:t>EC2 / PID (Lower Right)</a:t>
            </a:r>
            <a:endParaRPr lang="de-DE" sz="1600" b="0" i="1" dirty="0">
              <a:solidFill>
                <a:schemeClr val="bg1"/>
              </a:solidFill>
            </a:endParaRPr>
          </a:p>
        </p:txBody>
      </p:sp>
      <p:sp>
        <p:nvSpPr>
          <p:cNvPr id="137224" name="Text Box 8"/>
          <p:cNvSpPr txBox="1">
            <a:spLocks noChangeArrowheads="1"/>
          </p:cNvSpPr>
          <p:nvPr/>
        </p:nvSpPr>
        <p:spPr bwMode="auto">
          <a:xfrm>
            <a:off x="332153" y="1899137"/>
            <a:ext cx="1734038" cy="360485"/>
          </a:xfrm>
          <a:prstGeom prst="rect">
            <a:avLst/>
          </a:prstGeom>
          <a:solidFill>
            <a:srgbClr val="FFFFFF"/>
          </a:solidFill>
          <a:ln w="25400">
            <a:solidFill>
              <a:schemeClr val="bg1"/>
            </a:solidFill>
          </a:ln>
          <a:effectLst>
            <a:outerShdw dist="101600" dir="2700000" algn="ctr" rotWithShape="0">
              <a:schemeClr val="bg1">
                <a:lumMod val="50000"/>
                <a:lumOff val="50000"/>
              </a:schemeClr>
            </a:outerShdw>
          </a:effectLst>
          <a:extLst/>
        </p:spPr>
        <p:txBody>
          <a:bodyPr lIns="18000" rIns="18000"/>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spcAft>
                <a:spcPts val="600"/>
              </a:spcAft>
            </a:pPr>
            <a:r>
              <a:rPr lang="de-DE" sz="1600" i="1" dirty="0" smtClean="0">
                <a:solidFill>
                  <a:schemeClr val="bg1"/>
                </a:solidFill>
              </a:rPr>
              <a:t>EC3 (Upper </a:t>
            </a:r>
            <a:r>
              <a:rPr lang="de-DE" sz="1600" i="1" dirty="0">
                <a:solidFill>
                  <a:schemeClr val="bg1"/>
                </a:solidFill>
              </a:rPr>
              <a:t>Left)</a:t>
            </a:r>
            <a:endParaRPr lang="de-DE" sz="1600" b="0" i="1" dirty="0">
              <a:solidFill>
                <a:schemeClr val="bg1"/>
              </a:solidFill>
            </a:endParaRPr>
          </a:p>
        </p:txBody>
      </p:sp>
      <p:sp>
        <p:nvSpPr>
          <p:cNvPr id="137225" name="Text Box 9"/>
          <p:cNvSpPr txBox="1">
            <a:spLocks noChangeArrowheads="1"/>
          </p:cNvSpPr>
          <p:nvPr/>
        </p:nvSpPr>
        <p:spPr bwMode="auto">
          <a:xfrm>
            <a:off x="230188" y="3886200"/>
            <a:ext cx="1316037" cy="349250"/>
          </a:xfrm>
          <a:prstGeom prst="rect">
            <a:avLst/>
          </a:prstGeom>
          <a:solidFill>
            <a:srgbClr val="FFFFFF"/>
          </a:solidFill>
          <a:ln w="25400">
            <a:solidFill>
              <a:schemeClr val="bg1"/>
            </a:solidFill>
          </a:ln>
          <a:effectLst>
            <a:outerShdw dist="101600" dir="2700000" algn="ctr" rotWithShape="0">
              <a:schemeClr val="bg1">
                <a:lumMod val="50000"/>
                <a:lumOff val="50000"/>
              </a:schemeClr>
            </a:outerShdw>
          </a:effectLst>
          <a:extLst/>
        </p:spPr>
        <p:txBody>
          <a:bodyPr lIns="18000" rIns="18000"/>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spcAft>
                <a:spcPts val="600"/>
              </a:spcAft>
            </a:pPr>
            <a:r>
              <a:rPr lang="de-DE" sz="1600" i="1" dirty="0" smtClean="0">
                <a:solidFill>
                  <a:schemeClr val="bg1"/>
                </a:solidFill>
              </a:rPr>
              <a:t>IR (Center</a:t>
            </a:r>
            <a:r>
              <a:rPr lang="de-DE" sz="1600" i="1" dirty="0">
                <a:solidFill>
                  <a:schemeClr val="bg1"/>
                </a:solidFill>
              </a:rPr>
              <a:t>)</a:t>
            </a:r>
            <a:endParaRPr lang="de-DE" sz="1600" b="0" i="1" dirty="0">
              <a:solidFill>
                <a:schemeClr val="bg1"/>
              </a:solidFill>
            </a:endParaRPr>
          </a:p>
        </p:txBody>
      </p:sp>
      <p:sp>
        <p:nvSpPr>
          <p:cNvPr id="137226" name="Text Box 10"/>
          <p:cNvSpPr txBox="1">
            <a:spLocks noChangeArrowheads="1"/>
          </p:cNvSpPr>
          <p:nvPr/>
        </p:nvSpPr>
        <p:spPr bwMode="auto">
          <a:xfrm>
            <a:off x="7174523" y="2312377"/>
            <a:ext cx="1746373" cy="430823"/>
          </a:xfrm>
          <a:prstGeom prst="rect">
            <a:avLst/>
          </a:prstGeom>
          <a:solidFill>
            <a:srgbClr val="FFFFFF"/>
          </a:solidFill>
          <a:ln w="25400">
            <a:solidFill>
              <a:schemeClr val="bg1"/>
            </a:solidFill>
          </a:ln>
          <a:effectLst>
            <a:outerShdw dist="101600" dir="2700000" algn="ctr" rotWithShape="0">
              <a:schemeClr val="bg1">
                <a:lumMod val="50000"/>
                <a:lumOff val="50000"/>
              </a:schemeClr>
            </a:outerShdw>
          </a:effectLst>
          <a:extLst/>
        </p:spPr>
        <p:txBody>
          <a:bodyPr lIns="18000" rIns="18000"/>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spcAft>
                <a:spcPts val="600"/>
              </a:spcAft>
            </a:pPr>
            <a:r>
              <a:rPr lang="de-DE" sz="1600" i="1" dirty="0" smtClean="0">
                <a:solidFill>
                  <a:schemeClr val="bg1"/>
                </a:solidFill>
              </a:rPr>
              <a:t>PL (Upper </a:t>
            </a:r>
            <a:r>
              <a:rPr lang="de-DE" sz="1600" i="1" dirty="0">
                <a:solidFill>
                  <a:schemeClr val="bg1"/>
                </a:solidFill>
              </a:rPr>
              <a:t>Right)</a:t>
            </a:r>
            <a:endParaRPr lang="de-DE" sz="1600" b="0" i="1" dirty="0">
              <a:solidFill>
                <a:schemeClr val="bg1"/>
              </a:solidFill>
            </a:endParaRPr>
          </a:p>
        </p:txBody>
      </p:sp>
      <p:sp>
        <p:nvSpPr>
          <p:cNvPr id="137227" name="Line 11"/>
          <p:cNvSpPr>
            <a:spLocks noChangeShapeType="1"/>
          </p:cNvSpPr>
          <p:nvPr/>
        </p:nvSpPr>
        <p:spPr bwMode="auto">
          <a:xfrm>
            <a:off x="1560513" y="4117975"/>
            <a:ext cx="889000" cy="57150"/>
          </a:xfrm>
          <a:prstGeom prst="line">
            <a:avLst/>
          </a:prstGeom>
          <a:noFill/>
          <a:ln w="38100">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37228" name="Line 12"/>
          <p:cNvSpPr>
            <a:spLocks noChangeShapeType="1"/>
          </p:cNvSpPr>
          <p:nvPr/>
        </p:nvSpPr>
        <p:spPr bwMode="auto">
          <a:xfrm>
            <a:off x="1166813" y="2374900"/>
            <a:ext cx="1379537" cy="885825"/>
          </a:xfrm>
          <a:prstGeom prst="line">
            <a:avLst/>
          </a:prstGeom>
          <a:noFill/>
          <a:ln w="38100">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37229" name="Line 13"/>
          <p:cNvSpPr>
            <a:spLocks noChangeShapeType="1"/>
          </p:cNvSpPr>
          <p:nvPr/>
        </p:nvSpPr>
        <p:spPr bwMode="auto">
          <a:xfrm flipV="1">
            <a:off x="1688122" y="5057774"/>
            <a:ext cx="809015" cy="85725"/>
          </a:xfrm>
          <a:prstGeom prst="line">
            <a:avLst/>
          </a:prstGeom>
          <a:noFill/>
          <a:ln w="38100">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37230" name="Line 14"/>
          <p:cNvSpPr>
            <a:spLocks noChangeShapeType="1"/>
          </p:cNvSpPr>
          <p:nvPr/>
        </p:nvSpPr>
        <p:spPr bwMode="auto">
          <a:xfrm flipV="1">
            <a:off x="6938963" y="4000500"/>
            <a:ext cx="921360" cy="717550"/>
          </a:xfrm>
          <a:prstGeom prst="line">
            <a:avLst/>
          </a:prstGeom>
          <a:noFill/>
          <a:ln w="38100">
            <a:solidFill>
              <a:schemeClr val="bg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37231" name="Line 15"/>
          <p:cNvSpPr>
            <a:spLocks noChangeShapeType="1"/>
          </p:cNvSpPr>
          <p:nvPr/>
        </p:nvSpPr>
        <p:spPr bwMode="auto">
          <a:xfrm flipV="1">
            <a:off x="6904038" y="2787650"/>
            <a:ext cx="930275" cy="508000"/>
          </a:xfrm>
          <a:prstGeom prst="line">
            <a:avLst/>
          </a:prstGeom>
          <a:noFill/>
          <a:ln w="38100">
            <a:solidFill>
              <a:schemeClr val="bg1"/>
            </a:solidFill>
            <a:round/>
            <a:headEnd type="arrow" w="med" len="me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37232" name="Line 16"/>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Tree>
  </p:cSld>
  <p:clrMapOvr>
    <a:masterClrMapping/>
  </p:clrMapOvr>
  <p:transition spd="slow">
    <p:split orient="vert"/>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13335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138243" name="Rectangle 3"/>
          <p:cNvSpPr>
            <a:spLocks noChangeArrowheads="1"/>
          </p:cNvSpPr>
          <p:nvPr/>
        </p:nvSpPr>
        <p:spPr bwMode="auto">
          <a:xfrm>
            <a:off x="1690688" y="1190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138244" name="Rectangle 4"/>
          <p:cNvSpPr>
            <a:spLocks noGrp="1" noChangeArrowheads="1"/>
          </p:cNvSpPr>
          <p:nvPr>
            <p:ph type="title"/>
          </p:nvPr>
        </p:nvSpPr>
        <p:spPr>
          <a:xfrm>
            <a:off x="1707540" y="0"/>
            <a:ext cx="6756400" cy="812800"/>
          </a:xfrm>
        </p:spPr>
        <p:txBody>
          <a:bodyPr/>
          <a:lstStyle/>
          <a:p>
            <a:r>
              <a:rPr lang="en-US" sz="2000" dirty="0" smtClean="0"/>
              <a:t>G460 Smart Sensor PID</a:t>
            </a:r>
          </a:p>
        </p:txBody>
      </p:sp>
      <p:pic>
        <p:nvPicPr>
          <p:cNvPr id="138245" name="Picture 5" descr="G460_PID"/>
          <p:cNvPicPr>
            <a:picLocks noChangeAspect="1" noChangeArrowheads="1"/>
          </p:cNvPicPr>
          <p:nvPr/>
        </p:nvPicPr>
        <p:blipFill>
          <a:blip r:embed="rId3" cstate="print">
            <a:extLst>
              <a:ext uri="{28A0092B-C50C-407E-A947-70E740481C1C}">
                <a14:useLocalDpi xmlns:a14="http://schemas.microsoft.com/office/drawing/2010/main" val="0"/>
              </a:ext>
            </a:extLst>
          </a:blip>
          <a:srcRect r="49858"/>
          <a:stretch>
            <a:fillRect/>
          </a:stretch>
        </p:blipFill>
        <p:spPr bwMode="auto">
          <a:xfrm>
            <a:off x="4576763" y="1177925"/>
            <a:ext cx="2232025" cy="2819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8246" name="Rectangle 6"/>
          <p:cNvSpPr>
            <a:spLocks noGrp="1" noChangeArrowheads="1"/>
          </p:cNvSpPr>
          <p:nvPr>
            <p:ph type="body" idx="1"/>
          </p:nvPr>
        </p:nvSpPr>
        <p:spPr>
          <a:xfrm>
            <a:off x="330200" y="1181100"/>
            <a:ext cx="4038600" cy="4508500"/>
          </a:xfrm>
        </p:spPr>
        <p:txBody>
          <a:bodyPr/>
          <a:lstStyle/>
          <a:p>
            <a:pPr>
              <a:lnSpc>
                <a:spcPct val="95000"/>
              </a:lnSpc>
              <a:spcBef>
                <a:spcPct val="0"/>
              </a:spcBef>
              <a:spcAft>
                <a:spcPct val="70000"/>
              </a:spcAft>
            </a:pPr>
            <a:r>
              <a:rPr lang="en-GB" sz="1800" dirty="0" smtClean="0"/>
              <a:t>PID Smart-Sensor</a:t>
            </a:r>
          </a:p>
          <a:p>
            <a:pPr lvl="1">
              <a:spcBef>
                <a:spcPct val="0"/>
              </a:spcBef>
              <a:spcAft>
                <a:spcPct val="70000"/>
              </a:spcAft>
            </a:pPr>
            <a:r>
              <a:rPr lang="en-GB" sz="1800" dirty="0" smtClean="0"/>
              <a:t>Broad range VOC measurement </a:t>
            </a:r>
          </a:p>
          <a:p>
            <a:pPr lvl="1">
              <a:spcBef>
                <a:spcPct val="0"/>
              </a:spcBef>
              <a:spcAft>
                <a:spcPct val="70000"/>
              </a:spcAft>
            </a:pPr>
            <a:r>
              <a:rPr lang="en-GB" sz="1800" dirty="0" smtClean="0"/>
              <a:t>Extremely sensitive</a:t>
            </a:r>
          </a:p>
          <a:p>
            <a:pPr lvl="1">
              <a:spcBef>
                <a:spcPct val="0"/>
              </a:spcBef>
              <a:spcAft>
                <a:spcPct val="70000"/>
              </a:spcAft>
            </a:pPr>
            <a:r>
              <a:rPr lang="en-GB" sz="1800" dirty="0" smtClean="0"/>
              <a:t>Available in two ranges:</a:t>
            </a:r>
          </a:p>
          <a:p>
            <a:pPr lvl="2">
              <a:spcBef>
                <a:spcPct val="0"/>
              </a:spcBef>
              <a:spcAft>
                <a:spcPct val="70000"/>
              </a:spcAft>
            </a:pPr>
            <a:r>
              <a:rPr lang="en-GB" sz="1800" dirty="0" smtClean="0"/>
              <a:t>0.5 – 2,000 ppm (Standard PID sensor)    </a:t>
            </a:r>
            <a:endParaRPr lang="en-US" sz="1800" dirty="0" smtClean="0"/>
          </a:p>
          <a:p>
            <a:pPr lvl="2">
              <a:spcBef>
                <a:spcPct val="0"/>
              </a:spcBef>
              <a:spcAft>
                <a:spcPct val="70000"/>
              </a:spcAft>
            </a:pPr>
            <a:r>
              <a:rPr lang="en-GB" sz="1800" dirty="0" smtClean="0"/>
              <a:t>0.1 – 500 ppm (Optional high resolution PID sensor)</a:t>
            </a:r>
          </a:p>
        </p:txBody>
      </p:sp>
      <p:pic>
        <p:nvPicPr>
          <p:cNvPr id="138247" name="Picture 7" descr="G460_PID"/>
          <p:cNvPicPr>
            <a:picLocks noChangeAspect="1" noChangeArrowheads="1"/>
          </p:cNvPicPr>
          <p:nvPr/>
        </p:nvPicPr>
        <p:blipFill>
          <a:blip r:embed="rId3" cstate="print">
            <a:extLst>
              <a:ext uri="{28A0092B-C50C-407E-A947-70E740481C1C}">
                <a14:useLocalDpi xmlns:a14="http://schemas.microsoft.com/office/drawing/2010/main" val="0"/>
              </a:ext>
            </a:extLst>
          </a:blip>
          <a:srcRect l="49858"/>
          <a:stretch>
            <a:fillRect/>
          </a:stretch>
        </p:blipFill>
        <p:spPr bwMode="auto">
          <a:xfrm>
            <a:off x="6681788" y="2892425"/>
            <a:ext cx="2232025" cy="2819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8248"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2343150" y="2979738"/>
            <a:ext cx="4514850" cy="896937"/>
          </a:xfrm>
          <a:prstGeom prst="rect">
            <a:avLst/>
          </a:prstGeom>
          <a:solidFill>
            <a:srgbClr val="FF8585"/>
          </a:solidFill>
          <a:ln w="2540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39267" name="Rectangle 6"/>
          <p:cNvSpPr>
            <a:spLocks noGrp="1" noChangeArrowheads="1"/>
          </p:cNvSpPr>
          <p:nvPr>
            <p:ph type="body" idx="1"/>
          </p:nvPr>
        </p:nvSpPr>
        <p:spPr>
          <a:xfrm>
            <a:off x="714375" y="1181100"/>
            <a:ext cx="7239000" cy="4508500"/>
          </a:xfrm>
        </p:spPr>
        <p:txBody>
          <a:bodyPr/>
          <a:lstStyle/>
          <a:p>
            <a:pPr>
              <a:lnSpc>
                <a:spcPct val="95000"/>
              </a:lnSpc>
              <a:spcBef>
                <a:spcPct val="0"/>
              </a:spcBef>
              <a:spcAft>
                <a:spcPts val="1800"/>
              </a:spcAft>
            </a:pPr>
            <a:r>
              <a:rPr lang="en-US" sz="1800" dirty="0" smtClean="0"/>
              <a:t>The G460 PID is protected by both external and internal filters</a:t>
            </a:r>
          </a:p>
          <a:p>
            <a:pPr lvl="1">
              <a:spcBef>
                <a:spcPct val="0"/>
              </a:spcBef>
              <a:spcAft>
                <a:spcPts val="3000"/>
              </a:spcAft>
            </a:pPr>
            <a:r>
              <a:rPr lang="en-US" sz="1800" dirty="0" smtClean="0"/>
              <a:t>Because gas diffuses into and out of the sensor (rather than using a pump to pull the atmosphere across the lamp and electrodes) the system is less prone to particulate contamination</a:t>
            </a:r>
          </a:p>
          <a:p>
            <a:pPr marL="1714500" lvl="4" indent="0">
              <a:spcBef>
                <a:spcPct val="0"/>
              </a:spcBef>
              <a:buFontTx/>
              <a:buNone/>
            </a:pPr>
            <a:r>
              <a:rPr lang="en-US" sz="1800" dirty="0" smtClean="0"/>
              <a:t>Note:  The PID lamp and electrodes</a:t>
            </a:r>
          </a:p>
          <a:p>
            <a:pPr marL="1714500" lvl="4" indent="0">
              <a:spcBef>
                <a:spcPct val="0"/>
              </a:spcBef>
              <a:spcAft>
                <a:spcPts val="3000"/>
              </a:spcAft>
              <a:buFontTx/>
              <a:buNone/>
            </a:pPr>
            <a:r>
              <a:rPr lang="en-US" sz="1800" dirty="0" smtClean="0"/>
              <a:t> should only be cleaned when needed!</a:t>
            </a:r>
          </a:p>
          <a:p>
            <a:pPr>
              <a:lnSpc>
                <a:spcPct val="95000"/>
              </a:lnSpc>
              <a:spcBef>
                <a:spcPts val="600"/>
              </a:spcBef>
              <a:spcAft>
                <a:spcPts val="600"/>
              </a:spcAft>
            </a:pPr>
            <a:r>
              <a:rPr lang="en-US" sz="1800" dirty="0" smtClean="0"/>
              <a:t>The primary symptoms that indicate the need to clean the lamp are:</a:t>
            </a:r>
          </a:p>
          <a:p>
            <a:pPr lvl="2">
              <a:spcBef>
                <a:spcPct val="0"/>
              </a:spcBef>
              <a:spcAft>
                <a:spcPts val="600"/>
              </a:spcAft>
              <a:buFontTx/>
              <a:buAutoNum type="arabicPeriod"/>
            </a:pPr>
            <a:r>
              <a:rPr lang="en-US" sz="1800" dirty="0" smtClean="0"/>
              <a:t>Unstable readings</a:t>
            </a:r>
          </a:p>
          <a:p>
            <a:pPr lvl="2">
              <a:spcBef>
                <a:spcPct val="0"/>
              </a:spcBef>
              <a:spcAft>
                <a:spcPts val="600"/>
              </a:spcAft>
              <a:buFontTx/>
              <a:buAutoNum type="arabicPeriod"/>
            </a:pPr>
            <a:r>
              <a:rPr lang="en-US" sz="1800" dirty="0" smtClean="0"/>
              <a:t>Oversensitivity to humidity</a:t>
            </a:r>
          </a:p>
          <a:p>
            <a:pPr lvl="2">
              <a:spcBef>
                <a:spcPct val="0"/>
              </a:spcBef>
              <a:spcAft>
                <a:spcPts val="1800"/>
              </a:spcAft>
              <a:buFontTx/>
              <a:buAutoNum type="arabicPeriod"/>
            </a:pPr>
            <a:r>
              <a:rPr lang="en-US" sz="1800" dirty="0" smtClean="0"/>
              <a:t>Failure to calibrate</a:t>
            </a:r>
          </a:p>
          <a:p>
            <a:pPr>
              <a:spcBef>
                <a:spcPct val="0"/>
              </a:spcBef>
              <a:spcAft>
                <a:spcPts val="1800"/>
              </a:spcAft>
            </a:pPr>
            <a:endParaRPr lang="en-US" sz="1600" dirty="0" smtClean="0"/>
          </a:p>
        </p:txBody>
      </p:sp>
      <p:sp>
        <p:nvSpPr>
          <p:cNvPr id="139268" name="Rectangle 2"/>
          <p:cNvSpPr>
            <a:spLocks noChangeArrowheads="1"/>
          </p:cNvSpPr>
          <p:nvPr/>
        </p:nvSpPr>
        <p:spPr bwMode="auto">
          <a:xfrm>
            <a:off x="-13335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139269" name="Rectangle 3"/>
          <p:cNvSpPr>
            <a:spLocks noChangeArrowheads="1"/>
          </p:cNvSpPr>
          <p:nvPr/>
        </p:nvSpPr>
        <p:spPr bwMode="auto">
          <a:xfrm>
            <a:off x="1690688" y="1190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139270" name="Rectangle 4"/>
          <p:cNvSpPr>
            <a:spLocks noGrp="1" noChangeArrowheads="1"/>
          </p:cNvSpPr>
          <p:nvPr>
            <p:ph type="title"/>
          </p:nvPr>
        </p:nvSpPr>
        <p:spPr>
          <a:xfrm>
            <a:off x="1719263" y="117475"/>
            <a:ext cx="6756400" cy="812800"/>
          </a:xfrm>
        </p:spPr>
        <p:txBody>
          <a:bodyPr/>
          <a:lstStyle/>
          <a:p>
            <a:r>
              <a:rPr lang="en-US" sz="2000" dirty="0" smtClean="0"/>
              <a:t>G460 PID maintenance</a:t>
            </a:r>
          </a:p>
        </p:txBody>
      </p:sp>
      <p:sp>
        <p:nvSpPr>
          <p:cNvPr id="139271"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905000" y="4295775"/>
            <a:ext cx="5343525" cy="1409700"/>
          </a:xfrm>
          <a:prstGeom prst="rect">
            <a:avLst/>
          </a:prstGeom>
          <a:solidFill>
            <a:srgbClr val="FF8585"/>
          </a:solidFill>
          <a:ln w="2540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40291" name="Title 1"/>
          <p:cNvSpPr>
            <a:spLocks noGrp="1"/>
          </p:cNvSpPr>
          <p:nvPr>
            <p:ph type="title"/>
          </p:nvPr>
        </p:nvSpPr>
        <p:spPr/>
        <p:txBody>
          <a:bodyPr/>
          <a:lstStyle/>
          <a:p>
            <a:r>
              <a:rPr lang="en-US" sz="2000" dirty="0" smtClean="0"/>
              <a:t>G460 PID Maintenance</a:t>
            </a:r>
          </a:p>
        </p:txBody>
      </p:sp>
      <p:sp>
        <p:nvSpPr>
          <p:cNvPr id="140292"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293" name="Content Placeholder 2"/>
          <p:cNvSpPr>
            <a:spLocks noGrp="1"/>
          </p:cNvSpPr>
          <p:nvPr>
            <p:ph idx="1"/>
          </p:nvPr>
        </p:nvSpPr>
        <p:spPr>
          <a:xfrm>
            <a:off x="325438" y="1044575"/>
            <a:ext cx="7789862" cy="5118100"/>
          </a:xfrm>
        </p:spPr>
        <p:txBody>
          <a:bodyPr/>
          <a:lstStyle/>
          <a:p>
            <a:pPr>
              <a:spcBef>
                <a:spcPct val="0"/>
              </a:spcBef>
              <a:spcAft>
                <a:spcPts val="1800"/>
              </a:spcAft>
            </a:pPr>
            <a:r>
              <a:rPr lang="en-US" sz="1800" smtClean="0"/>
              <a:t>The following slides show the step-by-step procedure for cleaning the G460 PID </a:t>
            </a:r>
          </a:p>
          <a:p>
            <a:pPr>
              <a:spcBef>
                <a:spcPct val="0"/>
              </a:spcBef>
              <a:spcAft>
                <a:spcPts val="1800"/>
              </a:spcAft>
            </a:pPr>
            <a:r>
              <a:rPr lang="en-US" sz="1800" smtClean="0"/>
              <a:t>The manufacturer of the PID lamp (Baseline-MOCON, Inc.) has also posted a training video at the following link: </a:t>
            </a:r>
          </a:p>
          <a:p>
            <a:pPr marL="857250" lvl="2" indent="0">
              <a:spcBef>
                <a:spcPct val="0"/>
              </a:spcBef>
              <a:spcAft>
                <a:spcPts val="1800"/>
              </a:spcAft>
              <a:buFontTx/>
              <a:buNone/>
            </a:pPr>
            <a:r>
              <a:rPr lang="en-US" sz="1800" u="sng" smtClean="0">
                <a:hlinkClick r:id="rId3"/>
              </a:rPr>
              <a:t>http://vimeopro.com/gasanalysis/pid-tech-plus</a:t>
            </a:r>
            <a:r>
              <a:rPr lang="en-US" sz="1800" smtClean="0"/>
              <a:t>  </a:t>
            </a:r>
          </a:p>
          <a:p>
            <a:pPr marL="857250" lvl="2" indent="0">
              <a:spcBef>
                <a:spcPct val="0"/>
              </a:spcBef>
              <a:spcAft>
                <a:spcPts val="1800"/>
              </a:spcAft>
              <a:buFontTx/>
              <a:buNone/>
            </a:pPr>
            <a:r>
              <a:rPr lang="en-US" sz="1800" smtClean="0"/>
              <a:t>The password is:  baseline11</a:t>
            </a:r>
          </a:p>
          <a:p>
            <a:pPr>
              <a:spcBef>
                <a:spcPct val="0"/>
              </a:spcBef>
              <a:spcAft>
                <a:spcPts val="1800"/>
              </a:spcAft>
            </a:pPr>
            <a:r>
              <a:rPr lang="en-US" sz="1800" smtClean="0"/>
              <a:t>G460 PID cleaning kit (PN 7740-026): includes replacement filters, lamp polishing pads, tweezers and compressor stick</a:t>
            </a:r>
          </a:p>
          <a:p>
            <a:pPr marL="1714500" lvl="4" indent="0">
              <a:spcBef>
                <a:spcPct val="0"/>
              </a:spcBef>
              <a:buFontTx/>
              <a:buNone/>
            </a:pPr>
            <a:r>
              <a:rPr lang="en-US" sz="1600" smtClean="0"/>
              <a:t>Note:  The appearance of the Baseline-MOCON</a:t>
            </a:r>
          </a:p>
          <a:p>
            <a:pPr marL="1714500" lvl="4" indent="0">
              <a:spcBef>
                <a:spcPct val="0"/>
              </a:spcBef>
              <a:buFontTx/>
              <a:buNone/>
            </a:pPr>
            <a:r>
              <a:rPr lang="en-US" sz="1600" smtClean="0"/>
              <a:t>“PID Plus” sensor in the video is slightly different </a:t>
            </a:r>
          </a:p>
          <a:p>
            <a:pPr marL="1714500" lvl="4" indent="0">
              <a:spcBef>
                <a:spcPct val="0"/>
              </a:spcBef>
              <a:buFontTx/>
              <a:buNone/>
            </a:pPr>
            <a:r>
              <a:rPr lang="en-US" sz="1600" smtClean="0"/>
              <a:t>from the GfG PID version.  The procedure for </a:t>
            </a:r>
          </a:p>
          <a:p>
            <a:pPr marL="1714500" lvl="4" indent="0">
              <a:spcBef>
                <a:spcPct val="0"/>
              </a:spcBef>
              <a:buFontTx/>
              <a:buNone/>
            </a:pPr>
            <a:r>
              <a:rPr lang="en-US" sz="1600" smtClean="0"/>
              <a:t>disassembly and cleaning the lamp is exactly the </a:t>
            </a:r>
          </a:p>
          <a:p>
            <a:pPr marL="1714500" lvl="4" indent="0">
              <a:spcBef>
                <a:spcPct val="0"/>
              </a:spcBef>
              <a:buFontTx/>
              <a:buNone/>
            </a:pPr>
            <a:r>
              <a:rPr lang="en-US" sz="1600" smtClean="0"/>
              <a:t>same, however.</a:t>
            </a:r>
            <a:endParaRPr lang="en-US" sz="1800" smtClean="0"/>
          </a:p>
        </p:txBody>
      </p:sp>
    </p:spTree>
  </p:cSld>
  <p:clrMapOvr>
    <a:masterClrMapping/>
  </p:clrMapOvr>
  <p:transition spd="slow">
    <p:split orient="ver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1662113" y="0"/>
            <a:ext cx="6756400" cy="812800"/>
          </a:xfrm>
        </p:spPr>
        <p:txBody>
          <a:bodyPr/>
          <a:lstStyle/>
          <a:p>
            <a:r>
              <a:rPr lang="en-US" sz="2000" dirty="0" smtClean="0"/>
              <a:t>G460 PID Maintenance Kit</a:t>
            </a:r>
          </a:p>
        </p:txBody>
      </p:sp>
      <p:sp>
        <p:nvSpPr>
          <p:cNvPr id="141315"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 name="Picture 3"/>
          <p:cNvPicPr>
            <a:picLocks noChangeAspect="1"/>
          </p:cNvPicPr>
          <p:nvPr/>
        </p:nvPicPr>
        <p:blipFill rotWithShape="1">
          <a:blip r:embed="rId3"/>
          <a:srcRect l="22708" t="11094" r="21667" b="8750"/>
          <a:stretch/>
        </p:blipFill>
        <p:spPr>
          <a:xfrm>
            <a:off x="4276725" y="892175"/>
            <a:ext cx="4505325" cy="4327525"/>
          </a:xfrm>
          <a:prstGeom prst="rect">
            <a:avLst/>
          </a:prstGeom>
          <a:ln w="31750">
            <a:solidFill>
              <a:schemeClr val="bg1"/>
            </a:solidFill>
          </a:ln>
          <a:effectLst>
            <a:outerShdw dist="105410" dir="2700000" algn="ctr" rotWithShape="0">
              <a:schemeClr val="bg1">
                <a:lumMod val="50000"/>
                <a:lumOff val="50000"/>
              </a:schemeClr>
            </a:outerShdw>
          </a:effectLst>
        </p:spPr>
      </p:pic>
      <p:sp>
        <p:nvSpPr>
          <p:cNvPr id="5" name="TextBox 4"/>
          <p:cNvSpPr txBox="1"/>
          <p:nvPr/>
        </p:nvSpPr>
        <p:spPr>
          <a:xfrm>
            <a:off x="2609850" y="5419725"/>
            <a:ext cx="2266950" cy="338138"/>
          </a:xfrm>
          <a:prstGeom prst="rect">
            <a:avLst/>
          </a:prstGeom>
          <a:solidFill>
            <a:srgbClr val="FFFFFF"/>
          </a:solidFill>
          <a:ln w="25400">
            <a:solidFill>
              <a:schemeClr val="bg1"/>
            </a:solidFill>
          </a:ln>
          <a:effectLst>
            <a:outerShdw dist="105410" dir="2700000" algn="ctr" rotWithShape="0">
              <a:schemeClr val="bg1">
                <a:lumMod val="50000"/>
                <a:lumOff val="50000"/>
              </a:schemeClr>
            </a:outerShdw>
          </a:effectLst>
        </p:spPr>
        <p:txBody>
          <a:bodyPr>
            <a:spAutoFit/>
          </a:bodyPr>
          <a:lstStyle/>
          <a:p>
            <a:pPr algn="r">
              <a:defRPr/>
            </a:pPr>
            <a:r>
              <a:rPr lang="en-US" sz="1600" i="1" dirty="0">
                <a:solidFill>
                  <a:schemeClr val="bg1"/>
                </a:solidFill>
              </a:rPr>
              <a:t>Lamp polishing pad</a:t>
            </a:r>
          </a:p>
        </p:txBody>
      </p:sp>
      <p:cxnSp>
        <p:nvCxnSpPr>
          <p:cNvPr id="141318" name="Straight Arrow Connector 6"/>
          <p:cNvCxnSpPr>
            <a:cxnSpLocks noChangeShapeType="1"/>
          </p:cNvCxnSpPr>
          <p:nvPr/>
        </p:nvCxnSpPr>
        <p:spPr bwMode="auto">
          <a:xfrm flipV="1">
            <a:off x="4876800" y="4743450"/>
            <a:ext cx="2000250" cy="838200"/>
          </a:xfrm>
          <a:prstGeom prst="straightConnector1">
            <a:avLst/>
          </a:prstGeom>
          <a:noFill/>
          <a:ln w="25400" algn="ctr">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2428875" y="3981450"/>
            <a:ext cx="1590675" cy="338138"/>
          </a:xfrm>
          <a:prstGeom prst="rect">
            <a:avLst/>
          </a:prstGeom>
          <a:solidFill>
            <a:srgbClr val="FFFFFF"/>
          </a:solidFill>
          <a:ln w="25400">
            <a:solidFill>
              <a:schemeClr val="bg1"/>
            </a:solidFill>
          </a:ln>
          <a:effectLst>
            <a:outerShdw dist="105410" dir="2700000" algn="ctr" rotWithShape="0">
              <a:schemeClr val="bg1">
                <a:lumMod val="50000"/>
                <a:lumOff val="50000"/>
              </a:schemeClr>
            </a:outerShdw>
          </a:effectLst>
        </p:spPr>
        <p:txBody>
          <a:bodyPr>
            <a:spAutoFit/>
          </a:bodyPr>
          <a:lstStyle/>
          <a:p>
            <a:pPr algn="r">
              <a:defRPr/>
            </a:pPr>
            <a:r>
              <a:rPr lang="en-US" sz="1600" i="1" dirty="0">
                <a:solidFill>
                  <a:schemeClr val="bg1"/>
                </a:solidFill>
              </a:rPr>
              <a:t>Padded stick</a:t>
            </a:r>
          </a:p>
        </p:txBody>
      </p:sp>
      <p:sp>
        <p:nvSpPr>
          <p:cNvPr id="12" name="TextBox 11"/>
          <p:cNvSpPr txBox="1"/>
          <p:nvPr/>
        </p:nvSpPr>
        <p:spPr>
          <a:xfrm>
            <a:off x="1743075" y="2981325"/>
            <a:ext cx="1895475" cy="584200"/>
          </a:xfrm>
          <a:prstGeom prst="rect">
            <a:avLst/>
          </a:prstGeom>
          <a:solidFill>
            <a:srgbClr val="FFFFFF"/>
          </a:solidFill>
          <a:ln w="25400">
            <a:solidFill>
              <a:schemeClr val="bg1"/>
            </a:solidFill>
          </a:ln>
          <a:effectLst>
            <a:outerShdw dist="105410" dir="2700000" algn="ctr" rotWithShape="0">
              <a:schemeClr val="bg1">
                <a:lumMod val="50000"/>
                <a:lumOff val="50000"/>
              </a:schemeClr>
            </a:outerShdw>
          </a:effectLst>
        </p:spPr>
        <p:txBody>
          <a:bodyPr>
            <a:spAutoFit/>
          </a:bodyPr>
          <a:lstStyle/>
          <a:p>
            <a:pPr algn="r">
              <a:defRPr/>
            </a:pPr>
            <a:r>
              <a:rPr lang="en-US" sz="1600" i="1" dirty="0">
                <a:solidFill>
                  <a:schemeClr val="bg1"/>
                </a:solidFill>
              </a:rPr>
              <a:t>Outer filter (moisture barrier)</a:t>
            </a:r>
          </a:p>
        </p:txBody>
      </p:sp>
      <p:sp>
        <p:nvSpPr>
          <p:cNvPr id="13" name="TextBox 12"/>
          <p:cNvSpPr txBox="1"/>
          <p:nvPr/>
        </p:nvSpPr>
        <p:spPr>
          <a:xfrm>
            <a:off x="2657475" y="2238375"/>
            <a:ext cx="1390650" cy="338138"/>
          </a:xfrm>
          <a:prstGeom prst="rect">
            <a:avLst/>
          </a:prstGeom>
          <a:solidFill>
            <a:srgbClr val="FFFFFF"/>
          </a:solidFill>
          <a:ln w="25400">
            <a:solidFill>
              <a:schemeClr val="bg1"/>
            </a:solidFill>
          </a:ln>
          <a:effectLst>
            <a:outerShdw dist="105410" dir="2700000" algn="ctr" rotWithShape="0">
              <a:schemeClr val="bg1">
                <a:lumMod val="50000"/>
                <a:lumOff val="50000"/>
              </a:schemeClr>
            </a:outerShdw>
          </a:effectLst>
        </p:spPr>
        <p:txBody>
          <a:bodyPr>
            <a:spAutoFit/>
          </a:bodyPr>
          <a:lstStyle/>
          <a:p>
            <a:pPr algn="r">
              <a:defRPr/>
            </a:pPr>
            <a:r>
              <a:rPr lang="en-US" sz="1600" i="1" dirty="0">
                <a:solidFill>
                  <a:schemeClr val="bg1"/>
                </a:solidFill>
              </a:rPr>
              <a:t>Inner filter</a:t>
            </a:r>
          </a:p>
        </p:txBody>
      </p:sp>
      <p:cxnSp>
        <p:nvCxnSpPr>
          <p:cNvPr id="141322" name="Straight Arrow Connector 13"/>
          <p:cNvCxnSpPr>
            <a:cxnSpLocks noChangeShapeType="1"/>
          </p:cNvCxnSpPr>
          <p:nvPr/>
        </p:nvCxnSpPr>
        <p:spPr bwMode="auto">
          <a:xfrm>
            <a:off x="4048125" y="2590800"/>
            <a:ext cx="1790700" cy="514350"/>
          </a:xfrm>
          <a:prstGeom prst="straightConnector1">
            <a:avLst/>
          </a:prstGeom>
          <a:noFill/>
          <a:ln w="25400" algn="ctr">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323" name="Straight Arrow Connector 15"/>
          <p:cNvCxnSpPr>
            <a:cxnSpLocks noChangeShapeType="1"/>
          </p:cNvCxnSpPr>
          <p:nvPr/>
        </p:nvCxnSpPr>
        <p:spPr bwMode="auto">
          <a:xfrm>
            <a:off x="3629025" y="3152775"/>
            <a:ext cx="1695450" cy="276225"/>
          </a:xfrm>
          <a:prstGeom prst="straightConnector1">
            <a:avLst/>
          </a:prstGeom>
          <a:noFill/>
          <a:ln w="25400" algn="ctr">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324" name="Straight Arrow Connector 18"/>
          <p:cNvCxnSpPr>
            <a:cxnSpLocks noChangeShapeType="1"/>
            <a:stCxn id="11" idx="3"/>
          </p:cNvCxnSpPr>
          <p:nvPr/>
        </p:nvCxnSpPr>
        <p:spPr bwMode="auto">
          <a:xfrm flipV="1">
            <a:off x="4019550" y="3895725"/>
            <a:ext cx="1247775" cy="255588"/>
          </a:xfrm>
          <a:prstGeom prst="straightConnector1">
            <a:avLst/>
          </a:prstGeom>
          <a:noFill/>
          <a:ln w="25400" algn="ctr">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1325" name="Content Placeholder 19"/>
          <p:cNvSpPr>
            <a:spLocks noGrp="1"/>
          </p:cNvSpPr>
          <p:nvPr>
            <p:ph idx="1"/>
          </p:nvPr>
        </p:nvSpPr>
        <p:spPr>
          <a:xfrm>
            <a:off x="325438" y="1130300"/>
            <a:ext cx="3789362" cy="889000"/>
          </a:xfrm>
        </p:spPr>
        <p:txBody>
          <a:bodyPr/>
          <a:lstStyle/>
          <a:p>
            <a:r>
              <a:rPr lang="en-US" smtClean="0"/>
              <a:t>PID maintenance kit components</a:t>
            </a:r>
          </a:p>
        </p:txBody>
      </p:sp>
    </p:spTree>
  </p:cSld>
  <p:clrMapOvr>
    <a:masterClrMapping/>
  </p:clrMapOvr>
  <p:transition spd="slow">
    <p:split orient="ver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Content Placeholder 19"/>
          <p:cNvSpPr>
            <a:spLocks noGrp="1"/>
          </p:cNvSpPr>
          <p:nvPr>
            <p:ph idx="1"/>
          </p:nvPr>
        </p:nvSpPr>
        <p:spPr>
          <a:xfrm>
            <a:off x="401638" y="1282700"/>
            <a:ext cx="2874962" cy="1317625"/>
          </a:xfrm>
        </p:spPr>
        <p:txBody>
          <a:bodyPr/>
          <a:lstStyle/>
          <a:p>
            <a:r>
              <a:rPr lang="en-US" sz="1800" smtClean="0"/>
              <a:t>Wear gloves when handling or disassembling PID</a:t>
            </a:r>
            <a:endParaRPr lang="en-US" smtClean="0"/>
          </a:p>
        </p:txBody>
      </p:sp>
      <p:sp>
        <p:nvSpPr>
          <p:cNvPr id="142339" name="Title 1"/>
          <p:cNvSpPr>
            <a:spLocks noGrp="1"/>
          </p:cNvSpPr>
          <p:nvPr>
            <p:ph type="title"/>
          </p:nvPr>
        </p:nvSpPr>
        <p:spPr>
          <a:xfrm>
            <a:off x="1662113" y="0"/>
            <a:ext cx="6756400" cy="812800"/>
          </a:xfrm>
        </p:spPr>
        <p:txBody>
          <a:bodyPr/>
          <a:lstStyle/>
          <a:p>
            <a:r>
              <a:rPr lang="en-US" sz="2000" dirty="0" smtClean="0"/>
              <a:t>G460 PID Maintenance Cautions</a:t>
            </a:r>
          </a:p>
        </p:txBody>
      </p:sp>
      <p:sp>
        <p:nvSpPr>
          <p:cNvPr id="142340"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 name="Picture 2"/>
          <p:cNvPicPr>
            <a:picLocks noChangeAspect="1"/>
          </p:cNvPicPr>
          <p:nvPr/>
        </p:nvPicPr>
        <p:blipFill rotWithShape="1">
          <a:blip r:embed="rId3"/>
          <a:srcRect r="9663" b="13343"/>
          <a:stretch/>
        </p:blipFill>
        <p:spPr>
          <a:xfrm>
            <a:off x="3171825" y="869950"/>
            <a:ext cx="5610225" cy="3587750"/>
          </a:xfrm>
          <a:prstGeom prst="rect">
            <a:avLst/>
          </a:prstGeom>
          <a:ln w="31750">
            <a:solidFill>
              <a:schemeClr val="bg1"/>
            </a:solidFill>
          </a:ln>
          <a:effectLst>
            <a:outerShdw dist="105410" dir="2700000" algn="ctr" rotWithShape="0">
              <a:schemeClr val="bg1">
                <a:lumMod val="50000"/>
                <a:lumOff val="50000"/>
              </a:schemeClr>
            </a:outerShdw>
          </a:effectLst>
        </p:spPr>
      </p:pic>
      <p:sp>
        <p:nvSpPr>
          <p:cNvPr id="15" name="Rectangle 14"/>
          <p:cNvSpPr/>
          <p:nvPr/>
        </p:nvSpPr>
        <p:spPr bwMode="auto">
          <a:xfrm>
            <a:off x="609600" y="4210050"/>
            <a:ext cx="4133850" cy="1714500"/>
          </a:xfrm>
          <a:prstGeom prst="rect">
            <a:avLst/>
          </a:prstGeom>
          <a:solidFill>
            <a:srgbClr val="FF8585"/>
          </a:solidFill>
          <a:ln w="2540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42343" name="TextBox 5"/>
          <p:cNvSpPr txBox="1">
            <a:spLocks noChangeArrowheads="1"/>
          </p:cNvSpPr>
          <p:nvPr/>
        </p:nvSpPr>
        <p:spPr bwMode="auto">
          <a:xfrm>
            <a:off x="819150" y="4314825"/>
            <a:ext cx="385762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0" lvl="2" algn="l"/>
            <a:r>
              <a:rPr lang="en-US" sz="1800" i="1">
                <a:solidFill>
                  <a:schemeClr val="bg1"/>
                </a:solidFill>
              </a:rPr>
              <a:t>Note:  Direct contact between fingers and PID lamp, electrodes and other components can leave oils and contaminants behind that can degrade performance</a:t>
            </a:r>
          </a:p>
          <a:p>
            <a:pPr algn="l"/>
            <a:endParaRPr lang="en-US" i="1">
              <a:solidFill>
                <a:schemeClr val="bg1"/>
              </a:solidFill>
            </a:endParaRPr>
          </a:p>
        </p:txBody>
      </p:sp>
    </p:spTree>
  </p:cSld>
  <p:clrMapOvr>
    <a:masterClrMapping/>
  </p:clrMapOvr>
  <p:transition spd="slow">
    <p:split orient="ver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a:xfrm>
            <a:off x="1628775" y="104775"/>
            <a:ext cx="3200400" cy="812800"/>
          </a:xfrm>
        </p:spPr>
        <p:txBody>
          <a:bodyPr/>
          <a:lstStyle/>
          <a:p>
            <a:r>
              <a:rPr lang="en-US" sz="2000" dirty="0" smtClean="0"/>
              <a:t>G460 PID Maintenance </a:t>
            </a:r>
          </a:p>
        </p:txBody>
      </p:sp>
      <p:sp>
        <p:nvSpPr>
          <p:cNvPr id="143363"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64" name="Content Placeholder 19"/>
          <p:cNvSpPr>
            <a:spLocks noGrp="1"/>
          </p:cNvSpPr>
          <p:nvPr>
            <p:ph idx="1"/>
          </p:nvPr>
        </p:nvSpPr>
        <p:spPr>
          <a:xfrm>
            <a:off x="420688" y="1111250"/>
            <a:ext cx="4865687" cy="2327275"/>
          </a:xfrm>
        </p:spPr>
        <p:txBody>
          <a:bodyPr/>
          <a:lstStyle/>
          <a:p>
            <a:pPr>
              <a:spcBef>
                <a:spcPct val="0"/>
              </a:spcBef>
              <a:spcAft>
                <a:spcPts val="1800"/>
              </a:spcAft>
            </a:pPr>
            <a:r>
              <a:rPr lang="en-US" sz="1800" dirty="0" smtClean="0"/>
              <a:t>Make sure instrument is turned off!</a:t>
            </a:r>
          </a:p>
          <a:p>
            <a:pPr>
              <a:spcBef>
                <a:spcPct val="0"/>
              </a:spcBef>
              <a:spcAft>
                <a:spcPts val="1800"/>
              </a:spcAft>
            </a:pPr>
            <a:r>
              <a:rPr lang="en-US" sz="1800" dirty="0" smtClean="0"/>
              <a:t>Remove battery, open housing, and CAREFULLY remove main board and display assembly exposing sensors</a:t>
            </a:r>
          </a:p>
          <a:p>
            <a:pPr>
              <a:spcBef>
                <a:spcPct val="0"/>
              </a:spcBef>
              <a:spcAft>
                <a:spcPts val="1800"/>
              </a:spcAft>
            </a:pPr>
            <a:r>
              <a:rPr lang="en-US" sz="1800" dirty="0" smtClean="0"/>
              <a:t>Remove PID sensor</a:t>
            </a:r>
          </a:p>
        </p:txBody>
      </p:sp>
      <p:pic>
        <p:nvPicPr>
          <p:cNvPr id="143365"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4687" t="2657" r="22916"/>
          <a:stretch>
            <a:fillRect/>
          </a:stretch>
        </p:blipFill>
        <p:spPr bwMode="auto">
          <a:xfrm>
            <a:off x="5248275" y="0"/>
            <a:ext cx="34671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pic>
      <p:sp>
        <p:nvSpPr>
          <p:cNvPr id="15" name="TextBox 14"/>
          <p:cNvSpPr txBox="1"/>
          <p:nvPr/>
        </p:nvSpPr>
        <p:spPr>
          <a:xfrm>
            <a:off x="5562600" y="4733925"/>
            <a:ext cx="1314450" cy="338138"/>
          </a:xfrm>
          <a:prstGeom prst="rect">
            <a:avLst/>
          </a:prstGeom>
          <a:solidFill>
            <a:srgbClr val="FFFFFF"/>
          </a:solidFill>
          <a:ln w="25400">
            <a:solidFill>
              <a:schemeClr val="bg1"/>
            </a:solidFill>
          </a:ln>
          <a:effectLst>
            <a:outerShdw dist="105410" dir="2700000" algn="ctr" rotWithShape="0">
              <a:schemeClr val="bg1">
                <a:lumMod val="50000"/>
                <a:lumOff val="50000"/>
              </a:schemeClr>
            </a:outerShdw>
          </a:effectLst>
        </p:spPr>
        <p:txBody>
          <a:bodyPr>
            <a:spAutoFit/>
          </a:bodyPr>
          <a:lstStyle/>
          <a:p>
            <a:pPr algn="r">
              <a:defRPr/>
            </a:pPr>
            <a:r>
              <a:rPr lang="en-US" sz="1600" i="1" dirty="0">
                <a:solidFill>
                  <a:schemeClr val="bg1"/>
                </a:solidFill>
              </a:rPr>
              <a:t>PID sensor</a:t>
            </a:r>
          </a:p>
        </p:txBody>
      </p:sp>
      <p:cxnSp>
        <p:nvCxnSpPr>
          <p:cNvPr id="143367" name="Straight Arrow Connector 16"/>
          <p:cNvCxnSpPr>
            <a:cxnSpLocks noChangeShapeType="1"/>
            <a:stCxn id="15" idx="0"/>
          </p:cNvCxnSpPr>
          <p:nvPr/>
        </p:nvCxnSpPr>
        <p:spPr bwMode="auto">
          <a:xfrm flipH="1" flipV="1">
            <a:off x="5915025" y="3790950"/>
            <a:ext cx="304800" cy="942975"/>
          </a:xfrm>
          <a:prstGeom prst="straightConnector1">
            <a:avLst/>
          </a:prstGeom>
          <a:noFill/>
          <a:ln w="25400" algn="ctr">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20"/>
          <p:cNvPicPr>
            <a:picLocks noChangeAspect="1"/>
          </p:cNvPicPr>
          <p:nvPr/>
        </p:nvPicPr>
        <p:blipFill rotWithShape="1">
          <a:blip r:embed="rId4"/>
          <a:srcRect r="22951" b="-492"/>
          <a:stretch/>
        </p:blipFill>
        <p:spPr>
          <a:xfrm>
            <a:off x="1225550" y="3248025"/>
            <a:ext cx="3289300" cy="2860675"/>
          </a:xfrm>
          <a:prstGeom prst="rect">
            <a:avLst/>
          </a:prstGeom>
          <a:solidFill>
            <a:srgbClr val="FFFFFF"/>
          </a:solidFill>
          <a:ln w="28575">
            <a:solidFill>
              <a:schemeClr val="bg1"/>
            </a:solidFill>
          </a:ln>
          <a:effectLst>
            <a:outerShdw dist="105410" dir="2700000" algn="ctr" rotWithShape="0">
              <a:schemeClr val="bg1">
                <a:lumMod val="50000"/>
                <a:lumOff val="50000"/>
              </a:schemeClr>
            </a:outerShdw>
          </a:effectLst>
        </p:spPr>
      </p:pic>
    </p:spTree>
  </p:cSld>
  <p:clrMapOvr>
    <a:masterClrMapping/>
  </p:clrMapOvr>
  <p:transition spd="slow">
    <p:split orient="ver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91" r="3012"/>
          <a:stretch>
            <a:fillRect/>
          </a:stretch>
        </p:blipFill>
        <p:spPr bwMode="auto">
          <a:xfrm>
            <a:off x="2962275" y="996950"/>
            <a:ext cx="6181725"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itle 1"/>
          <p:cNvSpPr>
            <a:spLocks noGrp="1"/>
          </p:cNvSpPr>
          <p:nvPr>
            <p:ph type="title"/>
          </p:nvPr>
        </p:nvSpPr>
        <p:spPr>
          <a:xfrm>
            <a:off x="1662113" y="114300"/>
            <a:ext cx="6756400" cy="812800"/>
          </a:xfrm>
        </p:spPr>
        <p:txBody>
          <a:bodyPr/>
          <a:lstStyle/>
          <a:p>
            <a:r>
              <a:rPr lang="en-US" sz="2000" dirty="0" smtClean="0"/>
              <a:t>G460 PID Maintenance</a:t>
            </a:r>
          </a:p>
        </p:txBody>
      </p:sp>
      <p:sp>
        <p:nvSpPr>
          <p:cNvPr id="144388" name="Line 8"/>
          <p:cNvSpPr>
            <a:spLocks noChangeShapeType="1"/>
          </p:cNvSpPr>
          <p:nvPr/>
        </p:nvSpPr>
        <p:spPr bwMode="auto">
          <a:xfrm>
            <a:off x="0" y="999392"/>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389" name="Content Placeholder 19"/>
          <p:cNvSpPr>
            <a:spLocks noGrp="1"/>
          </p:cNvSpPr>
          <p:nvPr>
            <p:ph idx="1"/>
          </p:nvPr>
        </p:nvSpPr>
        <p:spPr>
          <a:xfrm>
            <a:off x="354013" y="1216025"/>
            <a:ext cx="3446462" cy="889000"/>
          </a:xfrm>
        </p:spPr>
        <p:txBody>
          <a:bodyPr/>
          <a:lstStyle/>
          <a:p>
            <a:pPr>
              <a:spcBef>
                <a:spcPct val="0"/>
              </a:spcBef>
              <a:spcAft>
                <a:spcPts val="1200"/>
              </a:spcAft>
            </a:pPr>
            <a:r>
              <a:rPr lang="en-US" sz="1800" smtClean="0"/>
              <a:t>Use tweezers to pry       the top off of the sensor</a:t>
            </a:r>
          </a:p>
          <a:p>
            <a:pPr>
              <a:spcBef>
                <a:spcPct val="0"/>
              </a:spcBef>
              <a:spcAft>
                <a:spcPts val="1200"/>
              </a:spcAft>
            </a:pPr>
            <a:r>
              <a:rPr lang="en-US" sz="1800" smtClean="0"/>
              <a:t>Position the tweezers next to the cap opening  </a:t>
            </a:r>
          </a:p>
          <a:p>
            <a:pPr>
              <a:spcBef>
                <a:spcPct val="0"/>
              </a:spcBef>
              <a:spcAft>
                <a:spcPts val="1200"/>
              </a:spcAft>
            </a:pPr>
            <a:r>
              <a:rPr lang="en-US" sz="1800" smtClean="0"/>
              <a:t>Remove the sensor cap</a:t>
            </a:r>
          </a:p>
        </p:txBody>
      </p:sp>
      <p:pic>
        <p:nvPicPr>
          <p:cNvPr id="6" name="Picture 5"/>
          <p:cNvPicPr>
            <a:picLocks noChangeAspect="1"/>
          </p:cNvPicPr>
          <p:nvPr/>
        </p:nvPicPr>
        <p:blipFill rotWithShape="1">
          <a:blip r:embed="rId4"/>
          <a:srcRect l="6682" r="10599" b="14516"/>
          <a:stretch/>
        </p:blipFill>
        <p:spPr>
          <a:xfrm>
            <a:off x="885825" y="3225800"/>
            <a:ext cx="4276725" cy="2946400"/>
          </a:xfrm>
          <a:prstGeom prst="rect">
            <a:avLst/>
          </a:prstGeom>
          <a:solidFill>
            <a:srgbClr val="FFFFFF"/>
          </a:solidFill>
          <a:ln w="31750">
            <a:solidFill>
              <a:schemeClr val="bg1"/>
            </a:solidFill>
          </a:ln>
          <a:effectLst>
            <a:outerShdw blurRad="50800" dist="105410" dir="2700000" algn="ctr" rotWithShape="0">
              <a:schemeClr val="bg1">
                <a:lumMod val="50000"/>
                <a:lumOff val="50000"/>
              </a:schemeClr>
            </a:outerShdw>
          </a:effectLst>
        </p:spPr>
      </p:pic>
    </p:spTree>
  </p:cSld>
  <p:clrMapOvr>
    <a:masterClrMapping/>
  </p:clrMapOvr>
  <p:transition spd="slow">
    <p:split orient="ver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1719263" y="142875"/>
            <a:ext cx="2347912" cy="812800"/>
          </a:xfrm>
        </p:spPr>
        <p:txBody>
          <a:bodyPr/>
          <a:lstStyle/>
          <a:p>
            <a:r>
              <a:rPr lang="en-US" sz="2000" dirty="0" smtClean="0"/>
              <a:t>G460 PID Maintenance</a:t>
            </a:r>
          </a:p>
        </p:txBody>
      </p:sp>
      <p:sp>
        <p:nvSpPr>
          <p:cNvPr id="145411"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12" name="Content Placeholder 19"/>
          <p:cNvSpPr>
            <a:spLocks noGrp="1"/>
          </p:cNvSpPr>
          <p:nvPr>
            <p:ph idx="1"/>
          </p:nvPr>
        </p:nvSpPr>
        <p:spPr>
          <a:xfrm>
            <a:off x="744538" y="1320800"/>
            <a:ext cx="3227387" cy="889000"/>
          </a:xfrm>
        </p:spPr>
        <p:txBody>
          <a:bodyPr/>
          <a:lstStyle/>
          <a:p>
            <a:pPr>
              <a:spcBef>
                <a:spcPct val="0"/>
              </a:spcBef>
              <a:spcAft>
                <a:spcPts val="1800"/>
              </a:spcAft>
            </a:pPr>
            <a:r>
              <a:rPr lang="en-US" sz="1800" smtClean="0"/>
              <a:t>Remove filters (inner and outer)</a:t>
            </a:r>
          </a:p>
          <a:p>
            <a:pPr>
              <a:spcBef>
                <a:spcPct val="0"/>
              </a:spcBef>
              <a:spcAft>
                <a:spcPts val="1800"/>
              </a:spcAft>
            </a:pPr>
            <a:r>
              <a:rPr lang="en-US" sz="1800" smtClean="0"/>
              <a:t>Remove spacer</a:t>
            </a:r>
          </a:p>
        </p:txBody>
      </p:sp>
      <p:pic>
        <p:nvPicPr>
          <p:cNvPr id="2" name="Picture 1"/>
          <p:cNvPicPr>
            <a:picLocks noChangeAspect="1"/>
          </p:cNvPicPr>
          <p:nvPr/>
        </p:nvPicPr>
        <p:blipFill>
          <a:blip r:embed="rId3"/>
          <a:stretch>
            <a:fillRect/>
          </a:stretch>
        </p:blipFill>
        <p:spPr>
          <a:xfrm>
            <a:off x="4200525" y="561975"/>
            <a:ext cx="4524375" cy="3016250"/>
          </a:xfrm>
          <a:prstGeom prst="rect">
            <a:avLst/>
          </a:prstGeom>
          <a:ln w="31750">
            <a:solidFill>
              <a:schemeClr val="bg1"/>
            </a:solidFill>
          </a:ln>
          <a:effectLst>
            <a:outerShdw dist="105410" dir="2700000" algn="ctr" rotWithShape="0">
              <a:schemeClr val="bg1">
                <a:lumMod val="50000"/>
                <a:lumOff val="50000"/>
              </a:schemeClr>
            </a:outerShdw>
          </a:effectLst>
        </p:spPr>
      </p:pic>
      <p:pic>
        <p:nvPicPr>
          <p:cNvPr id="3" name="Picture 2"/>
          <p:cNvPicPr>
            <a:picLocks noChangeAspect="1"/>
          </p:cNvPicPr>
          <p:nvPr/>
        </p:nvPicPr>
        <p:blipFill rotWithShape="1">
          <a:blip r:embed="rId4"/>
          <a:srcRect r="16858" b="21158"/>
          <a:stretch/>
        </p:blipFill>
        <p:spPr>
          <a:xfrm>
            <a:off x="873125" y="3048000"/>
            <a:ext cx="3756025" cy="3051175"/>
          </a:xfrm>
          <a:prstGeom prst="rect">
            <a:avLst/>
          </a:prstGeom>
          <a:ln w="31750">
            <a:solidFill>
              <a:schemeClr val="bg1"/>
            </a:solidFill>
          </a:ln>
          <a:effectLst>
            <a:outerShdw dist="105410" dir="2700000" algn="ctr" rotWithShape="0">
              <a:schemeClr val="bg1">
                <a:lumMod val="50000"/>
                <a:lumOff val="50000"/>
              </a:schemeClr>
            </a:outerShdw>
          </a:effectLst>
        </p:spPr>
      </p:pic>
    </p:spTree>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323975" y="1089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solidFill>
                <a:srgbClr val="FFFFCC"/>
              </a:solidFill>
            </a:endParaRPr>
          </a:p>
        </p:txBody>
      </p:sp>
      <p:pic>
        <p:nvPicPr>
          <p:cNvPr id="48131" name="Picture 3" descr="Log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638" y="1137068"/>
            <a:ext cx="5041706" cy="3631628"/>
          </a:xfrm>
          <a:prstGeom prst="rect">
            <a:avLst/>
          </a:prstGeom>
          <a:noFill/>
          <a:ln w="9525">
            <a:solidFill>
              <a:schemeClr val="bg1"/>
            </a:solidFill>
            <a:miter lim="800000"/>
            <a:headEnd/>
            <a:tailEnd/>
          </a:ln>
          <a:effectLst>
            <a:outerShdw dist="10541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
        <p:nvSpPr>
          <p:cNvPr id="48132" name="Rectangle 4"/>
          <p:cNvSpPr>
            <a:spLocks noGrp="1" noChangeArrowheads="1"/>
          </p:cNvSpPr>
          <p:nvPr>
            <p:ph type="title"/>
          </p:nvPr>
        </p:nvSpPr>
        <p:spPr>
          <a:xfrm>
            <a:off x="3794760" y="118745"/>
            <a:ext cx="4663440" cy="812800"/>
          </a:xfrm>
        </p:spPr>
        <p:txBody>
          <a:bodyPr/>
          <a:lstStyle/>
          <a:p>
            <a:r>
              <a:rPr lang="en-US" sz="2000" dirty="0" smtClean="0"/>
              <a:t>Datalogging Standard</a:t>
            </a:r>
          </a:p>
        </p:txBody>
      </p:sp>
      <p:sp>
        <p:nvSpPr>
          <p:cNvPr id="48133" name="Rectangle 5"/>
          <p:cNvSpPr>
            <a:spLocks noGrp="1" noChangeArrowheads="1"/>
          </p:cNvSpPr>
          <p:nvPr>
            <p:ph type="subTitle" idx="1"/>
          </p:nvPr>
        </p:nvSpPr>
        <p:spPr>
          <a:xfrm>
            <a:off x="304800" y="1200859"/>
            <a:ext cx="3238500" cy="4508500"/>
          </a:xfrm>
        </p:spPr>
        <p:txBody>
          <a:bodyPr/>
          <a:lstStyle/>
          <a:p>
            <a:pPr>
              <a:spcBef>
                <a:spcPct val="0"/>
              </a:spcBef>
              <a:spcAft>
                <a:spcPct val="45000"/>
              </a:spcAft>
              <a:buFont typeface="Arial" pitchFamily="34" charset="0"/>
              <a:buChar char="•"/>
            </a:pPr>
            <a:r>
              <a:rPr lang="de-DE" sz="1600" dirty="0" smtClean="0"/>
              <a:t>Mode:</a:t>
            </a:r>
          </a:p>
          <a:p>
            <a:pPr marL="781050" lvl="1" indent="-381000">
              <a:spcBef>
                <a:spcPct val="0"/>
              </a:spcBef>
              <a:spcAft>
                <a:spcPct val="45000"/>
              </a:spcAft>
              <a:buFont typeface="Arial" pitchFamily="34" charset="0"/>
              <a:buChar char="•"/>
            </a:pPr>
            <a:r>
              <a:rPr lang="de-DE" sz="1600" dirty="0" smtClean="0"/>
              <a:t> Average</a:t>
            </a:r>
          </a:p>
          <a:p>
            <a:pPr marL="781050" lvl="1" indent="-381000">
              <a:spcBef>
                <a:spcPct val="0"/>
              </a:spcBef>
              <a:spcAft>
                <a:spcPct val="45000"/>
              </a:spcAft>
              <a:buFont typeface="Arial" pitchFamily="34" charset="0"/>
              <a:buChar char="•"/>
            </a:pPr>
            <a:r>
              <a:rPr lang="de-DE" sz="1600" dirty="0" smtClean="0"/>
              <a:t> Peak</a:t>
            </a:r>
          </a:p>
          <a:p>
            <a:pPr marL="781050" lvl="1" indent="-381000">
              <a:spcBef>
                <a:spcPct val="0"/>
              </a:spcBef>
              <a:spcAft>
                <a:spcPct val="45000"/>
              </a:spcAft>
              <a:buFont typeface="Arial" pitchFamily="34" charset="0"/>
              <a:buChar char="•"/>
            </a:pPr>
            <a:r>
              <a:rPr lang="de-DE" sz="1600" dirty="0" smtClean="0"/>
              <a:t> Instantaneous</a:t>
            </a:r>
          </a:p>
          <a:p>
            <a:pPr>
              <a:spcBef>
                <a:spcPct val="0"/>
              </a:spcBef>
              <a:spcAft>
                <a:spcPct val="45000"/>
              </a:spcAft>
              <a:buFont typeface="Arial" pitchFamily="34" charset="0"/>
              <a:buChar char="•"/>
            </a:pPr>
            <a:r>
              <a:rPr lang="de-DE" sz="1600" dirty="0" smtClean="0"/>
              <a:t>Interval:</a:t>
            </a:r>
          </a:p>
          <a:p>
            <a:pPr lvl="1">
              <a:spcBef>
                <a:spcPct val="0"/>
              </a:spcBef>
              <a:spcAft>
                <a:spcPct val="45000"/>
              </a:spcAft>
              <a:buFont typeface="Arial" pitchFamily="34" charset="0"/>
              <a:buChar char="•"/>
            </a:pPr>
            <a:r>
              <a:rPr lang="de-DE" sz="1600" dirty="0" smtClean="0"/>
              <a:t> 1 sec. – 60 min.</a:t>
            </a:r>
          </a:p>
          <a:p>
            <a:pPr>
              <a:spcBef>
                <a:spcPct val="0"/>
              </a:spcBef>
              <a:spcAft>
                <a:spcPct val="45000"/>
              </a:spcAft>
              <a:buFont typeface="Arial" pitchFamily="34" charset="0"/>
              <a:buChar char="•"/>
            </a:pPr>
            <a:r>
              <a:rPr lang="de-DE" sz="1600" dirty="0" smtClean="0"/>
              <a:t>Internal capacity:</a:t>
            </a:r>
          </a:p>
          <a:p>
            <a:pPr marL="781050" lvl="1" indent="-381000">
              <a:spcBef>
                <a:spcPct val="0"/>
              </a:spcBef>
              <a:spcAft>
                <a:spcPct val="45000"/>
              </a:spcAft>
              <a:buFont typeface="Arial" pitchFamily="34" charset="0"/>
              <a:buChar char="•"/>
            </a:pPr>
            <a:r>
              <a:rPr lang="de-DE" sz="1600" dirty="0" smtClean="0"/>
              <a:t>1,890 intervals </a:t>
            </a:r>
          </a:p>
          <a:p>
            <a:pPr marL="781050" lvl="1" indent="-381000">
              <a:spcBef>
                <a:spcPct val="0"/>
              </a:spcBef>
              <a:spcAft>
                <a:spcPct val="45000"/>
              </a:spcAft>
              <a:buFont typeface="Arial" pitchFamily="34" charset="0"/>
              <a:buChar char="•"/>
            </a:pPr>
            <a:r>
              <a:rPr lang="de-DE" sz="1600" dirty="0" smtClean="0"/>
              <a:t>63 hours continuous at 2 min. Interval</a:t>
            </a:r>
          </a:p>
          <a:p>
            <a:pPr marL="381000" indent="-381000">
              <a:spcBef>
                <a:spcPct val="0"/>
              </a:spcBef>
              <a:spcAft>
                <a:spcPct val="45000"/>
              </a:spcAft>
              <a:buFont typeface="Arial" pitchFamily="34" charset="0"/>
              <a:buChar char="•"/>
            </a:pPr>
            <a:r>
              <a:rPr lang="de-DE" sz="1600" dirty="0" smtClean="0"/>
              <a:t>G460:</a:t>
            </a:r>
          </a:p>
          <a:p>
            <a:pPr marL="781050" lvl="1" indent="-381000">
              <a:spcBef>
                <a:spcPct val="0"/>
              </a:spcBef>
              <a:spcAft>
                <a:spcPct val="45000"/>
              </a:spcAft>
              <a:buFont typeface="Arial" pitchFamily="34" charset="0"/>
              <a:buChar char="•"/>
            </a:pPr>
            <a:r>
              <a:rPr lang="de-DE" sz="1600" dirty="0" smtClean="0"/>
              <a:t>Built-in expansion slot for 2GB additional data storage capacity </a:t>
            </a:r>
            <a:endParaRPr lang="en-US" sz="1600" dirty="0" smtClean="0"/>
          </a:p>
        </p:txBody>
      </p:sp>
      <p:sp>
        <p:nvSpPr>
          <p:cNvPr id="48134" name="Line 6"/>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CC"/>
              </a:solidFill>
            </a:endParaRPr>
          </a:p>
        </p:txBody>
      </p:sp>
    </p:spTree>
    <p:extLst>
      <p:ext uri="{BB962C8B-B14F-4D97-AF65-F5344CB8AC3E}">
        <p14:creationId xmlns:p14="http://schemas.microsoft.com/office/powerpoint/2010/main" val="992928046"/>
      </p:ext>
    </p:extLst>
  </p:cSld>
  <p:clrMapOvr>
    <a:masterClrMapping/>
  </p:clrMapOvr>
  <p:transition spd="slow">
    <p:split orient="vert"/>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1719263" y="142875"/>
            <a:ext cx="2347912" cy="812800"/>
          </a:xfrm>
        </p:spPr>
        <p:txBody>
          <a:bodyPr/>
          <a:lstStyle/>
          <a:p>
            <a:r>
              <a:rPr lang="en-US" sz="2000" dirty="0" smtClean="0"/>
              <a:t>G460 PID Maintenance</a:t>
            </a:r>
          </a:p>
        </p:txBody>
      </p:sp>
      <p:sp>
        <p:nvSpPr>
          <p:cNvPr id="146435"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436" name="Content Placeholder 19"/>
          <p:cNvSpPr>
            <a:spLocks noGrp="1"/>
          </p:cNvSpPr>
          <p:nvPr>
            <p:ph idx="1"/>
          </p:nvPr>
        </p:nvSpPr>
        <p:spPr>
          <a:xfrm>
            <a:off x="620713" y="1196975"/>
            <a:ext cx="3598862" cy="1222375"/>
          </a:xfrm>
        </p:spPr>
        <p:txBody>
          <a:bodyPr/>
          <a:lstStyle/>
          <a:p>
            <a:pPr>
              <a:spcBef>
                <a:spcPct val="0"/>
              </a:spcBef>
              <a:spcAft>
                <a:spcPts val="1800"/>
              </a:spcAft>
            </a:pPr>
            <a:r>
              <a:rPr lang="en-US" sz="1800" smtClean="0"/>
              <a:t>Gently remove sensor PCB</a:t>
            </a:r>
          </a:p>
          <a:p>
            <a:pPr>
              <a:spcBef>
                <a:spcPct val="0"/>
              </a:spcBef>
              <a:spcAft>
                <a:spcPts val="1800"/>
              </a:spcAft>
            </a:pPr>
            <a:r>
              <a:rPr lang="en-US" sz="1800" smtClean="0"/>
              <a:t>Grip at back of board    (near pins)</a:t>
            </a:r>
          </a:p>
        </p:txBody>
      </p:sp>
      <p:pic>
        <p:nvPicPr>
          <p:cNvPr id="5" name="Picture 4"/>
          <p:cNvPicPr>
            <a:picLocks noChangeAspect="1"/>
          </p:cNvPicPr>
          <p:nvPr/>
        </p:nvPicPr>
        <p:blipFill rotWithShape="1">
          <a:blip r:embed="rId3"/>
          <a:srcRect l="578" t="4139" r="16960"/>
          <a:stretch/>
        </p:blipFill>
        <p:spPr>
          <a:xfrm>
            <a:off x="4286250" y="415925"/>
            <a:ext cx="4400550" cy="3409950"/>
          </a:xfrm>
          <a:prstGeom prst="rect">
            <a:avLst/>
          </a:prstGeom>
          <a:solidFill>
            <a:srgbClr val="FFFFFF"/>
          </a:solidFill>
          <a:ln w="31750">
            <a:solidFill>
              <a:schemeClr val="bg1"/>
            </a:solidFill>
          </a:ln>
          <a:effectLst>
            <a:outerShdw dist="105410" dir="2700000" algn="ctr" rotWithShape="0">
              <a:schemeClr val="bg1">
                <a:lumMod val="50000"/>
                <a:lumOff val="50000"/>
              </a:schemeClr>
            </a:outerShdw>
          </a:effectLst>
        </p:spPr>
      </p:pic>
      <p:pic>
        <p:nvPicPr>
          <p:cNvPr id="6" name="Picture 5"/>
          <p:cNvPicPr>
            <a:picLocks noChangeAspect="1"/>
          </p:cNvPicPr>
          <p:nvPr/>
        </p:nvPicPr>
        <p:blipFill rotWithShape="1">
          <a:blip r:embed="rId4"/>
          <a:srcRect t="15666" b="1"/>
          <a:stretch/>
        </p:blipFill>
        <p:spPr>
          <a:xfrm>
            <a:off x="755650" y="2762250"/>
            <a:ext cx="3854450" cy="3309938"/>
          </a:xfrm>
          <a:prstGeom prst="rect">
            <a:avLst/>
          </a:prstGeom>
          <a:solidFill>
            <a:srgbClr val="FFFFFF"/>
          </a:solidFill>
          <a:ln w="31750">
            <a:solidFill>
              <a:schemeClr val="bg1"/>
            </a:solidFill>
          </a:ln>
          <a:effectLst>
            <a:outerShdw dist="105410" dir="2700000" algn="ctr" rotWithShape="0">
              <a:schemeClr val="bg1">
                <a:lumMod val="50000"/>
                <a:lumOff val="50000"/>
              </a:schemeClr>
            </a:outerShdw>
          </a:effectLst>
        </p:spPr>
      </p:pic>
    </p:spTree>
  </p:cSld>
  <p:clrMapOvr>
    <a:masterClrMapping/>
  </p:clrMapOvr>
  <p:transition spd="slow">
    <p:split orient="ver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1719263" y="0"/>
            <a:ext cx="6710362" cy="812800"/>
          </a:xfrm>
        </p:spPr>
        <p:txBody>
          <a:bodyPr/>
          <a:lstStyle/>
          <a:p>
            <a:r>
              <a:rPr lang="en-US" sz="2000" dirty="0" smtClean="0"/>
              <a:t>G460 PID Maintenance</a:t>
            </a:r>
          </a:p>
        </p:txBody>
      </p:sp>
      <p:sp>
        <p:nvSpPr>
          <p:cNvPr id="147459"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60" name="Content Placeholder 19"/>
          <p:cNvSpPr>
            <a:spLocks noGrp="1"/>
          </p:cNvSpPr>
          <p:nvPr>
            <p:ph idx="1"/>
          </p:nvPr>
        </p:nvSpPr>
        <p:spPr>
          <a:xfrm>
            <a:off x="525463" y="1177925"/>
            <a:ext cx="3360737" cy="889000"/>
          </a:xfrm>
        </p:spPr>
        <p:txBody>
          <a:bodyPr/>
          <a:lstStyle/>
          <a:p>
            <a:pPr>
              <a:spcBef>
                <a:spcPct val="0"/>
              </a:spcBef>
              <a:spcAft>
                <a:spcPts val="1200"/>
              </a:spcAft>
            </a:pPr>
            <a:r>
              <a:rPr lang="en-US" sz="1600" dirty="0" smtClean="0"/>
              <a:t>Use tweezers to GENTLY pry the lamp out of the sensor</a:t>
            </a:r>
          </a:p>
          <a:p>
            <a:pPr>
              <a:spcBef>
                <a:spcPct val="0"/>
              </a:spcBef>
              <a:spcAft>
                <a:spcPts val="1200"/>
              </a:spcAft>
            </a:pPr>
            <a:r>
              <a:rPr lang="en-US" sz="1600" dirty="0" smtClean="0"/>
              <a:t>Do not touch window or body of lamp with naked fingers</a:t>
            </a:r>
          </a:p>
        </p:txBody>
      </p:sp>
      <p:pic>
        <p:nvPicPr>
          <p:cNvPr id="4" name="Picture 3"/>
          <p:cNvPicPr>
            <a:picLocks noChangeAspect="1"/>
          </p:cNvPicPr>
          <p:nvPr/>
        </p:nvPicPr>
        <p:blipFill rotWithShape="1">
          <a:blip r:embed="rId3"/>
          <a:srcRect r="18041"/>
          <a:stretch/>
        </p:blipFill>
        <p:spPr>
          <a:xfrm>
            <a:off x="4152900" y="841375"/>
            <a:ext cx="4638675" cy="3773488"/>
          </a:xfrm>
          <a:prstGeom prst="rect">
            <a:avLst/>
          </a:prstGeom>
          <a:solidFill>
            <a:srgbClr val="FFFFFF"/>
          </a:solidFill>
          <a:ln w="31750">
            <a:solidFill>
              <a:schemeClr val="bg1"/>
            </a:solidFill>
          </a:ln>
          <a:effectLst>
            <a:outerShdw dist="105410" dir="2700000" algn="ctr" rotWithShape="0">
              <a:schemeClr val="bg1">
                <a:lumMod val="50000"/>
                <a:lumOff val="50000"/>
              </a:schemeClr>
            </a:outerShdw>
          </a:effectLst>
        </p:spPr>
      </p:pic>
      <p:pic>
        <p:nvPicPr>
          <p:cNvPr id="3" name="Picture 2"/>
          <p:cNvPicPr>
            <a:picLocks noChangeAspect="1"/>
          </p:cNvPicPr>
          <p:nvPr/>
        </p:nvPicPr>
        <p:blipFill rotWithShape="1">
          <a:blip r:embed="rId4"/>
          <a:srcRect l="-453" t="18489" r="7294" b="10537"/>
          <a:stretch/>
        </p:blipFill>
        <p:spPr>
          <a:xfrm>
            <a:off x="577850" y="2962275"/>
            <a:ext cx="3670300" cy="3186113"/>
          </a:xfrm>
          <a:prstGeom prst="rect">
            <a:avLst/>
          </a:prstGeom>
          <a:solidFill>
            <a:srgbClr val="FFFFFF"/>
          </a:solidFill>
          <a:ln w="31750">
            <a:solidFill>
              <a:schemeClr val="bg1"/>
            </a:solidFill>
          </a:ln>
          <a:effectLst>
            <a:outerShdw dist="105410" dir="2700000" algn="ctr" rotWithShape="0">
              <a:schemeClr val="bg1">
                <a:lumMod val="50000"/>
                <a:lumOff val="50000"/>
              </a:schemeClr>
            </a:outerShdw>
          </a:effectLst>
        </p:spPr>
      </p:pic>
    </p:spTree>
  </p:cSld>
  <p:clrMapOvr>
    <a:masterClrMapping/>
  </p:clrMapOvr>
  <p:transition spd="slow">
    <p:split orient="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1719263" y="87920"/>
            <a:ext cx="6710362" cy="812800"/>
          </a:xfrm>
        </p:spPr>
        <p:txBody>
          <a:bodyPr/>
          <a:lstStyle/>
          <a:p>
            <a:r>
              <a:rPr lang="en-US" sz="2000" dirty="0" smtClean="0"/>
              <a:t>G460 PID Maintenance</a:t>
            </a:r>
          </a:p>
        </p:txBody>
      </p:sp>
      <p:sp>
        <p:nvSpPr>
          <p:cNvPr id="148483"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484" name="Content Placeholder 19"/>
          <p:cNvSpPr>
            <a:spLocks noGrp="1"/>
          </p:cNvSpPr>
          <p:nvPr>
            <p:ph idx="1"/>
          </p:nvPr>
        </p:nvSpPr>
        <p:spPr>
          <a:xfrm>
            <a:off x="525463" y="1177925"/>
            <a:ext cx="3360737" cy="889000"/>
          </a:xfrm>
        </p:spPr>
        <p:txBody>
          <a:bodyPr/>
          <a:lstStyle/>
          <a:p>
            <a:pPr>
              <a:spcBef>
                <a:spcPct val="0"/>
              </a:spcBef>
              <a:spcAft>
                <a:spcPts val="1200"/>
              </a:spcAft>
            </a:pPr>
            <a:r>
              <a:rPr lang="en-US" sz="1600" smtClean="0"/>
              <a:t>Use circular motion to polish face of lamp window with polishing pad</a:t>
            </a:r>
          </a:p>
        </p:txBody>
      </p:sp>
      <p:pic>
        <p:nvPicPr>
          <p:cNvPr id="2" name="Picture 1"/>
          <p:cNvPicPr>
            <a:picLocks noChangeAspect="1"/>
          </p:cNvPicPr>
          <p:nvPr/>
        </p:nvPicPr>
        <p:blipFill rotWithShape="1">
          <a:blip r:embed="rId3"/>
          <a:srcRect l="17690" b="19956"/>
          <a:stretch/>
        </p:blipFill>
        <p:spPr>
          <a:xfrm>
            <a:off x="3257550" y="2009775"/>
            <a:ext cx="5362575" cy="3476625"/>
          </a:xfrm>
          <a:prstGeom prst="rect">
            <a:avLst/>
          </a:prstGeom>
          <a:solidFill>
            <a:srgbClr val="FFFFFF"/>
          </a:solidFill>
          <a:ln w="31750">
            <a:solidFill>
              <a:schemeClr val="bg1"/>
            </a:solidFill>
          </a:ln>
          <a:effectLst>
            <a:outerShdw dist="105410" dir="2700000" algn="ctr" rotWithShape="0">
              <a:schemeClr val="bg1">
                <a:lumMod val="50000"/>
                <a:lumOff val="50000"/>
              </a:schemeClr>
            </a:outerShdw>
          </a:effectLst>
        </p:spPr>
      </p:pic>
      <p:grpSp>
        <p:nvGrpSpPr>
          <p:cNvPr id="148486" name="Group 115725"/>
          <p:cNvGrpSpPr>
            <a:grpSpLocks/>
          </p:cNvGrpSpPr>
          <p:nvPr/>
        </p:nvGrpSpPr>
        <p:grpSpPr bwMode="auto">
          <a:xfrm>
            <a:off x="1219200" y="2314575"/>
            <a:ext cx="1619250" cy="723900"/>
            <a:chOff x="561975" y="4743450"/>
            <a:chExt cx="1619250" cy="723900"/>
          </a:xfrm>
        </p:grpSpPr>
        <p:sp>
          <p:nvSpPr>
            <p:cNvPr id="148488" name="Oval 43"/>
            <p:cNvSpPr>
              <a:spLocks noChangeArrowheads="1"/>
            </p:cNvSpPr>
            <p:nvPr/>
          </p:nvSpPr>
          <p:spPr bwMode="auto">
            <a:xfrm>
              <a:off x="561975" y="4876800"/>
              <a:ext cx="1619250" cy="59055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8489" name="Rectangle 115723"/>
            <p:cNvSpPr>
              <a:spLocks noChangeArrowheads="1"/>
            </p:cNvSpPr>
            <p:nvPr/>
          </p:nvSpPr>
          <p:spPr bwMode="auto">
            <a:xfrm>
              <a:off x="1009650" y="4743450"/>
              <a:ext cx="752475" cy="276225"/>
            </a:xfrm>
            <a:prstGeom prst="rect">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148490" name="Isosceles Triangle 115724"/>
            <p:cNvSpPr>
              <a:spLocks noChangeArrowheads="1"/>
            </p:cNvSpPr>
            <p:nvPr/>
          </p:nvSpPr>
          <p:spPr bwMode="auto">
            <a:xfrm rot="-4650649">
              <a:off x="1566861" y="4814890"/>
              <a:ext cx="238125" cy="190500"/>
            </a:xfrm>
            <a:prstGeom prst="triangle">
              <a:avLst>
                <a:gd name="adj" fmla="val 50000"/>
              </a:avLst>
            </a:prstGeom>
            <a:solidFill>
              <a:srgbClr val="FF000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grpSp>
      <p:cxnSp>
        <p:nvCxnSpPr>
          <p:cNvPr id="148487" name="Straight Connector 115727"/>
          <p:cNvCxnSpPr>
            <a:cxnSpLocks noChangeShapeType="1"/>
          </p:cNvCxnSpPr>
          <p:nvPr/>
        </p:nvCxnSpPr>
        <p:spPr bwMode="auto">
          <a:xfrm>
            <a:off x="2019300" y="2066925"/>
            <a:ext cx="9525" cy="1609725"/>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p:split orient="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xfrm>
            <a:off x="1719263" y="96712"/>
            <a:ext cx="6710362" cy="812800"/>
          </a:xfrm>
        </p:spPr>
        <p:txBody>
          <a:bodyPr/>
          <a:lstStyle/>
          <a:p>
            <a:r>
              <a:rPr lang="en-US" sz="2000" dirty="0" smtClean="0"/>
              <a:t>G460 PID Maintenance</a:t>
            </a:r>
          </a:p>
        </p:txBody>
      </p:sp>
      <p:sp>
        <p:nvSpPr>
          <p:cNvPr id="149507"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08" name="Content Placeholder 19"/>
          <p:cNvSpPr>
            <a:spLocks noGrp="1"/>
          </p:cNvSpPr>
          <p:nvPr>
            <p:ph idx="1"/>
          </p:nvPr>
        </p:nvSpPr>
        <p:spPr>
          <a:xfrm>
            <a:off x="325438" y="1092200"/>
            <a:ext cx="4398962" cy="2393950"/>
          </a:xfrm>
        </p:spPr>
        <p:txBody>
          <a:bodyPr/>
          <a:lstStyle/>
          <a:p>
            <a:pPr>
              <a:spcBef>
                <a:spcPct val="0"/>
              </a:spcBef>
              <a:spcAft>
                <a:spcPts val="1200"/>
              </a:spcAft>
            </a:pPr>
            <a:r>
              <a:rPr lang="en-US" sz="1600" smtClean="0"/>
              <a:t>Clean any lamp, pin, or electrode PCB surfaces that have come into contact with naked skin with alcohol before reassembling</a:t>
            </a:r>
          </a:p>
          <a:p>
            <a:pPr>
              <a:spcBef>
                <a:spcPct val="0"/>
              </a:spcBef>
              <a:spcAft>
                <a:spcPts val="1200"/>
              </a:spcAft>
            </a:pPr>
            <a:r>
              <a:rPr lang="en-US" sz="1600" smtClean="0"/>
              <a:t>Make sure that all components are COMPLETELY air-dried before reassembly</a:t>
            </a:r>
          </a:p>
          <a:p>
            <a:pPr>
              <a:spcBef>
                <a:spcPct val="0"/>
              </a:spcBef>
              <a:spcAft>
                <a:spcPts val="1200"/>
              </a:spcAft>
            </a:pPr>
            <a:r>
              <a:rPr lang="en-US" sz="1600" smtClean="0"/>
              <a:t>Do not use blowers or heated air sources to speed up drying!</a:t>
            </a:r>
          </a:p>
          <a:p>
            <a:pPr>
              <a:spcBef>
                <a:spcPct val="0"/>
              </a:spcBef>
              <a:spcAft>
                <a:spcPts val="1200"/>
              </a:spcAft>
            </a:pPr>
            <a:endParaRPr lang="en-US" sz="1600" smtClean="0"/>
          </a:p>
        </p:txBody>
      </p:sp>
      <p:pic>
        <p:nvPicPr>
          <p:cNvPr id="3" name="Picture 2"/>
          <p:cNvPicPr>
            <a:picLocks noChangeAspect="1"/>
          </p:cNvPicPr>
          <p:nvPr/>
        </p:nvPicPr>
        <p:blipFill>
          <a:blip r:embed="rId3"/>
          <a:stretch>
            <a:fillRect/>
          </a:stretch>
        </p:blipFill>
        <p:spPr>
          <a:xfrm>
            <a:off x="4719638" y="1419225"/>
            <a:ext cx="4029075" cy="2686050"/>
          </a:xfrm>
          <a:prstGeom prst="rect">
            <a:avLst/>
          </a:prstGeom>
          <a:solidFill>
            <a:srgbClr val="FFFFFF"/>
          </a:solidFill>
          <a:ln w="31750">
            <a:solidFill>
              <a:schemeClr val="bg1"/>
            </a:solidFill>
          </a:ln>
          <a:effectLst>
            <a:outerShdw dist="105410" dir="2700000" algn="ctr" rotWithShape="0">
              <a:schemeClr val="bg1">
                <a:lumMod val="50000"/>
                <a:lumOff val="50000"/>
              </a:schemeClr>
            </a:outerShdw>
          </a:effectLst>
        </p:spPr>
      </p:pic>
      <p:pic>
        <p:nvPicPr>
          <p:cNvPr id="4" name="Picture 3"/>
          <p:cNvPicPr>
            <a:picLocks noChangeAspect="1"/>
          </p:cNvPicPr>
          <p:nvPr/>
        </p:nvPicPr>
        <p:blipFill>
          <a:blip r:embed="rId4"/>
          <a:stretch>
            <a:fillRect/>
          </a:stretch>
        </p:blipFill>
        <p:spPr>
          <a:xfrm>
            <a:off x="1714500" y="3825875"/>
            <a:ext cx="3562350" cy="2374900"/>
          </a:xfrm>
          <a:prstGeom prst="rect">
            <a:avLst/>
          </a:prstGeom>
          <a:solidFill>
            <a:srgbClr val="FFFFFF"/>
          </a:solidFill>
          <a:ln w="31750">
            <a:solidFill>
              <a:schemeClr val="bg1"/>
            </a:solidFill>
          </a:ln>
          <a:effectLst>
            <a:outerShdw dist="105410" dir="2700000" algn="ctr" rotWithShape="0">
              <a:schemeClr val="bg1">
                <a:lumMod val="50000"/>
                <a:lumOff val="50000"/>
              </a:schemeClr>
            </a:outerShdw>
          </a:effectLst>
        </p:spPr>
      </p:pic>
    </p:spTree>
  </p:cSld>
  <p:clrMapOvr>
    <a:masterClrMapping/>
  </p:clrMapOvr>
  <p:transition spd="slow">
    <p:split orient="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 name="Picture 7"/>
          <p:cNvPicPr>
            <a:picLocks noChangeAspect="1"/>
          </p:cNvPicPr>
          <p:nvPr/>
        </p:nvPicPr>
        <p:blipFill rotWithShape="1">
          <a:blip r:embed="rId3"/>
          <a:srcRect l="-453" t="18489" r="7294" b="10537"/>
          <a:stretch/>
        </p:blipFill>
        <p:spPr>
          <a:xfrm>
            <a:off x="5073650" y="723900"/>
            <a:ext cx="3670300" cy="3186113"/>
          </a:xfrm>
          <a:prstGeom prst="rect">
            <a:avLst/>
          </a:prstGeom>
          <a:solidFill>
            <a:srgbClr val="FFFFFF"/>
          </a:solidFill>
          <a:ln w="31750">
            <a:solidFill>
              <a:schemeClr val="bg1"/>
            </a:solidFill>
          </a:ln>
          <a:effectLst>
            <a:outerShdw dist="105410" dir="2700000" algn="ctr" rotWithShape="0">
              <a:schemeClr val="bg1">
                <a:lumMod val="50000"/>
                <a:lumOff val="50000"/>
              </a:schemeClr>
            </a:outerShdw>
          </a:effectLst>
        </p:spPr>
      </p:pic>
      <p:pic>
        <p:nvPicPr>
          <p:cNvPr id="13" name="Picture 12"/>
          <p:cNvPicPr>
            <a:picLocks noChangeAspect="1"/>
          </p:cNvPicPr>
          <p:nvPr/>
        </p:nvPicPr>
        <p:blipFill rotWithShape="1">
          <a:blip r:embed="rId4"/>
          <a:srcRect l="44584" t="10067" r="833" b="12918"/>
          <a:stretch/>
        </p:blipFill>
        <p:spPr>
          <a:xfrm>
            <a:off x="2551113" y="2657475"/>
            <a:ext cx="3433762" cy="3228975"/>
          </a:xfrm>
          <a:prstGeom prst="rect">
            <a:avLst/>
          </a:prstGeom>
          <a:ln w="31750">
            <a:solidFill>
              <a:schemeClr val="bg1"/>
            </a:solidFill>
          </a:ln>
          <a:effectLst>
            <a:outerShdw dist="105410" dir="2700000" algn="ctr" rotWithShape="0">
              <a:schemeClr val="bg1">
                <a:lumMod val="50000"/>
                <a:lumOff val="50000"/>
              </a:schemeClr>
            </a:outerShdw>
          </a:effectLst>
        </p:spPr>
      </p:pic>
      <p:sp>
        <p:nvSpPr>
          <p:cNvPr id="7" name="Rectangle 6"/>
          <p:cNvSpPr/>
          <p:nvPr/>
        </p:nvSpPr>
        <p:spPr bwMode="auto">
          <a:xfrm>
            <a:off x="781050" y="1933575"/>
            <a:ext cx="3781425" cy="1343025"/>
          </a:xfrm>
          <a:prstGeom prst="rect">
            <a:avLst/>
          </a:prstGeom>
          <a:solidFill>
            <a:srgbClr val="FF8585"/>
          </a:solidFill>
          <a:ln w="2540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50534" name="Title 1"/>
          <p:cNvSpPr>
            <a:spLocks noGrp="1"/>
          </p:cNvSpPr>
          <p:nvPr>
            <p:ph type="title"/>
          </p:nvPr>
        </p:nvSpPr>
        <p:spPr>
          <a:xfrm>
            <a:off x="1709738" y="-114300"/>
            <a:ext cx="6710362" cy="812800"/>
          </a:xfrm>
        </p:spPr>
        <p:txBody>
          <a:bodyPr/>
          <a:lstStyle/>
          <a:p>
            <a:r>
              <a:rPr lang="en-US" sz="2000" dirty="0" smtClean="0"/>
              <a:t>G460 PID Maintenance</a:t>
            </a:r>
          </a:p>
        </p:txBody>
      </p:sp>
      <p:sp>
        <p:nvSpPr>
          <p:cNvPr id="9" name="TextBox 8"/>
          <p:cNvSpPr txBox="1"/>
          <p:nvPr/>
        </p:nvSpPr>
        <p:spPr>
          <a:xfrm>
            <a:off x="6524625" y="3114675"/>
            <a:ext cx="1314450" cy="338138"/>
          </a:xfrm>
          <a:prstGeom prst="rect">
            <a:avLst/>
          </a:prstGeom>
          <a:solidFill>
            <a:srgbClr val="FFFFFF"/>
          </a:solidFill>
          <a:ln w="25400">
            <a:solidFill>
              <a:schemeClr val="bg1"/>
            </a:solidFill>
          </a:ln>
          <a:effectLst>
            <a:outerShdw dist="105410" dir="2700000" algn="ctr" rotWithShape="0">
              <a:schemeClr val="bg1">
                <a:lumMod val="50000"/>
                <a:lumOff val="50000"/>
              </a:schemeClr>
            </a:outerShdw>
          </a:effectLst>
        </p:spPr>
        <p:txBody>
          <a:bodyPr>
            <a:spAutoFit/>
          </a:bodyPr>
          <a:lstStyle/>
          <a:p>
            <a:pPr algn="r">
              <a:defRPr/>
            </a:pPr>
            <a:r>
              <a:rPr lang="en-US" sz="1600" i="1" dirty="0">
                <a:solidFill>
                  <a:schemeClr val="bg1"/>
                </a:solidFill>
              </a:rPr>
              <a:t>Metal pads</a:t>
            </a:r>
          </a:p>
        </p:txBody>
      </p:sp>
      <p:cxnSp>
        <p:nvCxnSpPr>
          <p:cNvPr id="150536" name="Straight Arrow Connector 16"/>
          <p:cNvCxnSpPr>
            <a:cxnSpLocks noChangeShapeType="1"/>
            <a:stCxn id="9" idx="0"/>
          </p:cNvCxnSpPr>
          <p:nvPr/>
        </p:nvCxnSpPr>
        <p:spPr bwMode="auto">
          <a:xfrm flipV="1">
            <a:off x="7181850" y="1866900"/>
            <a:ext cx="885825" cy="1247775"/>
          </a:xfrm>
          <a:prstGeom prst="straightConnector1">
            <a:avLst/>
          </a:prstGeom>
          <a:noFill/>
          <a:ln w="25400" algn="ctr">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2085975" y="5219700"/>
            <a:ext cx="1619250" cy="338138"/>
          </a:xfrm>
          <a:prstGeom prst="rect">
            <a:avLst/>
          </a:prstGeom>
          <a:solidFill>
            <a:srgbClr val="FFFFFF"/>
          </a:solidFill>
          <a:ln w="25400">
            <a:solidFill>
              <a:schemeClr val="bg1"/>
            </a:solidFill>
          </a:ln>
          <a:effectLst>
            <a:outerShdw dist="105410" dir="2700000" algn="ctr" rotWithShape="0">
              <a:schemeClr val="bg1">
                <a:lumMod val="50000"/>
                <a:lumOff val="50000"/>
              </a:schemeClr>
            </a:outerShdw>
          </a:effectLst>
        </p:spPr>
        <p:txBody>
          <a:bodyPr>
            <a:spAutoFit/>
          </a:bodyPr>
          <a:lstStyle/>
          <a:p>
            <a:pPr algn="r">
              <a:defRPr/>
            </a:pPr>
            <a:r>
              <a:rPr lang="en-US" sz="1600" i="1" dirty="0">
                <a:solidFill>
                  <a:schemeClr val="bg1"/>
                </a:solidFill>
              </a:rPr>
              <a:t>Metal contacts</a:t>
            </a:r>
          </a:p>
        </p:txBody>
      </p:sp>
      <p:cxnSp>
        <p:nvCxnSpPr>
          <p:cNvPr id="150538" name="Straight Arrow Connector 16"/>
          <p:cNvCxnSpPr>
            <a:cxnSpLocks noChangeShapeType="1"/>
            <a:stCxn id="17" idx="0"/>
          </p:cNvCxnSpPr>
          <p:nvPr/>
        </p:nvCxnSpPr>
        <p:spPr bwMode="auto">
          <a:xfrm flipV="1">
            <a:off x="2895600" y="4343400"/>
            <a:ext cx="1104900" cy="876300"/>
          </a:xfrm>
          <a:prstGeom prst="straightConnector1">
            <a:avLst/>
          </a:prstGeom>
          <a:noFill/>
          <a:ln w="317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0539" name="Content Placeholder 19"/>
          <p:cNvSpPr>
            <a:spLocks noGrp="1"/>
          </p:cNvSpPr>
          <p:nvPr>
            <p:ph idx="1"/>
          </p:nvPr>
        </p:nvSpPr>
        <p:spPr>
          <a:xfrm>
            <a:off x="325438" y="1092200"/>
            <a:ext cx="4398962" cy="2393950"/>
          </a:xfrm>
        </p:spPr>
        <p:txBody>
          <a:bodyPr/>
          <a:lstStyle/>
          <a:p>
            <a:pPr>
              <a:spcBef>
                <a:spcPct val="0"/>
              </a:spcBef>
            </a:pPr>
            <a:r>
              <a:rPr lang="en-US" sz="1600" dirty="0" smtClean="0"/>
              <a:t>Insert lamp back into PID sensor assembly</a:t>
            </a:r>
          </a:p>
          <a:p>
            <a:pPr>
              <a:spcBef>
                <a:spcPct val="0"/>
              </a:spcBef>
            </a:pPr>
            <a:endParaRPr lang="en-US" sz="1600" dirty="0" smtClean="0"/>
          </a:p>
          <a:p>
            <a:pPr>
              <a:spcBef>
                <a:spcPct val="0"/>
              </a:spcBef>
              <a:spcAft>
                <a:spcPts val="1200"/>
              </a:spcAft>
            </a:pPr>
            <a:endParaRPr lang="en-US" sz="1600" dirty="0" smtClean="0"/>
          </a:p>
          <a:p>
            <a:pPr marL="800100" lvl="2" indent="0">
              <a:spcBef>
                <a:spcPct val="0"/>
              </a:spcBef>
              <a:spcAft>
                <a:spcPts val="1200"/>
              </a:spcAft>
              <a:buFontTx/>
              <a:buNone/>
            </a:pPr>
            <a:r>
              <a:rPr lang="en-US" sz="1600" dirty="0" smtClean="0"/>
              <a:t>NOTE:  Metal pads in PID lamp MUST line up with contacts in socket of sensor assembly</a:t>
            </a:r>
          </a:p>
          <a:p>
            <a:pPr>
              <a:spcBef>
                <a:spcPct val="0"/>
              </a:spcBef>
              <a:spcAft>
                <a:spcPts val="1200"/>
              </a:spcAft>
            </a:pPr>
            <a:endParaRPr lang="en-US" sz="1600" dirty="0" smtClean="0"/>
          </a:p>
          <a:p>
            <a:pPr>
              <a:spcBef>
                <a:spcPct val="0"/>
              </a:spcBef>
              <a:spcAft>
                <a:spcPts val="1200"/>
              </a:spcAft>
            </a:pPr>
            <a:endParaRPr lang="en-US" sz="1600" dirty="0" smtClean="0"/>
          </a:p>
        </p:txBody>
      </p:sp>
    </p:spTree>
  </p:cSld>
  <p:clrMapOvr>
    <a:masterClrMapping/>
  </p:clrMapOvr>
  <p:transition spd="slow">
    <p:split orient="ver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55" name="Title 1"/>
          <p:cNvSpPr>
            <a:spLocks noGrp="1"/>
          </p:cNvSpPr>
          <p:nvPr>
            <p:ph type="title"/>
          </p:nvPr>
        </p:nvSpPr>
        <p:spPr>
          <a:xfrm>
            <a:off x="1709740" y="105500"/>
            <a:ext cx="6710362" cy="812800"/>
          </a:xfrm>
        </p:spPr>
        <p:txBody>
          <a:bodyPr/>
          <a:lstStyle/>
          <a:p>
            <a:r>
              <a:rPr lang="en-US" sz="2000" dirty="0" smtClean="0"/>
              <a:t>G460 PID Maintenance</a:t>
            </a:r>
          </a:p>
        </p:txBody>
      </p:sp>
      <p:sp>
        <p:nvSpPr>
          <p:cNvPr id="151556" name="Content Placeholder 19"/>
          <p:cNvSpPr>
            <a:spLocks noGrp="1"/>
          </p:cNvSpPr>
          <p:nvPr>
            <p:ph idx="1"/>
          </p:nvPr>
        </p:nvSpPr>
        <p:spPr>
          <a:xfrm>
            <a:off x="325438" y="1092200"/>
            <a:ext cx="5332412" cy="2393950"/>
          </a:xfrm>
        </p:spPr>
        <p:txBody>
          <a:bodyPr/>
          <a:lstStyle/>
          <a:p>
            <a:pPr>
              <a:spcBef>
                <a:spcPct val="0"/>
              </a:spcBef>
            </a:pPr>
            <a:r>
              <a:rPr lang="en-US" sz="1600" smtClean="0"/>
              <a:t>Use padded stick to press lamp into place</a:t>
            </a:r>
          </a:p>
          <a:p>
            <a:pPr>
              <a:spcBef>
                <a:spcPct val="0"/>
              </a:spcBef>
              <a:spcAft>
                <a:spcPts val="1200"/>
              </a:spcAft>
            </a:pPr>
            <a:endParaRPr lang="en-US" sz="1600" smtClean="0"/>
          </a:p>
          <a:p>
            <a:pPr>
              <a:spcBef>
                <a:spcPct val="0"/>
              </a:spcBef>
              <a:spcAft>
                <a:spcPts val="1200"/>
              </a:spcAft>
            </a:pPr>
            <a:endParaRPr lang="en-US" sz="1600" smtClean="0"/>
          </a:p>
        </p:txBody>
      </p:sp>
      <p:pic>
        <p:nvPicPr>
          <p:cNvPr id="2" name="Picture 1"/>
          <p:cNvPicPr>
            <a:picLocks noChangeAspect="1"/>
          </p:cNvPicPr>
          <p:nvPr/>
        </p:nvPicPr>
        <p:blipFill>
          <a:blip r:embed="rId3"/>
          <a:stretch>
            <a:fillRect/>
          </a:stretch>
        </p:blipFill>
        <p:spPr>
          <a:xfrm>
            <a:off x="1824038" y="1714500"/>
            <a:ext cx="5557837" cy="3705225"/>
          </a:xfrm>
          <a:prstGeom prst="rect">
            <a:avLst/>
          </a:prstGeom>
          <a:ln w="31750">
            <a:solidFill>
              <a:schemeClr val="bg1"/>
            </a:solidFill>
          </a:ln>
          <a:effectLst>
            <a:outerShdw dist="105410" dir="2700000" algn="ctr" rotWithShape="0">
              <a:schemeClr val="bg1">
                <a:lumMod val="50000"/>
                <a:lumOff val="50000"/>
              </a:schemeClr>
            </a:outerShdw>
          </a:effectLst>
        </p:spPr>
      </p:pic>
    </p:spTree>
  </p:cSld>
  <p:clrMapOvr>
    <a:masterClrMapping/>
  </p:clrMapOvr>
  <p:transition spd="slow">
    <p:split orient="ver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828675" y="3486150"/>
            <a:ext cx="2657475" cy="1343025"/>
          </a:xfrm>
          <a:prstGeom prst="rect">
            <a:avLst/>
          </a:prstGeom>
          <a:solidFill>
            <a:srgbClr val="FF8585"/>
          </a:solidFill>
          <a:ln w="2540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52579"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0" name="Title 1"/>
          <p:cNvSpPr>
            <a:spLocks noGrp="1"/>
          </p:cNvSpPr>
          <p:nvPr>
            <p:ph type="title"/>
          </p:nvPr>
        </p:nvSpPr>
        <p:spPr>
          <a:xfrm>
            <a:off x="1709738" y="114292"/>
            <a:ext cx="4224337" cy="812800"/>
          </a:xfrm>
        </p:spPr>
        <p:txBody>
          <a:bodyPr/>
          <a:lstStyle/>
          <a:p>
            <a:r>
              <a:rPr lang="en-US" sz="2000" dirty="0" smtClean="0"/>
              <a:t>G460 PID Maintenance</a:t>
            </a:r>
          </a:p>
        </p:txBody>
      </p:sp>
      <p:sp>
        <p:nvSpPr>
          <p:cNvPr id="152581" name="Content Placeholder 19"/>
          <p:cNvSpPr>
            <a:spLocks noGrp="1"/>
          </p:cNvSpPr>
          <p:nvPr>
            <p:ph idx="1"/>
          </p:nvPr>
        </p:nvSpPr>
        <p:spPr>
          <a:xfrm>
            <a:off x="392113" y="1196975"/>
            <a:ext cx="2855912" cy="2393950"/>
          </a:xfrm>
        </p:spPr>
        <p:txBody>
          <a:bodyPr/>
          <a:lstStyle/>
          <a:p>
            <a:pPr>
              <a:spcBef>
                <a:spcPct val="0"/>
              </a:spcBef>
              <a:spcAft>
                <a:spcPts val="600"/>
              </a:spcAft>
            </a:pPr>
            <a:r>
              <a:rPr lang="en-US" sz="1600" smtClean="0"/>
              <a:t>Reassemble:</a:t>
            </a:r>
          </a:p>
          <a:p>
            <a:pPr lvl="1">
              <a:spcBef>
                <a:spcPct val="0"/>
              </a:spcBef>
              <a:spcAft>
                <a:spcPts val="600"/>
              </a:spcAft>
            </a:pPr>
            <a:r>
              <a:rPr lang="en-US" sz="1600" smtClean="0"/>
              <a:t>Sensor PCB</a:t>
            </a:r>
          </a:p>
          <a:p>
            <a:pPr lvl="1">
              <a:spcBef>
                <a:spcPct val="0"/>
              </a:spcBef>
              <a:spcAft>
                <a:spcPts val="600"/>
              </a:spcAft>
            </a:pPr>
            <a:r>
              <a:rPr lang="en-US" sz="1600" smtClean="0"/>
              <a:t>Spacer</a:t>
            </a:r>
          </a:p>
          <a:p>
            <a:pPr lvl="1">
              <a:spcBef>
                <a:spcPct val="0"/>
              </a:spcBef>
              <a:spcAft>
                <a:spcPts val="600"/>
              </a:spcAft>
            </a:pPr>
            <a:r>
              <a:rPr lang="en-US" sz="1600" smtClean="0"/>
              <a:t>Filters (2)</a:t>
            </a:r>
          </a:p>
          <a:p>
            <a:pPr lvl="1">
              <a:spcBef>
                <a:spcPct val="0"/>
              </a:spcBef>
              <a:spcAft>
                <a:spcPts val="1200"/>
              </a:spcAft>
            </a:pPr>
            <a:r>
              <a:rPr lang="en-US" sz="1600" smtClean="0"/>
              <a:t>Sensor cap</a:t>
            </a:r>
          </a:p>
          <a:p>
            <a:pPr>
              <a:spcBef>
                <a:spcPct val="0"/>
              </a:spcBef>
              <a:spcAft>
                <a:spcPts val="2400"/>
              </a:spcAft>
            </a:pPr>
            <a:r>
              <a:rPr lang="en-US" sz="1600" smtClean="0"/>
              <a:t>Plug PID sensor back into instrument</a:t>
            </a:r>
          </a:p>
          <a:p>
            <a:pPr marL="800100" lvl="2" indent="0">
              <a:spcBef>
                <a:spcPct val="0"/>
              </a:spcBef>
              <a:spcAft>
                <a:spcPts val="1200"/>
              </a:spcAft>
              <a:buFontTx/>
              <a:buNone/>
            </a:pPr>
            <a:r>
              <a:rPr lang="en-US" sz="1600" smtClean="0"/>
              <a:t>Calibrate the PID sensor before returning the G460 to service!</a:t>
            </a:r>
          </a:p>
        </p:txBody>
      </p:sp>
      <p:pic>
        <p:nvPicPr>
          <p:cNvPr id="6" name="Picture 5"/>
          <p:cNvPicPr>
            <a:picLocks noChangeAspect="1"/>
          </p:cNvPicPr>
          <p:nvPr/>
        </p:nvPicPr>
        <p:blipFill rotWithShape="1">
          <a:blip r:embed="rId3"/>
          <a:srcRect l="578" t="4139" r="16960"/>
          <a:stretch/>
        </p:blipFill>
        <p:spPr>
          <a:xfrm>
            <a:off x="6257925" y="104775"/>
            <a:ext cx="2514600" cy="1947863"/>
          </a:xfrm>
          <a:prstGeom prst="rect">
            <a:avLst/>
          </a:prstGeom>
          <a:solidFill>
            <a:srgbClr val="FFFFFF"/>
          </a:solidFill>
          <a:ln w="31750">
            <a:solidFill>
              <a:schemeClr val="bg1"/>
            </a:solidFill>
          </a:ln>
          <a:effectLst>
            <a:outerShdw dist="105410" dir="2700000" algn="ctr" rotWithShape="0">
              <a:schemeClr val="bg1">
                <a:lumMod val="50000"/>
                <a:lumOff val="50000"/>
              </a:schemeClr>
            </a:outerShdw>
          </a:effectLst>
        </p:spPr>
      </p:pic>
      <p:pic>
        <p:nvPicPr>
          <p:cNvPr id="7" name="Picture 6"/>
          <p:cNvPicPr>
            <a:picLocks noChangeAspect="1"/>
          </p:cNvPicPr>
          <p:nvPr/>
        </p:nvPicPr>
        <p:blipFill rotWithShape="1">
          <a:blip r:embed="rId4"/>
          <a:srcRect r="16858" b="21158"/>
          <a:stretch/>
        </p:blipFill>
        <p:spPr>
          <a:xfrm>
            <a:off x="3924300" y="1362075"/>
            <a:ext cx="2543175" cy="2065338"/>
          </a:xfrm>
          <a:prstGeom prst="rect">
            <a:avLst/>
          </a:prstGeom>
          <a:ln w="31750">
            <a:solidFill>
              <a:schemeClr val="bg1"/>
            </a:solidFill>
          </a:ln>
          <a:effectLst>
            <a:outerShdw dist="105410" dir="2700000" algn="ctr" rotWithShape="0">
              <a:schemeClr val="bg1">
                <a:lumMod val="50000"/>
                <a:lumOff val="50000"/>
              </a:schemeClr>
            </a:outerShdw>
          </a:effectLst>
        </p:spPr>
      </p:pic>
      <p:pic>
        <p:nvPicPr>
          <p:cNvPr id="8" name="Picture 7"/>
          <p:cNvPicPr>
            <a:picLocks noChangeAspect="1"/>
          </p:cNvPicPr>
          <p:nvPr/>
        </p:nvPicPr>
        <p:blipFill>
          <a:blip r:embed="rId5"/>
          <a:stretch>
            <a:fillRect/>
          </a:stretch>
        </p:blipFill>
        <p:spPr>
          <a:xfrm>
            <a:off x="5610225" y="2755900"/>
            <a:ext cx="3095625" cy="2063750"/>
          </a:xfrm>
          <a:prstGeom prst="rect">
            <a:avLst/>
          </a:prstGeom>
          <a:ln w="31750">
            <a:solidFill>
              <a:schemeClr val="bg1"/>
            </a:solidFill>
          </a:ln>
          <a:effectLst>
            <a:outerShdw dist="105410" dir="2700000" algn="ctr" rotWithShape="0">
              <a:schemeClr val="bg1">
                <a:lumMod val="50000"/>
                <a:lumOff val="50000"/>
              </a:schemeClr>
            </a:outerShdw>
          </a:effectLst>
        </p:spPr>
      </p:pic>
      <p:pic>
        <p:nvPicPr>
          <p:cNvPr id="9" name="Picture 8"/>
          <p:cNvPicPr>
            <a:picLocks noChangeAspect="1"/>
          </p:cNvPicPr>
          <p:nvPr/>
        </p:nvPicPr>
        <p:blipFill rotWithShape="1">
          <a:blip r:embed="rId6"/>
          <a:srcRect l="6682" r="10599" b="14516"/>
          <a:stretch/>
        </p:blipFill>
        <p:spPr>
          <a:xfrm>
            <a:off x="3352800" y="4003675"/>
            <a:ext cx="2828925" cy="1949450"/>
          </a:xfrm>
          <a:prstGeom prst="rect">
            <a:avLst/>
          </a:prstGeom>
          <a:solidFill>
            <a:srgbClr val="FFFFFF"/>
          </a:solidFill>
          <a:ln w="31750">
            <a:solidFill>
              <a:schemeClr val="bg1"/>
            </a:solidFill>
          </a:ln>
          <a:effectLst>
            <a:outerShdw blurRad="50800" dist="105410" dir="2700000" algn="ctr" rotWithShape="0">
              <a:schemeClr val="bg1">
                <a:lumMod val="50000"/>
                <a:lumOff val="50000"/>
              </a:schemeClr>
            </a:outerShdw>
          </a:effectLst>
        </p:spPr>
      </p:pic>
    </p:spTree>
  </p:cSld>
  <p:clrMapOvr>
    <a:masterClrMapping/>
  </p:clrMapOvr>
  <p:transition spd="slow">
    <p:split orient="ver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13335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153603" name="Rectangle 3"/>
          <p:cNvSpPr>
            <a:spLocks noChangeArrowheads="1"/>
          </p:cNvSpPr>
          <p:nvPr/>
        </p:nvSpPr>
        <p:spPr bwMode="auto">
          <a:xfrm>
            <a:off x="1690688" y="1190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153604" name="Rectangle 4"/>
          <p:cNvSpPr>
            <a:spLocks noGrp="1" noChangeArrowheads="1"/>
          </p:cNvSpPr>
          <p:nvPr>
            <p:ph type="title"/>
          </p:nvPr>
        </p:nvSpPr>
        <p:spPr>
          <a:xfrm>
            <a:off x="3513138" y="112713"/>
            <a:ext cx="4924425" cy="812800"/>
          </a:xfrm>
        </p:spPr>
        <p:txBody>
          <a:bodyPr/>
          <a:lstStyle/>
          <a:p>
            <a:r>
              <a:rPr lang="en-US" sz="2000" dirty="0" smtClean="0"/>
              <a:t>Infrared CO</a:t>
            </a:r>
            <a:r>
              <a:rPr lang="en-US" sz="2000" baseline="-25000" dirty="0" smtClean="0"/>
              <a:t>2</a:t>
            </a:r>
            <a:r>
              <a:rPr lang="en-US" sz="2000" dirty="0" smtClean="0"/>
              <a:t> and combustible gas Smart Sensor</a:t>
            </a:r>
          </a:p>
        </p:txBody>
      </p:sp>
      <p:sp>
        <p:nvSpPr>
          <p:cNvPr id="153605" name="Rectangle 5"/>
          <p:cNvSpPr>
            <a:spLocks noGrp="1" noChangeArrowheads="1"/>
          </p:cNvSpPr>
          <p:nvPr>
            <p:ph type="body" idx="1"/>
          </p:nvPr>
        </p:nvSpPr>
        <p:spPr>
          <a:xfrm>
            <a:off x="412750" y="1082675"/>
            <a:ext cx="4521200" cy="4508500"/>
          </a:xfrm>
        </p:spPr>
        <p:txBody>
          <a:bodyPr/>
          <a:lstStyle/>
          <a:p>
            <a:pPr>
              <a:lnSpc>
                <a:spcPct val="95000"/>
              </a:lnSpc>
              <a:spcBef>
                <a:spcPct val="0"/>
              </a:spcBef>
              <a:spcAft>
                <a:spcPct val="35000"/>
              </a:spcAft>
            </a:pPr>
            <a:r>
              <a:rPr lang="en-GB" sz="1800" smtClean="0"/>
              <a:t>Proprietary GfG infrared sensor technology</a:t>
            </a:r>
          </a:p>
          <a:p>
            <a:pPr>
              <a:lnSpc>
                <a:spcPct val="95000"/>
              </a:lnSpc>
              <a:spcBef>
                <a:spcPct val="0"/>
              </a:spcBef>
              <a:spcAft>
                <a:spcPct val="35000"/>
              </a:spcAft>
            </a:pPr>
            <a:r>
              <a:rPr lang="en-GB" sz="1800" smtClean="0"/>
              <a:t>Three-wavelength smart-sensor design</a:t>
            </a:r>
          </a:p>
          <a:p>
            <a:pPr>
              <a:lnSpc>
                <a:spcPct val="95000"/>
              </a:lnSpc>
              <a:spcBef>
                <a:spcPct val="0"/>
              </a:spcBef>
              <a:spcAft>
                <a:spcPct val="35000"/>
              </a:spcAft>
            </a:pPr>
            <a:r>
              <a:rPr lang="en-GB" sz="1800" smtClean="0"/>
              <a:t>Expected operational life:  5+ Years!</a:t>
            </a:r>
          </a:p>
          <a:p>
            <a:pPr>
              <a:lnSpc>
                <a:spcPct val="95000"/>
              </a:lnSpc>
              <a:spcBef>
                <a:spcPct val="0"/>
              </a:spcBef>
              <a:spcAft>
                <a:spcPct val="35000"/>
              </a:spcAft>
            </a:pPr>
            <a:r>
              <a:rPr lang="en-US" sz="1800" smtClean="0"/>
              <a:t>Available as a one channel or two channel detector for simultaneous measurement of CO</a:t>
            </a:r>
            <a:r>
              <a:rPr lang="en-US" sz="1800" baseline="-25000" smtClean="0"/>
              <a:t>2</a:t>
            </a:r>
            <a:r>
              <a:rPr lang="en-US" sz="1800" smtClean="0"/>
              <a:t> and combustible gas </a:t>
            </a:r>
          </a:p>
          <a:p>
            <a:pPr>
              <a:lnSpc>
                <a:spcPct val="95000"/>
              </a:lnSpc>
              <a:spcBef>
                <a:spcPct val="0"/>
              </a:spcBef>
              <a:spcAft>
                <a:spcPct val="35000"/>
              </a:spcAft>
            </a:pPr>
            <a:r>
              <a:rPr lang="en-GB" sz="1800" smtClean="0"/>
              <a:t>Full range:</a:t>
            </a:r>
          </a:p>
          <a:p>
            <a:pPr lvl="1">
              <a:spcBef>
                <a:spcPct val="0"/>
              </a:spcBef>
              <a:spcAft>
                <a:spcPct val="35000"/>
              </a:spcAft>
            </a:pPr>
            <a:r>
              <a:rPr lang="en-GB" sz="1800" smtClean="0"/>
              <a:t>0.1 – 5.0 %  volume carbon dioxide (CO</a:t>
            </a:r>
            <a:r>
              <a:rPr lang="en-US" sz="1800" baseline="-25000" smtClean="0"/>
              <a:t>2</a:t>
            </a:r>
            <a:r>
              <a:rPr lang="en-GB" sz="1800" smtClean="0"/>
              <a:t>)</a:t>
            </a:r>
          </a:p>
          <a:p>
            <a:pPr lvl="1">
              <a:spcBef>
                <a:spcPct val="0"/>
              </a:spcBef>
              <a:spcAft>
                <a:spcPct val="35000"/>
              </a:spcAft>
            </a:pPr>
            <a:r>
              <a:rPr lang="en-GB" sz="1800" smtClean="0"/>
              <a:t>0 – 100% LEL combustible gas</a:t>
            </a:r>
          </a:p>
          <a:p>
            <a:pPr lvl="1">
              <a:spcBef>
                <a:spcPct val="0"/>
              </a:spcBef>
              <a:spcAft>
                <a:spcPct val="35000"/>
              </a:spcAft>
            </a:pPr>
            <a:r>
              <a:rPr lang="en-GB" sz="1800" smtClean="0"/>
              <a:t>0 – 100% volume combustible gas</a:t>
            </a:r>
          </a:p>
        </p:txBody>
      </p:sp>
      <p:sp>
        <p:nvSpPr>
          <p:cNvPr id="153606" name="Line 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3607" name="Picture 2"/>
          <p:cNvPicPr>
            <a:picLocks noChangeAspect="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643438" y="847725"/>
            <a:ext cx="4306887"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3608" name="Straight Arrow Connector 5"/>
          <p:cNvCxnSpPr>
            <a:cxnSpLocks noChangeShapeType="1"/>
            <a:stCxn id="10" idx="0"/>
          </p:cNvCxnSpPr>
          <p:nvPr/>
        </p:nvCxnSpPr>
        <p:spPr bwMode="auto">
          <a:xfrm flipH="1" flipV="1">
            <a:off x="6057900" y="3914775"/>
            <a:ext cx="347663" cy="857250"/>
          </a:xfrm>
          <a:prstGeom prst="straightConnector1">
            <a:avLst/>
          </a:prstGeom>
          <a:noFill/>
          <a:ln w="3175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5534025" y="4772025"/>
            <a:ext cx="1743075" cy="954088"/>
          </a:xfrm>
          <a:prstGeom prst="rect">
            <a:avLst/>
          </a:prstGeom>
          <a:solidFill>
            <a:srgbClr val="FFFFFF"/>
          </a:solidFill>
          <a:ln w="25400">
            <a:solidFill>
              <a:schemeClr val="bg1"/>
            </a:solidFill>
          </a:ln>
          <a:effectLst>
            <a:outerShdw dist="105410" dir="2700000" algn="ctr" rotWithShape="0">
              <a:schemeClr val="bg1">
                <a:lumMod val="50000"/>
                <a:lumOff val="50000"/>
              </a:schemeClr>
            </a:outerShdw>
          </a:effectLst>
        </p:spPr>
        <p:txBody>
          <a:bodyPr>
            <a:spAutoFit/>
          </a:bodyPr>
          <a:lstStyle/>
          <a:p>
            <a:pPr algn="l">
              <a:defRPr/>
            </a:pPr>
            <a:r>
              <a:rPr lang="en-US" sz="1400" i="1" dirty="0">
                <a:solidFill>
                  <a:schemeClr val="bg1"/>
                </a:solidFill>
              </a:rPr>
              <a:t>Infrared sensor installed in center (dedicated) IR sensor position </a:t>
            </a:r>
          </a:p>
        </p:txBody>
      </p:sp>
    </p:spTree>
  </p:cSld>
  <p:clrMapOvr>
    <a:masterClrMapping/>
  </p:clrMapOvr>
  <p:transition spd="slow">
    <p:split orient="vert"/>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7"/>
          <p:cNvSpPr>
            <a:spLocks noChangeArrowheads="1"/>
          </p:cNvSpPr>
          <p:nvPr/>
        </p:nvSpPr>
        <p:spPr bwMode="auto">
          <a:xfrm>
            <a:off x="6286500" y="4940300"/>
            <a:ext cx="2857500" cy="1917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4628" name="Title 1"/>
          <p:cNvSpPr>
            <a:spLocks noGrp="1"/>
          </p:cNvSpPr>
          <p:nvPr>
            <p:ph type="title"/>
          </p:nvPr>
        </p:nvSpPr>
        <p:spPr>
          <a:xfrm>
            <a:off x="2681653" y="101600"/>
            <a:ext cx="3019059" cy="812800"/>
          </a:xfrm>
        </p:spPr>
        <p:txBody>
          <a:bodyPr/>
          <a:lstStyle/>
          <a:p>
            <a:r>
              <a:rPr lang="en-US" sz="2000" dirty="0" smtClean="0"/>
              <a:t>Changing sensor gasket and filters</a:t>
            </a:r>
          </a:p>
        </p:txBody>
      </p:sp>
      <p:sp>
        <p:nvSpPr>
          <p:cNvPr id="154629" name="Content Placeholder 2"/>
          <p:cNvSpPr>
            <a:spLocks noGrp="1"/>
          </p:cNvSpPr>
          <p:nvPr>
            <p:ph idx="1"/>
          </p:nvPr>
        </p:nvSpPr>
        <p:spPr>
          <a:xfrm>
            <a:off x="581025" y="1274763"/>
            <a:ext cx="4875213" cy="4508500"/>
          </a:xfrm>
        </p:spPr>
        <p:txBody>
          <a:bodyPr/>
          <a:lstStyle/>
          <a:p>
            <a:pPr>
              <a:spcBef>
                <a:spcPct val="0"/>
              </a:spcBef>
              <a:spcAft>
                <a:spcPts val="1800"/>
              </a:spcAft>
            </a:pPr>
            <a:r>
              <a:rPr lang="en-US" sz="1800" dirty="0" smtClean="0"/>
              <a:t>Gently remove the old gasket</a:t>
            </a:r>
          </a:p>
          <a:p>
            <a:pPr>
              <a:spcBef>
                <a:spcPct val="0"/>
              </a:spcBef>
              <a:spcAft>
                <a:spcPts val="1800"/>
              </a:spcAft>
            </a:pPr>
            <a:r>
              <a:rPr lang="en-US" sz="1800" dirty="0" smtClean="0"/>
              <a:t>A new gasket should be installed anytime a sensor is replaced</a:t>
            </a:r>
          </a:p>
          <a:p>
            <a:pPr>
              <a:spcBef>
                <a:spcPct val="0"/>
              </a:spcBef>
              <a:spcAft>
                <a:spcPts val="1800"/>
              </a:spcAft>
            </a:pPr>
            <a:r>
              <a:rPr lang="en-US" sz="1800" dirty="0" smtClean="0"/>
              <a:t>Filters that have become discolored or dirty should be replaced as needed</a:t>
            </a:r>
          </a:p>
          <a:p>
            <a:pPr>
              <a:spcBef>
                <a:spcPct val="0"/>
              </a:spcBef>
              <a:spcAft>
                <a:spcPts val="1800"/>
              </a:spcAft>
            </a:pPr>
            <a:r>
              <a:rPr lang="en-US" sz="1800" dirty="0" smtClean="0"/>
              <a:t>Make sure the new filter is positioned properly</a:t>
            </a:r>
          </a:p>
          <a:p>
            <a:pPr>
              <a:spcBef>
                <a:spcPct val="0"/>
              </a:spcBef>
              <a:spcAft>
                <a:spcPts val="1800"/>
              </a:spcAft>
            </a:pPr>
            <a:r>
              <a:rPr lang="en-US" sz="1800" dirty="0" smtClean="0"/>
              <a:t>IF THE NEW FILTER IS NOT INSTALLED PROPERLY THE INSTRUMENT HOUSING MAY LEAK WHEN EXPOSED TO RAIN OR MOISTURED</a:t>
            </a:r>
          </a:p>
        </p:txBody>
      </p:sp>
      <p:sp>
        <p:nvSpPr>
          <p:cNvPr id="154630" name="Line 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3538" name="Picture 2" descr="C:\Users\bhenderson\Pictures\2011-04-26\035.JPG"/>
          <p:cNvPicPr>
            <a:picLocks noChangeAspect="1" noChangeArrowheads="1"/>
          </p:cNvPicPr>
          <p:nvPr/>
        </p:nvPicPr>
        <p:blipFill rotWithShape="1">
          <a:blip r:embed="rId3"/>
          <a:srcRect l="17535" t="15836" r="18663" b="16748"/>
          <a:stretch/>
        </p:blipFill>
        <p:spPr bwMode="auto">
          <a:xfrm>
            <a:off x="6151563" y="119063"/>
            <a:ext cx="2754312" cy="2182812"/>
          </a:xfrm>
          <a:prstGeom prst="rect">
            <a:avLst/>
          </a:prstGeom>
          <a:noFill/>
          <a:ln w="38100">
            <a:solidFill>
              <a:schemeClr val="bg1"/>
            </a:solidFill>
          </a:ln>
          <a:effectLst>
            <a:outerShdw dist="10795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pic>
        <p:nvPicPr>
          <p:cNvPr id="193539" name="Picture 3" descr="C:\Users\bhenderson\Pictures\2011-04-26\046.JPG"/>
          <p:cNvPicPr>
            <a:picLocks noChangeAspect="1" noChangeArrowheads="1"/>
          </p:cNvPicPr>
          <p:nvPr/>
        </p:nvPicPr>
        <p:blipFill rotWithShape="1">
          <a:blip r:embed="rId4"/>
          <a:srcRect l="13119" t="28511" r="14846"/>
          <a:stretch/>
        </p:blipFill>
        <p:spPr bwMode="auto">
          <a:xfrm>
            <a:off x="6162675" y="2422525"/>
            <a:ext cx="2743200" cy="2041525"/>
          </a:xfrm>
          <a:prstGeom prst="rect">
            <a:avLst/>
          </a:prstGeom>
          <a:noFill/>
          <a:ln w="38100">
            <a:solidFill>
              <a:schemeClr val="bg1"/>
            </a:solidFill>
          </a:ln>
          <a:effectLst>
            <a:outerShdw dist="10795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pic>
        <p:nvPicPr>
          <p:cNvPr id="193540" name="Picture 4" descr="C:\Users\bhenderson\Pictures\2011-04-26\048.JPG"/>
          <p:cNvPicPr>
            <a:picLocks noChangeAspect="1" noChangeArrowheads="1"/>
          </p:cNvPicPr>
          <p:nvPr/>
        </p:nvPicPr>
        <p:blipFill rotWithShape="1">
          <a:blip r:embed="rId5"/>
          <a:srcRect l="16848" t="16232" r="10141" b="6748"/>
          <a:stretch/>
        </p:blipFill>
        <p:spPr bwMode="auto">
          <a:xfrm>
            <a:off x="6202363" y="4595813"/>
            <a:ext cx="2716212" cy="2149475"/>
          </a:xfrm>
          <a:prstGeom prst="rect">
            <a:avLst/>
          </a:prstGeom>
          <a:noFill/>
          <a:ln w="38100">
            <a:solidFill>
              <a:schemeClr val="bg1"/>
            </a:solidFill>
          </a:ln>
          <a:effectLst>
            <a:outerShdw dist="10795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a:xfrm>
            <a:off x="708025" y="90488"/>
            <a:ext cx="3649663" cy="812800"/>
          </a:xfrm>
        </p:spPr>
        <p:txBody>
          <a:bodyPr/>
          <a:lstStyle/>
          <a:p>
            <a:r>
              <a:rPr lang="en-US" sz="2000" dirty="0" smtClean="0"/>
              <a:t>Reassembling the instrument housing</a:t>
            </a:r>
          </a:p>
        </p:txBody>
      </p:sp>
      <p:sp>
        <p:nvSpPr>
          <p:cNvPr id="155651" name="Content Placeholder 2"/>
          <p:cNvSpPr>
            <a:spLocks noGrp="1"/>
          </p:cNvSpPr>
          <p:nvPr>
            <p:ph idx="1"/>
          </p:nvPr>
        </p:nvSpPr>
        <p:spPr>
          <a:xfrm>
            <a:off x="344488" y="1054100"/>
            <a:ext cx="4097337" cy="4508500"/>
          </a:xfrm>
        </p:spPr>
        <p:txBody>
          <a:bodyPr/>
          <a:lstStyle/>
          <a:p>
            <a:pPr>
              <a:spcBef>
                <a:spcPct val="0"/>
              </a:spcBef>
              <a:spcAft>
                <a:spcPts val="1800"/>
              </a:spcAft>
            </a:pPr>
            <a:r>
              <a:rPr lang="en-US" sz="1800" dirty="0" smtClean="0"/>
              <a:t>Reinstall the main PCB and display assembly </a:t>
            </a:r>
          </a:p>
          <a:p>
            <a:pPr>
              <a:spcBef>
                <a:spcPct val="0"/>
              </a:spcBef>
              <a:spcAft>
                <a:spcPts val="1800"/>
              </a:spcAft>
            </a:pPr>
            <a:r>
              <a:rPr lang="en-US" sz="1800" dirty="0" smtClean="0"/>
              <a:t>Make sure the assembly is inserted properly within the grooves of the housing</a:t>
            </a:r>
          </a:p>
          <a:p>
            <a:pPr>
              <a:spcBef>
                <a:spcPct val="0"/>
              </a:spcBef>
              <a:spcAft>
                <a:spcPts val="1800"/>
              </a:spcAft>
            </a:pPr>
            <a:r>
              <a:rPr lang="en-US" sz="1800" dirty="0" smtClean="0"/>
              <a:t>DO NOT FORCE!</a:t>
            </a:r>
          </a:p>
          <a:p>
            <a:pPr>
              <a:spcBef>
                <a:spcPct val="0"/>
              </a:spcBef>
              <a:spcAft>
                <a:spcPts val="1800"/>
              </a:spcAft>
            </a:pPr>
            <a:r>
              <a:rPr lang="en-US" sz="1800" dirty="0" smtClean="0"/>
              <a:t>BE CAREFUL NOT TO PINCH OR PULL UNNECESSARILY ON THE YOKE WIRES</a:t>
            </a:r>
          </a:p>
          <a:p>
            <a:pPr>
              <a:spcBef>
                <a:spcPct val="0"/>
              </a:spcBef>
              <a:spcAft>
                <a:spcPts val="1800"/>
              </a:spcAft>
            </a:pPr>
            <a:r>
              <a:rPr lang="en-US" sz="1800" dirty="0" smtClean="0"/>
              <a:t>Fold the yoke wires flush with the main PCB</a:t>
            </a:r>
          </a:p>
          <a:p>
            <a:pPr>
              <a:spcBef>
                <a:spcPct val="0"/>
              </a:spcBef>
              <a:spcAft>
                <a:spcPts val="1800"/>
              </a:spcAft>
            </a:pPr>
            <a:r>
              <a:rPr lang="en-US" sz="1800" dirty="0" smtClean="0"/>
              <a:t>MAKE SURE THE YOKE WIRES ARE POSITIONED BENEATH THE EDGE OF THE DISPLAY </a:t>
            </a:r>
          </a:p>
        </p:txBody>
      </p:sp>
      <p:sp>
        <p:nvSpPr>
          <p:cNvPr id="155652" name="Line 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4562" name="Picture 2" descr="C:\Users\bhenderson\Pictures\2011-04-26\020.JPG"/>
          <p:cNvPicPr>
            <a:picLocks noChangeAspect="1" noChangeArrowheads="1"/>
          </p:cNvPicPr>
          <p:nvPr/>
        </p:nvPicPr>
        <p:blipFill rotWithShape="1">
          <a:blip r:embed="rId3"/>
          <a:srcRect l="2613" r="28846" b="26841"/>
          <a:stretch/>
        </p:blipFill>
        <p:spPr bwMode="auto">
          <a:xfrm>
            <a:off x="4524375" y="606425"/>
            <a:ext cx="4346575" cy="3478213"/>
          </a:xfrm>
          <a:prstGeom prst="rect">
            <a:avLst/>
          </a:prstGeom>
          <a:noFill/>
          <a:ln w="38100">
            <a:solidFill>
              <a:schemeClr val="bg1"/>
            </a:solidFill>
          </a:ln>
          <a:effectLst>
            <a:outerShdw dist="10795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cxnSp>
        <p:nvCxnSpPr>
          <p:cNvPr id="155654" name="Straight Arrow Connector 5"/>
          <p:cNvCxnSpPr>
            <a:cxnSpLocks noChangeShapeType="1"/>
          </p:cNvCxnSpPr>
          <p:nvPr/>
        </p:nvCxnSpPr>
        <p:spPr bwMode="auto">
          <a:xfrm flipV="1">
            <a:off x="6138863" y="3182938"/>
            <a:ext cx="1438275" cy="1341437"/>
          </a:xfrm>
          <a:prstGeom prst="straightConnector1">
            <a:avLst/>
          </a:prstGeom>
          <a:noFill/>
          <a:ln w="381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4643438" y="4465638"/>
            <a:ext cx="2409825" cy="1322387"/>
          </a:xfrm>
          <a:prstGeom prst="rect">
            <a:avLst/>
          </a:prstGeom>
          <a:solidFill>
            <a:srgbClr val="FFFFFF"/>
          </a:solidFill>
          <a:ln w="38100">
            <a:solidFill>
              <a:schemeClr val="bg1"/>
            </a:solidFill>
          </a:ln>
          <a:effectLst>
            <a:outerShdw dist="107950" dir="2700000" algn="ctr" rotWithShape="0">
              <a:schemeClr val="bg1">
                <a:lumMod val="50000"/>
                <a:lumOff val="50000"/>
              </a:schemeClr>
            </a:outerShdw>
          </a:effectLst>
        </p:spPr>
        <p:txBody>
          <a:bodyPr>
            <a:spAutoFit/>
          </a:bodyPr>
          <a:lstStyle/>
          <a:p>
            <a:pPr algn="l">
              <a:defRPr/>
            </a:pPr>
            <a:r>
              <a:rPr lang="en-US" sz="1600" i="1" dirty="0">
                <a:solidFill>
                  <a:schemeClr val="bg1"/>
                </a:solidFill>
              </a:rPr>
              <a:t>Make sure the yoke wires are bent flush with the main PCB and below the lip (edge) of the display</a:t>
            </a:r>
          </a:p>
        </p:txBody>
      </p:sp>
      <p:cxnSp>
        <p:nvCxnSpPr>
          <p:cNvPr id="155656" name="Straight Arrow Connector 11"/>
          <p:cNvCxnSpPr>
            <a:cxnSpLocks noChangeShapeType="1"/>
            <a:stCxn id="15" idx="0"/>
          </p:cNvCxnSpPr>
          <p:nvPr/>
        </p:nvCxnSpPr>
        <p:spPr bwMode="auto">
          <a:xfrm flipH="1" flipV="1">
            <a:off x="8013700" y="3001963"/>
            <a:ext cx="250825" cy="1508125"/>
          </a:xfrm>
          <a:prstGeom prst="straightConnector1">
            <a:avLst/>
          </a:prstGeom>
          <a:noFill/>
          <a:ln w="381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7731125" y="4510088"/>
            <a:ext cx="1068388" cy="585787"/>
          </a:xfrm>
          <a:prstGeom prst="rect">
            <a:avLst/>
          </a:prstGeom>
          <a:solidFill>
            <a:srgbClr val="FFFFFF"/>
          </a:solidFill>
          <a:ln w="38100">
            <a:solidFill>
              <a:schemeClr val="bg1"/>
            </a:solidFill>
          </a:ln>
          <a:effectLst>
            <a:outerShdw dist="107950" dir="2700000" algn="ctr" rotWithShape="0">
              <a:schemeClr val="bg1">
                <a:lumMod val="50000"/>
                <a:lumOff val="50000"/>
              </a:schemeClr>
            </a:outerShdw>
          </a:effectLst>
        </p:spPr>
        <p:txBody>
          <a:bodyPr>
            <a:spAutoFit/>
          </a:bodyPr>
          <a:lstStyle/>
          <a:p>
            <a:pPr algn="l">
              <a:defRPr/>
            </a:pPr>
            <a:r>
              <a:rPr lang="en-US" sz="1600" i="1" dirty="0">
                <a:solidFill>
                  <a:schemeClr val="bg1"/>
                </a:solidFill>
              </a:rPr>
              <a:t>Edge of display</a:t>
            </a:r>
          </a:p>
        </p:txBody>
      </p:sp>
    </p:spTree>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1323975" y="1089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49155" name="Rectangle 3"/>
          <p:cNvSpPr>
            <a:spLocks noGrp="1" noChangeArrowheads="1"/>
          </p:cNvSpPr>
          <p:nvPr>
            <p:ph type="title"/>
          </p:nvPr>
        </p:nvSpPr>
        <p:spPr>
          <a:xfrm>
            <a:off x="3800475" y="120650"/>
            <a:ext cx="4637088" cy="812800"/>
          </a:xfrm>
        </p:spPr>
        <p:txBody>
          <a:bodyPr/>
          <a:lstStyle/>
          <a:p>
            <a:r>
              <a:rPr lang="en-US" sz="2000" dirty="0" smtClean="0"/>
              <a:t>G460 Optional Extended Datalogging Storage Capacity</a:t>
            </a:r>
          </a:p>
        </p:txBody>
      </p:sp>
      <p:sp>
        <p:nvSpPr>
          <p:cNvPr id="49156" name="Rectangle 4"/>
          <p:cNvSpPr>
            <a:spLocks noGrp="1" noChangeArrowheads="1"/>
          </p:cNvSpPr>
          <p:nvPr>
            <p:ph idx="1"/>
          </p:nvPr>
        </p:nvSpPr>
        <p:spPr>
          <a:xfrm>
            <a:off x="779951" y="1621082"/>
            <a:ext cx="3200400" cy="1236418"/>
          </a:xfrm>
        </p:spPr>
        <p:txBody>
          <a:bodyPr/>
          <a:lstStyle/>
          <a:p>
            <a:pPr>
              <a:lnSpc>
                <a:spcPct val="95000"/>
              </a:lnSpc>
              <a:spcBef>
                <a:spcPct val="0"/>
              </a:spcBef>
              <a:spcAft>
                <a:spcPct val="25000"/>
              </a:spcAft>
            </a:pPr>
            <a:r>
              <a:rPr lang="en-US" sz="1800" dirty="0" smtClean="0"/>
              <a:t>Built-in slot for optional high capacity extended memory card </a:t>
            </a:r>
          </a:p>
        </p:txBody>
      </p:sp>
      <p:sp>
        <p:nvSpPr>
          <p:cNvPr id="49157" name="Text Box 8"/>
          <p:cNvSpPr txBox="1">
            <a:spLocks noChangeArrowheads="1"/>
          </p:cNvSpPr>
          <p:nvPr/>
        </p:nvSpPr>
        <p:spPr bwMode="auto">
          <a:xfrm>
            <a:off x="6603022" y="4352925"/>
            <a:ext cx="2039815" cy="584775"/>
          </a:xfrm>
          <a:prstGeom prst="rect">
            <a:avLst/>
          </a:prstGeom>
          <a:solidFill>
            <a:srgbClr val="FFFFFF"/>
          </a:solidFill>
          <a:ln w="25400">
            <a:solidFill>
              <a:schemeClr val="bg1"/>
            </a:solidFill>
          </a:ln>
          <a:effectLst>
            <a:outerShdw dist="101600" dir="2700000" algn="ctr" rotWithShape="0">
              <a:schemeClr val="bg1">
                <a:lumMod val="50000"/>
                <a:lumOff val="50000"/>
              </a:schemeClr>
            </a:outerShdw>
          </a:effectLst>
          <a:extLst/>
        </p:spPr>
        <p:txBody>
          <a:bodyPr wrap="square">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spcBef>
                <a:spcPct val="50000"/>
              </a:spcBef>
            </a:pPr>
            <a:r>
              <a:rPr lang="en-US" sz="1600" i="1" dirty="0">
                <a:solidFill>
                  <a:schemeClr val="bg1"/>
                </a:solidFill>
              </a:rPr>
              <a:t>Memory expansion card slot</a:t>
            </a:r>
          </a:p>
        </p:txBody>
      </p:sp>
      <p:sp>
        <p:nvSpPr>
          <p:cNvPr id="49158" name="Line 9"/>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9159" name="Group 15"/>
          <p:cNvGrpSpPr>
            <a:grpSpLocks/>
          </p:cNvGrpSpPr>
          <p:nvPr/>
        </p:nvGrpSpPr>
        <p:grpSpPr bwMode="auto">
          <a:xfrm>
            <a:off x="1857375" y="2700338"/>
            <a:ext cx="4921250" cy="3643312"/>
            <a:chOff x="457" y="1746"/>
            <a:chExt cx="2734" cy="2012"/>
          </a:xfrm>
        </p:grpSpPr>
        <p:pic>
          <p:nvPicPr>
            <p:cNvPr id="49162" name="Picture 10" descr="SD cards"/>
            <p:cNvPicPr>
              <a:picLocks noChangeAspect="1" noChangeArrowheads="1"/>
            </p:cNvPicPr>
            <p:nvPr/>
          </p:nvPicPr>
          <p:blipFill>
            <a:blip r:embed="rId3">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583" y="1791"/>
              <a:ext cx="1749" cy="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3" name="Freeform 12"/>
            <p:cNvSpPr>
              <a:spLocks/>
            </p:cNvSpPr>
            <p:nvPr/>
          </p:nvSpPr>
          <p:spPr bwMode="auto">
            <a:xfrm>
              <a:off x="686" y="1966"/>
              <a:ext cx="2505" cy="1792"/>
            </a:xfrm>
            <a:custGeom>
              <a:avLst/>
              <a:gdLst>
                <a:gd name="T0" fmla="*/ 0 w 2505"/>
                <a:gd name="T1" fmla="*/ 1453 h 1792"/>
                <a:gd name="T2" fmla="*/ 393 w 2505"/>
                <a:gd name="T3" fmla="*/ 1243 h 1792"/>
                <a:gd name="T4" fmla="*/ 960 w 2505"/>
                <a:gd name="T5" fmla="*/ 1280 h 1792"/>
                <a:gd name="T6" fmla="*/ 1106 w 2505"/>
                <a:gd name="T7" fmla="*/ 1188 h 1792"/>
                <a:gd name="T8" fmla="*/ 1271 w 2505"/>
                <a:gd name="T9" fmla="*/ 1079 h 1792"/>
                <a:gd name="T10" fmla="*/ 1389 w 2505"/>
                <a:gd name="T11" fmla="*/ 594 h 1792"/>
                <a:gd name="T12" fmla="*/ 1581 w 2505"/>
                <a:gd name="T13" fmla="*/ 0 h 1792"/>
                <a:gd name="T14" fmla="*/ 2505 w 2505"/>
                <a:gd name="T15" fmla="*/ 1472 h 1792"/>
                <a:gd name="T16" fmla="*/ 1079 w 2505"/>
                <a:gd name="T17" fmla="*/ 1792 h 1792"/>
                <a:gd name="T18" fmla="*/ 128 w 2505"/>
                <a:gd name="T19" fmla="*/ 1627 h 1792"/>
                <a:gd name="T20" fmla="*/ 0 w 2505"/>
                <a:gd name="T21" fmla="*/ 1453 h 17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05" h="1792">
                  <a:moveTo>
                    <a:pt x="0" y="1453"/>
                  </a:moveTo>
                  <a:lnTo>
                    <a:pt x="393" y="1243"/>
                  </a:lnTo>
                  <a:lnTo>
                    <a:pt x="960" y="1280"/>
                  </a:lnTo>
                  <a:lnTo>
                    <a:pt x="1106" y="1188"/>
                  </a:lnTo>
                  <a:lnTo>
                    <a:pt x="1271" y="1079"/>
                  </a:lnTo>
                  <a:lnTo>
                    <a:pt x="1389" y="594"/>
                  </a:lnTo>
                  <a:lnTo>
                    <a:pt x="1581" y="0"/>
                  </a:lnTo>
                  <a:lnTo>
                    <a:pt x="2505" y="1472"/>
                  </a:lnTo>
                  <a:lnTo>
                    <a:pt x="1079" y="1792"/>
                  </a:lnTo>
                  <a:lnTo>
                    <a:pt x="128" y="1627"/>
                  </a:lnTo>
                  <a:lnTo>
                    <a:pt x="0" y="1453"/>
                  </a:lnTo>
                  <a:close/>
                </a:path>
              </a:pathLst>
            </a:custGeom>
            <a:solidFill>
              <a:srgbClr val="FFFFFF"/>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4" name="Freeform 13"/>
            <p:cNvSpPr>
              <a:spLocks/>
            </p:cNvSpPr>
            <p:nvPr/>
          </p:nvSpPr>
          <p:spPr bwMode="auto">
            <a:xfrm>
              <a:off x="1911" y="2853"/>
              <a:ext cx="366" cy="310"/>
            </a:xfrm>
            <a:custGeom>
              <a:avLst/>
              <a:gdLst>
                <a:gd name="T0" fmla="*/ 36 w 366"/>
                <a:gd name="T1" fmla="*/ 310 h 310"/>
                <a:gd name="T2" fmla="*/ 0 w 366"/>
                <a:gd name="T3" fmla="*/ 210 h 310"/>
                <a:gd name="T4" fmla="*/ 46 w 366"/>
                <a:gd name="T5" fmla="*/ 0 h 310"/>
                <a:gd name="T6" fmla="*/ 366 w 366"/>
                <a:gd name="T7" fmla="*/ 155 h 310"/>
                <a:gd name="T8" fmla="*/ 36 w 366"/>
                <a:gd name="T9" fmla="*/ 310 h 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6" h="310">
                  <a:moveTo>
                    <a:pt x="36" y="310"/>
                  </a:moveTo>
                  <a:lnTo>
                    <a:pt x="0" y="210"/>
                  </a:lnTo>
                  <a:lnTo>
                    <a:pt x="46" y="0"/>
                  </a:lnTo>
                  <a:lnTo>
                    <a:pt x="366" y="155"/>
                  </a:lnTo>
                  <a:lnTo>
                    <a:pt x="36" y="310"/>
                  </a:lnTo>
                  <a:close/>
                </a:path>
              </a:pathLst>
            </a:custGeom>
            <a:solidFill>
              <a:srgbClr val="FFFFFF"/>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5" name="Freeform 14"/>
            <p:cNvSpPr>
              <a:spLocks/>
            </p:cNvSpPr>
            <p:nvPr/>
          </p:nvSpPr>
          <p:spPr bwMode="auto">
            <a:xfrm>
              <a:off x="457" y="1746"/>
              <a:ext cx="1774" cy="1692"/>
            </a:xfrm>
            <a:custGeom>
              <a:avLst/>
              <a:gdLst>
                <a:gd name="T0" fmla="*/ 1682 w 1774"/>
                <a:gd name="T1" fmla="*/ 631 h 1692"/>
                <a:gd name="T2" fmla="*/ 905 w 1774"/>
                <a:gd name="T3" fmla="*/ 165 h 1692"/>
                <a:gd name="T4" fmla="*/ 695 w 1774"/>
                <a:gd name="T5" fmla="*/ 457 h 1692"/>
                <a:gd name="T6" fmla="*/ 530 w 1774"/>
                <a:gd name="T7" fmla="*/ 695 h 1692"/>
                <a:gd name="T8" fmla="*/ 256 w 1774"/>
                <a:gd name="T9" fmla="*/ 1308 h 1692"/>
                <a:gd name="T10" fmla="*/ 832 w 1774"/>
                <a:gd name="T11" fmla="*/ 1591 h 1692"/>
                <a:gd name="T12" fmla="*/ 430 w 1774"/>
                <a:gd name="T13" fmla="*/ 1692 h 1692"/>
                <a:gd name="T14" fmla="*/ 0 w 1774"/>
                <a:gd name="T15" fmla="*/ 1344 h 1692"/>
                <a:gd name="T16" fmla="*/ 64 w 1774"/>
                <a:gd name="T17" fmla="*/ 988 h 1692"/>
                <a:gd name="T18" fmla="*/ 585 w 1774"/>
                <a:gd name="T19" fmla="*/ 265 h 1692"/>
                <a:gd name="T20" fmla="*/ 914 w 1774"/>
                <a:gd name="T21" fmla="*/ 0 h 1692"/>
                <a:gd name="T22" fmla="*/ 1344 w 1774"/>
                <a:gd name="T23" fmla="*/ 92 h 1692"/>
                <a:gd name="T24" fmla="*/ 1774 w 1774"/>
                <a:gd name="T25" fmla="*/ 494 h 1692"/>
                <a:gd name="T26" fmla="*/ 1682 w 1774"/>
                <a:gd name="T27" fmla="*/ 631 h 16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4" h="1692">
                  <a:moveTo>
                    <a:pt x="1682" y="631"/>
                  </a:moveTo>
                  <a:lnTo>
                    <a:pt x="905" y="165"/>
                  </a:lnTo>
                  <a:lnTo>
                    <a:pt x="695" y="457"/>
                  </a:lnTo>
                  <a:lnTo>
                    <a:pt x="530" y="695"/>
                  </a:lnTo>
                  <a:lnTo>
                    <a:pt x="256" y="1308"/>
                  </a:lnTo>
                  <a:lnTo>
                    <a:pt x="832" y="1591"/>
                  </a:lnTo>
                  <a:lnTo>
                    <a:pt x="430" y="1692"/>
                  </a:lnTo>
                  <a:lnTo>
                    <a:pt x="0" y="1344"/>
                  </a:lnTo>
                  <a:lnTo>
                    <a:pt x="64" y="988"/>
                  </a:lnTo>
                  <a:lnTo>
                    <a:pt x="585" y="265"/>
                  </a:lnTo>
                  <a:lnTo>
                    <a:pt x="914" y="0"/>
                  </a:lnTo>
                  <a:lnTo>
                    <a:pt x="1344" y="92"/>
                  </a:lnTo>
                  <a:lnTo>
                    <a:pt x="1774" y="494"/>
                  </a:lnTo>
                  <a:lnTo>
                    <a:pt x="1682" y="631"/>
                  </a:lnTo>
                  <a:close/>
                </a:path>
              </a:pathLst>
            </a:custGeom>
            <a:solidFill>
              <a:srgbClr val="FFFFFF"/>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9160" name="Picture 5" descr="G460_SDsock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0388" y="1497013"/>
            <a:ext cx="4321175" cy="2157412"/>
          </a:xfrm>
          <a:prstGeom prst="rect">
            <a:avLst/>
          </a:prstGeom>
          <a:noFill/>
          <a:ln w="38100">
            <a:solidFill>
              <a:schemeClr val="bg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49161" name="Line 7"/>
          <p:cNvSpPr>
            <a:spLocks noChangeShapeType="1"/>
          </p:cNvSpPr>
          <p:nvPr/>
        </p:nvSpPr>
        <p:spPr bwMode="auto">
          <a:xfrm flipH="1">
            <a:off x="7310438" y="2786063"/>
            <a:ext cx="130175" cy="1539875"/>
          </a:xfrm>
          <a:prstGeom prst="line">
            <a:avLst/>
          </a:prstGeom>
          <a:noFill/>
          <a:ln w="38100">
            <a:solidFill>
              <a:schemeClr val="bg1"/>
            </a:solidFill>
            <a:round/>
            <a:headEnd type="arrow" w="med" len="me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09690414"/>
      </p:ext>
    </p:extLst>
  </p:cSld>
  <p:clrMapOvr>
    <a:masterClrMapping/>
  </p:clrMapOvr>
  <p:transition spd="slow">
    <p:split orient="vert"/>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12"/>
          <p:cNvSpPr>
            <a:spLocks noChangeArrowheads="1"/>
          </p:cNvSpPr>
          <p:nvPr/>
        </p:nvSpPr>
        <p:spPr bwMode="auto">
          <a:xfrm>
            <a:off x="6119446" y="4940300"/>
            <a:ext cx="3024554" cy="1917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6676" name="Title 1"/>
          <p:cNvSpPr>
            <a:spLocks noGrp="1"/>
          </p:cNvSpPr>
          <p:nvPr>
            <p:ph type="title"/>
          </p:nvPr>
        </p:nvSpPr>
        <p:spPr>
          <a:xfrm>
            <a:off x="2036763" y="125413"/>
            <a:ext cx="3651250" cy="812800"/>
          </a:xfrm>
        </p:spPr>
        <p:txBody>
          <a:bodyPr/>
          <a:lstStyle/>
          <a:p>
            <a:r>
              <a:rPr lang="en-US" sz="2000" dirty="0" smtClean="0"/>
              <a:t>Reassembling the instrument housing</a:t>
            </a:r>
          </a:p>
        </p:txBody>
      </p:sp>
      <p:sp>
        <p:nvSpPr>
          <p:cNvPr id="156677" name="Content Placeholder 2"/>
          <p:cNvSpPr>
            <a:spLocks noGrp="1"/>
          </p:cNvSpPr>
          <p:nvPr>
            <p:ph idx="1"/>
          </p:nvPr>
        </p:nvSpPr>
        <p:spPr>
          <a:xfrm>
            <a:off x="723900" y="1196975"/>
            <a:ext cx="4667250" cy="4508500"/>
          </a:xfrm>
        </p:spPr>
        <p:txBody>
          <a:bodyPr/>
          <a:lstStyle/>
          <a:p>
            <a:pPr>
              <a:spcBef>
                <a:spcPct val="0"/>
              </a:spcBef>
              <a:spcAft>
                <a:spcPts val="1800"/>
              </a:spcAft>
            </a:pPr>
            <a:r>
              <a:rPr lang="en-US" sz="1800" dirty="0" smtClean="0"/>
              <a:t>Reattach the back of the instrument housing</a:t>
            </a:r>
          </a:p>
          <a:p>
            <a:pPr>
              <a:spcBef>
                <a:spcPct val="0"/>
              </a:spcBef>
              <a:spcAft>
                <a:spcPts val="1800"/>
              </a:spcAft>
            </a:pPr>
            <a:r>
              <a:rPr lang="en-US" sz="1800" dirty="0" smtClean="0"/>
              <a:t>SQUEEZE THE CASE SECTIONS FIRMLY TOGETHER BEFORE TIGHTENING THE FOUR SCREWS </a:t>
            </a:r>
          </a:p>
          <a:p>
            <a:pPr>
              <a:spcBef>
                <a:spcPct val="0"/>
              </a:spcBef>
              <a:spcAft>
                <a:spcPts val="1800"/>
              </a:spcAft>
            </a:pPr>
            <a:r>
              <a:rPr lang="en-US" sz="1800" dirty="0" smtClean="0"/>
              <a:t>Tighten the 4 screws in diagonal sequence (just like tightening the lug nuts on a tire)</a:t>
            </a:r>
          </a:p>
          <a:p>
            <a:pPr>
              <a:spcBef>
                <a:spcPct val="0"/>
              </a:spcBef>
              <a:spcAft>
                <a:spcPts val="1800"/>
              </a:spcAft>
            </a:pPr>
            <a:r>
              <a:rPr lang="en-US" sz="1800" dirty="0" smtClean="0"/>
              <a:t>TIGHTEN THE FOUR SCREWS SECURELY BUT DO NOT OVERTIGHTEN! </a:t>
            </a:r>
          </a:p>
        </p:txBody>
      </p:sp>
      <p:sp>
        <p:nvSpPr>
          <p:cNvPr id="156678" name="Line 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5586" name="Picture 2" descr="C:\Users\bhenderson\Pictures\2011-04-26\015.JPG"/>
          <p:cNvPicPr>
            <a:picLocks noChangeAspect="1" noChangeArrowheads="1"/>
          </p:cNvPicPr>
          <p:nvPr/>
        </p:nvPicPr>
        <p:blipFill rotWithShape="1">
          <a:blip r:embed="rId3"/>
          <a:srcRect l="6756"/>
          <a:stretch/>
        </p:blipFill>
        <p:spPr bwMode="auto">
          <a:xfrm>
            <a:off x="6032500" y="144463"/>
            <a:ext cx="2624138" cy="2111375"/>
          </a:xfrm>
          <a:prstGeom prst="rect">
            <a:avLst/>
          </a:prstGeom>
          <a:noFill/>
          <a:ln w="38100">
            <a:solidFill>
              <a:schemeClr val="bg1"/>
            </a:solidFill>
          </a:ln>
          <a:effectLst>
            <a:outerShdw dist="10795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pic>
        <p:nvPicPr>
          <p:cNvPr id="195587" name="Picture 3" descr="C:\Users\bhenderson\Pictures\2011-04-26\011.JPG"/>
          <p:cNvPicPr>
            <a:picLocks noChangeAspect="1" noChangeArrowheads="1"/>
          </p:cNvPicPr>
          <p:nvPr/>
        </p:nvPicPr>
        <p:blipFill rotWithShape="1">
          <a:blip r:embed="rId4"/>
          <a:srcRect l="5042" b="6368"/>
          <a:stretch/>
        </p:blipFill>
        <p:spPr bwMode="auto">
          <a:xfrm>
            <a:off x="6021388" y="2465388"/>
            <a:ext cx="2630487" cy="1944687"/>
          </a:xfrm>
          <a:prstGeom prst="rect">
            <a:avLst/>
          </a:prstGeom>
          <a:noFill/>
          <a:ln w="38100">
            <a:solidFill>
              <a:schemeClr val="bg1"/>
            </a:solidFill>
          </a:ln>
          <a:effectLst>
            <a:outerShdw dist="10795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pic>
        <p:nvPicPr>
          <p:cNvPr id="195588" name="Picture 4" descr="C:\Users\bhenderson\Pictures\2011-04-26\002.JPG"/>
          <p:cNvPicPr>
            <a:picLocks noChangeAspect="1" noChangeArrowheads="1"/>
          </p:cNvPicPr>
          <p:nvPr/>
        </p:nvPicPr>
        <p:blipFill>
          <a:blip r:embed="rId5"/>
          <a:srcRect/>
          <a:stretch>
            <a:fillRect/>
          </a:stretch>
        </p:blipFill>
        <p:spPr bwMode="auto">
          <a:xfrm>
            <a:off x="6048375" y="4678363"/>
            <a:ext cx="2628900" cy="1971675"/>
          </a:xfrm>
          <a:prstGeom prst="rect">
            <a:avLst/>
          </a:prstGeom>
          <a:noFill/>
          <a:ln w="38100">
            <a:solidFill>
              <a:schemeClr val="bg1"/>
            </a:solidFill>
          </a:ln>
          <a:effectLst>
            <a:outerShdw dist="10795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1693863" y="-85725"/>
            <a:ext cx="6840537" cy="812800"/>
          </a:xfrm>
        </p:spPr>
        <p:txBody>
          <a:bodyPr/>
          <a:lstStyle/>
          <a:p>
            <a:r>
              <a:rPr lang="en-US" sz="2000" dirty="0" smtClean="0"/>
              <a:t>Returning the instrument to service</a:t>
            </a:r>
          </a:p>
        </p:txBody>
      </p:sp>
      <p:sp>
        <p:nvSpPr>
          <p:cNvPr id="157699" name="Content Placeholder 2"/>
          <p:cNvSpPr>
            <a:spLocks noGrp="1"/>
          </p:cNvSpPr>
          <p:nvPr>
            <p:ph idx="1"/>
          </p:nvPr>
        </p:nvSpPr>
        <p:spPr>
          <a:xfrm>
            <a:off x="344488" y="1090613"/>
            <a:ext cx="3763962" cy="4508500"/>
          </a:xfrm>
        </p:spPr>
        <p:txBody>
          <a:bodyPr/>
          <a:lstStyle/>
          <a:p>
            <a:pPr>
              <a:spcBef>
                <a:spcPct val="0"/>
              </a:spcBef>
              <a:spcAft>
                <a:spcPts val="1800"/>
              </a:spcAft>
            </a:pPr>
            <a:r>
              <a:rPr lang="en-US" sz="1800" dirty="0" smtClean="0"/>
              <a:t>Calibrate ALL sensors in the instrument (whether or not they have been changed) before returning the instrument to service</a:t>
            </a:r>
          </a:p>
          <a:p>
            <a:pPr>
              <a:spcBef>
                <a:spcPct val="0"/>
              </a:spcBef>
              <a:spcAft>
                <a:spcPts val="1800"/>
              </a:spcAft>
            </a:pPr>
            <a:r>
              <a:rPr lang="en-US" sz="1800" dirty="0" smtClean="0"/>
              <a:t>It is best to let new sensors stabilize in the instrument for 30 minutes prior to calibration</a:t>
            </a:r>
          </a:p>
        </p:txBody>
      </p:sp>
      <p:sp>
        <p:nvSpPr>
          <p:cNvPr id="157700" name="Line 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6610" name="Picture 2" descr="C:\Users\bhenderson\Pictures\2011-04-26\066.JPG"/>
          <p:cNvPicPr>
            <a:picLocks noChangeAspect="1" noChangeArrowheads="1"/>
          </p:cNvPicPr>
          <p:nvPr/>
        </p:nvPicPr>
        <p:blipFill rotWithShape="1">
          <a:blip r:embed="rId3"/>
          <a:srcRect b="14044"/>
          <a:stretch/>
        </p:blipFill>
        <p:spPr bwMode="auto">
          <a:xfrm>
            <a:off x="4316413" y="815976"/>
            <a:ext cx="4097825" cy="4697360"/>
          </a:xfrm>
          <a:prstGeom prst="rect">
            <a:avLst/>
          </a:prstGeom>
          <a:noFill/>
          <a:ln w="38100">
            <a:solidFill>
              <a:schemeClr val="bg1"/>
            </a:solidFill>
          </a:ln>
          <a:effectLst>
            <a:outerShdw dist="10795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252913" y="0"/>
            <a:ext cx="4395787" cy="1066800"/>
          </a:xfrm>
          <a:noFill/>
        </p:spPr>
        <p:txBody>
          <a:bodyPr anchor="ctr"/>
          <a:lstStyle/>
          <a:p>
            <a:r>
              <a:rPr lang="en-US" sz="2000" dirty="0" smtClean="0"/>
              <a:t>Questions?</a:t>
            </a:r>
          </a:p>
        </p:txBody>
      </p:sp>
      <p:sp>
        <p:nvSpPr>
          <p:cNvPr id="158723"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8724"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125" t="12215" r="7916" b="25780"/>
          <a:stretch>
            <a:fillRect/>
          </a:stretch>
        </p:blipFill>
        <p:spPr bwMode="auto">
          <a:xfrm rot="-2823201">
            <a:off x="2326481" y="1640682"/>
            <a:ext cx="473868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2"/>
          <p:cNvSpPr>
            <a:spLocks noChangeShapeType="1"/>
          </p:cNvSpPr>
          <p:nvPr/>
        </p:nvSpPr>
        <p:spPr bwMode="auto">
          <a:xfrm>
            <a:off x="0" y="9398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219" name="Group 3"/>
          <p:cNvGrpSpPr>
            <a:grpSpLocks/>
          </p:cNvGrpSpPr>
          <p:nvPr/>
        </p:nvGrpSpPr>
        <p:grpSpPr bwMode="auto">
          <a:xfrm>
            <a:off x="1719879" y="43960"/>
            <a:ext cx="11387138" cy="6461125"/>
            <a:chOff x="1172" y="72"/>
            <a:chExt cx="7173" cy="4070"/>
          </a:xfrm>
        </p:grpSpPr>
        <p:pic>
          <p:nvPicPr>
            <p:cNvPr id="9222" name="Picture 4" descr="V3 G450 with smart pump IMG_486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187"/>
            <a:stretch>
              <a:fillRect/>
            </a:stretch>
          </p:blipFill>
          <p:spPr bwMode="auto">
            <a:xfrm rot="923451">
              <a:off x="1624" y="862"/>
              <a:ext cx="4241" cy="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5"/>
            <p:cNvSpPr>
              <a:spLocks noChangeArrowheads="1"/>
            </p:cNvSpPr>
            <p:nvPr/>
          </p:nvSpPr>
          <p:spPr bwMode="auto">
            <a:xfrm>
              <a:off x="1172" y="603"/>
              <a:ext cx="541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9224" name="Rectangle 6"/>
            <p:cNvSpPr>
              <a:spLocks noChangeArrowheads="1"/>
            </p:cNvSpPr>
            <p:nvPr/>
          </p:nvSpPr>
          <p:spPr bwMode="auto">
            <a:xfrm>
              <a:off x="2929" y="579"/>
              <a:ext cx="541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pic>
          <p:nvPicPr>
            <p:cNvPr id="9225" name="Picture 7" descr="V5 Vertical smart pump IMG_487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9228" t="13004" r="16588" b="7068"/>
            <a:stretch>
              <a:fillRect/>
            </a:stretch>
          </p:blipFill>
          <p:spPr bwMode="auto">
            <a:xfrm>
              <a:off x="4124" y="72"/>
              <a:ext cx="1432" cy="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0" name="Rectangle 8"/>
          <p:cNvSpPr>
            <a:spLocks noGrp="1" noChangeArrowheads="1"/>
          </p:cNvSpPr>
          <p:nvPr>
            <p:ph type="body" idx="1"/>
          </p:nvPr>
        </p:nvSpPr>
        <p:spPr>
          <a:xfrm>
            <a:off x="453659" y="1086705"/>
            <a:ext cx="4660900" cy="4775200"/>
          </a:xfrm>
          <a:noFill/>
        </p:spPr>
        <p:txBody>
          <a:bodyPr/>
          <a:lstStyle/>
          <a:p>
            <a:pPr>
              <a:spcBef>
                <a:spcPct val="0"/>
              </a:spcBef>
              <a:spcAft>
                <a:spcPts val="1800"/>
              </a:spcAft>
            </a:pPr>
            <a:r>
              <a:rPr lang="de-DE" sz="1800" dirty="0" smtClean="0"/>
              <a:t>Powerful motorized "smart pump" with its own battery pack</a:t>
            </a:r>
          </a:p>
          <a:p>
            <a:pPr>
              <a:spcBef>
                <a:spcPct val="0"/>
              </a:spcBef>
              <a:spcAft>
                <a:spcPts val="1800"/>
              </a:spcAft>
            </a:pPr>
            <a:r>
              <a:rPr lang="de-DE" sz="1800" dirty="0" smtClean="0"/>
              <a:t>Sliding up the shutter turns on the pump and covers the diffusion ports</a:t>
            </a:r>
          </a:p>
          <a:p>
            <a:pPr>
              <a:spcBef>
                <a:spcPct val="0"/>
              </a:spcBef>
              <a:spcAft>
                <a:spcPts val="1800"/>
              </a:spcAft>
            </a:pPr>
            <a:r>
              <a:rPr lang="de-DE" sz="1800" dirty="0" smtClean="0"/>
              <a:t>Motorized pump can be attached or removed from instrument as needed </a:t>
            </a:r>
            <a:endParaRPr lang="en-US" sz="1800" dirty="0" smtClean="0"/>
          </a:p>
        </p:txBody>
      </p:sp>
      <p:sp>
        <p:nvSpPr>
          <p:cNvPr id="9221" name="Rectangle 9"/>
          <p:cNvSpPr>
            <a:spLocks noGrp="1" noChangeArrowheads="1"/>
          </p:cNvSpPr>
          <p:nvPr>
            <p:ph type="title"/>
          </p:nvPr>
        </p:nvSpPr>
        <p:spPr>
          <a:xfrm>
            <a:off x="1947863" y="25400"/>
            <a:ext cx="4775200" cy="812800"/>
          </a:xfrm>
        </p:spPr>
        <p:txBody>
          <a:bodyPr/>
          <a:lstStyle/>
          <a:p>
            <a:r>
              <a:rPr lang="en-US" sz="2000" dirty="0" smtClean="0"/>
              <a:t>G450 / G460 Motorized Pump </a:t>
            </a:r>
          </a:p>
        </p:txBody>
      </p:sp>
    </p:spTree>
  </p:cSld>
  <p:clrMapOvr>
    <a:masterClrMapping/>
  </p:clrMapOvr>
  <p:transition spd="slow">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Line 2"/>
          <p:cNvSpPr>
            <a:spLocks noChangeShapeType="1"/>
          </p:cNvSpPr>
          <p:nvPr/>
        </p:nvSpPr>
        <p:spPr bwMode="auto">
          <a:xfrm>
            <a:off x="0" y="9398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 name="Picture 7" descr="G400-MP2_0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499" l="317" r="96197">
                        <a14:foregroundMark x1="30111" y1="38915" x2="28685" y2="115"/>
                        <a14:foregroundMark x1="34390" y1="98614" x2="317" y2="82333"/>
                        <a14:foregroundMark x1="5388" y1="54965" x2="26624" y2="51039"/>
                        <a14:foregroundMark x1="28685" y1="50115" x2="27417" y2="115"/>
                        <a14:foregroundMark x1="94453" y1="88684" x2="96197" y2="56120"/>
                      </a14:backgroundRemoval>
                    </a14:imgEffect>
                  </a14:imgLayer>
                </a14:imgProps>
              </a:ext>
              <a:ext uri="{28A0092B-C50C-407E-A947-70E740481C1C}">
                <a14:useLocalDpi xmlns:a14="http://schemas.microsoft.com/office/drawing/2010/main" val="0"/>
              </a:ext>
            </a:extLst>
          </a:blip>
          <a:srcRect/>
          <a:stretch>
            <a:fillRect/>
          </a:stretch>
        </p:blipFill>
        <p:spPr bwMode="auto">
          <a:xfrm rot="21184622">
            <a:off x="6648144" y="1984811"/>
            <a:ext cx="1714060" cy="2353201"/>
          </a:xfrm>
          <a:prstGeom prst="rect">
            <a:avLst/>
          </a:prstGeom>
          <a:noFill/>
          <a:ln>
            <a:noFill/>
          </a:ln>
        </p:spPr>
      </p:pic>
      <p:pic>
        <p:nvPicPr>
          <p:cNvPr id="2" name="Picture 1"/>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7980"/>
          <a:stretch/>
        </p:blipFill>
        <p:spPr>
          <a:xfrm>
            <a:off x="0" y="381000"/>
            <a:ext cx="8414238" cy="6096000"/>
          </a:xfrm>
          <a:prstGeom prst="rect">
            <a:avLst/>
          </a:prstGeom>
        </p:spPr>
      </p:pic>
      <p:pic>
        <p:nvPicPr>
          <p:cNvPr id="3" name="Picture 2"/>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10244" name="Rectangle 4"/>
          <p:cNvSpPr>
            <a:spLocks noGrp="1" noChangeArrowheads="1"/>
          </p:cNvSpPr>
          <p:nvPr>
            <p:ph type="title"/>
          </p:nvPr>
        </p:nvSpPr>
        <p:spPr>
          <a:xfrm>
            <a:off x="2392363" y="203200"/>
            <a:ext cx="6337300" cy="495300"/>
          </a:xfrm>
        </p:spPr>
        <p:txBody>
          <a:bodyPr/>
          <a:lstStyle/>
          <a:p>
            <a:r>
              <a:rPr lang="en-US" sz="2000" dirty="0" smtClean="0"/>
              <a:t>G450 / G460 Motorized Pump</a:t>
            </a:r>
          </a:p>
        </p:txBody>
      </p:sp>
      <p:sp>
        <p:nvSpPr>
          <p:cNvPr id="10245" name="Rectangle 5"/>
          <p:cNvSpPr>
            <a:spLocks noGrp="1" noChangeArrowheads="1"/>
          </p:cNvSpPr>
          <p:nvPr>
            <p:ph type="body" idx="1"/>
          </p:nvPr>
        </p:nvSpPr>
        <p:spPr>
          <a:xfrm>
            <a:off x="257542" y="1193801"/>
            <a:ext cx="3496774" cy="4508500"/>
          </a:xfrm>
        </p:spPr>
        <p:txBody>
          <a:bodyPr/>
          <a:lstStyle/>
          <a:p>
            <a:pPr>
              <a:spcBef>
                <a:spcPct val="0"/>
              </a:spcBef>
              <a:spcAft>
                <a:spcPts val="1800"/>
              </a:spcAft>
            </a:pPr>
            <a:r>
              <a:rPr lang="de-DE" sz="1800" dirty="0" smtClean="0"/>
              <a:t>"Smart" motorized pump    directly monitored by    instrument for proper performance</a:t>
            </a:r>
          </a:p>
          <a:p>
            <a:pPr>
              <a:spcBef>
                <a:spcPct val="0"/>
              </a:spcBef>
              <a:spcAft>
                <a:spcPts val="1800"/>
              </a:spcAft>
            </a:pPr>
            <a:r>
              <a:rPr lang="de-DE" sz="1800" dirty="0" smtClean="0"/>
              <a:t>Low flow and pump     malfunction alarms</a:t>
            </a:r>
            <a:endParaRPr lang="en-US" sz="1800" dirty="0" smtClean="0"/>
          </a:p>
        </p:txBody>
      </p:sp>
    </p:spTree>
    <p:extLst>
      <p:ext uri="{BB962C8B-B14F-4D97-AF65-F5344CB8AC3E}">
        <p14:creationId xmlns:p14="http://schemas.microsoft.com/office/powerpoint/2010/main" val="144644619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41650" y="414338"/>
            <a:ext cx="5653088" cy="584200"/>
          </a:xfrm>
          <a:noFill/>
        </p:spPr>
        <p:txBody>
          <a:bodyPr anchor="ctr"/>
          <a:lstStyle/>
          <a:p>
            <a:r>
              <a:rPr lang="en-US" sz="2000" dirty="0" smtClean="0"/>
              <a:t>Overview of G450 / G460 Features</a:t>
            </a:r>
          </a:p>
        </p:txBody>
      </p:sp>
      <p:sp>
        <p:nvSpPr>
          <p:cNvPr id="3075" name="Line 3"/>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07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8460" t="16667" r="3125" b="17383"/>
          <a:stretch>
            <a:fillRect/>
          </a:stretch>
        </p:blipFill>
        <p:spPr bwMode="auto">
          <a:xfrm>
            <a:off x="2636838" y="879475"/>
            <a:ext cx="6526212"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311275" y="101600"/>
            <a:ext cx="7146925" cy="812800"/>
          </a:xfrm>
        </p:spPr>
        <p:txBody>
          <a:bodyPr/>
          <a:lstStyle/>
          <a:p>
            <a:r>
              <a:rPr lang="en-US" sz="2000" dirty="0" smtClean="0"/>
              <a:t>G450 / G460 Drop-in Charger</a:t>
            </a:r>
          </a:p>
        </p:txBody>
      </p:sp>
      <p:sp>
        <p:nvSpPr>
          <p:cNvPr id="11267" name="Line 5"/>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268"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3546">
            <a:off x="3738563" y="3001963"/>
            <a:ext cx="4510087"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3"/>
          <p:cNvSpPr>
            <a:spLocks noGrp="1" noChangeArrowheads="1"/>
          </p:cNvSpPr>
          <p:nvPr>
            <p:ph type="body" idx="1"/>
          </p:nvPr>
        </p:nvSpPr>
        <p:spPr>
          <a:xfrm>
            <a:off x="2759075" y="1116013"/>
            <a:ext cx="6384925" cy="2343150"/>
          </a:xfrm>
        </p:spPr>
        <p:txBody>
          <a:bodyPr/>
          <a:lstStyle/>
          <a:p>
            <a:pPr>
              <a:spcBef>
                <a:spcPct val="0"/>
              </a:spcBef>
              <a:spcAft>
                <a:spcPts val="1800"/>
              </a:spcAft>
            </a:pPr>
            <a:r>
              <a:rPr lang="en-US" sz="1800" dirty="0" smtClean="0"/>
              <a:t>Smart charger includes trickle charge mode to prevent damage to battery pack due to overcharging</a:t>
            </a:r>
          </a:p>
          <a:p>
            <a:pPr>
              <a:spcBef>
                <a:spcPct val="0"/>
              </a:spcBef>
              <a:spcAft>
                <a:spcPts val="1800"/>
              </a:spcAft>
            </a:pPr>
            <a:r>
              <a:rPr lang="en-US" sz="1800" dirty="0" smtClean="0"/>
              <a:t>Available in single and double versions </a:t>
            </a:r>
          </a:p>
          <a:p>
            <a:pPr>
              <a:spcBef>
                <a:spcPct val="0"/>
              </a:spcBef>
              <a:spcAft>
                <a:spcPts val="1800"/>
              </a:spcAft>
            </a:pPr>
            <a:r>
              <a:rPr lang="en-US" sz="1800" dirty="0" smtClean="0"/>
              <a:t>Available for use with 12 VDC vehicle charging system</a:t>
            </a:r>
          </a:p>
          <a:p>
            <a:pPr>
              <a:spcBef>
                <a:spcPct val="0"/>
              </a:spcBef>
              <a:spcAft>
                <a:spcPts val="1800"/>
              </a:spcAft>
            </a:pPr>
            <a:endParaRPr lang="en-US" sz="1800" dirty="0" smtClean="0"/>
          </a:p>
        </p:txBody>
      </p:sp>
      <p:pic>
        <p:nvPicPr>
          <p:cNvPr id="11270"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263" y="695325"/>
            <a:ext cx="40386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314450" y="1014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12291" name="Rectangle 3"/>
          <p:cNvSpPr>
            <a:spLocks noGrp="1" noChangeArrowheads="1"/>
          </p:cNvSpPr>
          <p:nvPr>
            <p:ph type="title"/>
          </p:nvPr>
        </p:nvSpPr>
        <p:spPr>
          <a:xfrm>
            <a:off x="2769577" y="127000"/>
            <a:ext cx="5833086" cy="812800"/>
          </a:xfrm>
        </p:spPr>
        <p:txBody>
          <a:bodyPr/>
          <a:lstStyle/>
          <a:p>
            <a:r>
              <a:rPr lang="en-US" sz="2000" dirty="0" smtClean="0"/>
              <a:t>Optional G450 / G460 Drop-in Charger for Pump Equipped Instruments</a:t>
            </a:r>
          </a:p>
        </p:txBody>
      </p:sp>
      <p:sp>
        <p:nvSpPr>
          <p:cNvPr id="12292" name="Rectangle 4"/>
          <p:cNvSpPr>
            <a:spLocks noGrp="1" noChangeArrowheads="1"/>
          </p:cNvSpPr>
          <p:nvPr>
            <p:ph type="body" idx="1"/>
          </p:nvPr>
        </p:nvSpPr>
        <p:spPr>
          <a:xfrm>
            <a:off x="627307" y="1373795"/>
            <a:ext cx="3732212" cy="4508500"/>
          </a:xfrm>
        </p:spPr>
        <p:txBody>
          <a:bodyPr/>
          <a:lstStyle/>
          <a:p>
            <a:pPr>
              <a:lnSpc>
                <a:spcPct val="95000"/>
              </a:lnSpc>
              <a:spcBef>
                <a:spcPct val="0"/>
              </a:spcBef>
              <a:spcAft>
                <a:spcPts val="1800"/>
              </a:spcAft>
            </a:pPr>
            <a:r>
              <a:rPr lang="en-US" sz="1800" dirty="0" smtClean="0"/>
              <a:t>Charger simultaneously charges both pump AND instrument </a:t>
            </a:r>
          </a:p>
          <a:p>
            <a:pPr>
              <a:lnSpc>
                <a:spcPct val="95000"/>
              </a:lnSpc>
              <a:spcBef>
                <a:spcPct val="0"/>
              </a:spcBef>
              <a:spcAft>
                <a:spcPts val="1800"/>
              </a:spcAft>
            </a:pPr>
            <a:r>
              <a:rPr lang="en-US" sz="1800" dirty="0" smtClean="0"/>
              <a:t>Available for use with 12 VDC vehicle charging system</a:t>
            </a:r>
          </a:p>
        </p:txBody>
      </p:sp>
      <p:sp>
        <p:nvSpPr>
          <p:cNvPr id="12293" name="Line 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294"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95671">
            <a:off x="5146319" y="1427163"/>
            <a:ext cx="367982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6819" y="1028700"/>
            <a:ext cx="3284537"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5000">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423" t="8751" r="1538" b="8461"/>
          <a:stretch/>
        </p:blipFill>
        <p:spPr>
          <a:xfrm>
            <a:off x="1081455" y="1570993"/>
            <a:ext cx="7603018" cy="4712887"/>
          </a:xfrm>
          <a:prstGeom prst="rect">
            <a:avLst/>
          </a:prstGeom>
        </p:spPr>
      </p:pic>
      <p:sp>
        <p:nvSpPr>
          <p:cNvPr id="13314" name="Rectangle 2"/>
          <p:cNvSpPr>
            <a:spLocks noGrp="1" noChangeArrowheads="1"/>
          </p:cNvSpPr>
          <p:nvPr>
            <p:ph type="title"/>
          </p:nvPr>
        </p:nvSpPr>
        <p:spPr>
          <a:xfrm>
            <a:off x="4281488" y="101600"/>
            <a:ext cx="4156075" cy="812800"/>
          </a:xfrm>
        </p:spPr>
        <p:txBody>
          <a:bodyPr/>
          <a:lstStyle/>
          <a:p>
            <a:r>
              <a:rPr lang="en-US" sz="2000" dirty="0" smtClean="0"/>
              <a:t>G450 / G460</a:t>
            </a:r>
            <a:br>
              <a:rPr lang="en-US" sz="2000" dirty="0" smtClean="0"/>
            </a:br>
            <a:r>
              <a:rPr lang="en-US" sz="2000" dirty="0" smtClean="0"/>
              <a:t> Five-Unit Multi-Charger</a:t>
            </a:r>
          </a:p>
        </p:txBody>
      </p:sp>
      <p:sp>
        <p:nvSpPr>
          <p:cNvPr id="13315" name="Line 15"/>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6" name="Rectangle 16"/>
          <p:cNvSpPr>
            <a:spLocks noGrp="1" noChangeArrowheads="1"/>
          </p:cNvSpPr>
          <p:nvPr>
            <p:ph type="body" idx="1"/>
          </p:nvPr>
        </p:nvSpPr>
        <p:spPr>
          <a:xfrm>
            <a:off x="469167" y="1190503"/>
            <a:ext cx="8407400" cy="754062"/>
          </a:xfrm>
        </p:spPr>
        <p:txBody>
          <a:bodyPr/>
          <a:lstStyle/>
          <a:p>
            <a:r>
              <a:rPr lang="en-US" sz="1800" dirty="0" smtClean="0"/>
              <a:t>Five instrument multi-charger</a:t>
            </a:r>
          </a:p>
        </p:txBody>
      </p:sp>
    </p:spTree>
  </p:cSld>
  <p:clrMapOvr>
    <a:masterClrMapping/>
  </p:clrMapOvr>
  <p:transition spd="slow">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681163" y="0"/>
            <a:ext cx="6756400" cy="812800"/>
          </a:xfrm>
        </p:spPr>
        <p:txBody>
          <a:bodyPr/>
          <a:lstStyle/>
          <a:p>
            <a:r>
              <a:rPr lang="en-US" sz="2000" dirty="0" smtClean="0"/>
              <a:t>Five instrument multi-charger</a:t>
            </a:r>
          </a:p>
        </p:txBody>
      </p:sp>
      <p:sp>
        <p:nvSpPr>
          <p:cNvPr id="14340" name="Line 15"/>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231" t="41203" r="3366" b="22163"/>
          <a:stretch/>
        </p:blipFill>
        <p:spPr>
          <a:xfrm>
            <a:off x="1626578" y="1041901"/>
            <a:ext cx="5943599" cy="1570942"/>
          </a:xfrm>
          <a:prstGeom prst="rect">
            <a:avLst/>
          </a:prstGeom>
        </p:spPr>
      </p:pic>
      <p:sp>
        <p:nvSpPr>
          <p:cNvPr id="14339" name="Content Placeholder 2"/>
          <p:cNvSpPr>
            <a:spLocks noGrp="1"/>
          </p:cNvSpPr>
          <p:nvPr>
            <p:ph idx="1"/>
          </p:nvPr>
        </p:nvSpPr>
        <p:spPr>
          <a:xfrm>
            <a:off x="456955" y="2600562"/>
            <a:ext cx="8015288" cy="1601788"/>
          </a:xfrm>
        </p:spPr>
        <p:txBody>
          <a:bodyPr/>
          <a:lstStyle/>
          <a:p>
            <a:r>
              <a:rPr lang="en-US" sz="1800" dirty="0" smtClean="0"/>
              <a:t>Can be substituted in place of standard cradle chargers with orders  of 5 or more instruments</a:t>
            </a:r>
          </a:p>
        </p:txBody>
      </p:sp>
      <p:pic>
        <p:nvPicPr>
          <p:cNvPr id="3" name="Picture 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289" t="23750" r="13269" b="13221"/>
          <a:stretch/>
        </p:blipFill>
        <p:spPr>
          <a:xfrm>
            <a:off x="1696916" y="3362323"/>
            <a:ext cx="5838092" cy="3012096"/>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 name="Picture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8750" t="2980" r="22019"/>
          <a:stretch/>
        </p:blipFill>
        <p:spPr>
          <a:xfrm>
            <a:off x="369277" y="79129"/>
            <a:ext cx="6048132" cy="5650523"/>
          </a:xfrm>
          <a:prstGeom prst="rect">
            <a:avLst/>
          </a:prstGeom>
        </p:spPr>
      </p:pic>
      <p:pic>
        <p:nvPicPr>
          <p:cNvPr id="2" name="Picture 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5468" t="2419" r="17695" b="14131"/>
          <a:stretch/>
        </p:blipFill>
        <p:spPr>
          <a:xfrm rot="21424287">
            <a:off x="1485890" y="2118480"/>
            <a:ext cx="7077809" cy="4027347"/>
          </a:xfrm>
          <a:prstGeom prst="rect">
            <a:avLst/>
          </a:prstGeom>
        </p:spPr>
      </p:pic>
      <p:sp>
        <p:nvSpPr>
          <p:cNvPr id="15362" name="Rectangle 2"/>
          <p:cNvSpPr>
            <a:spLocks noGrp="1" noChangeArrowheads="1"/>
          </p:cNvSpPr>
          <p:nvPr>
            <p:ph type="title"/>
          </p:nvPr>
        </p:nvSpPr>
        <p:spPr>
          <a:xfrm>
            <a:off x="1777878" y="66430"/>
            <a:ext cx="6756400" cy="812800"/>
          </a:xfrm>
        </p:spPr>
        <p:txBody>
          <a:bodyPr/>
          <a:lstStyle/>
          <a:p>
            <a:r>
              <a:rPr lang="en-US" sz="2000" dirty="0" smtClean="0"/>
              <a:t>Other accessories</a:t>
            </a:r>
          </a:p>
        </p:txBody>
      </p:sp>
      <p:sp>
        <p:nvSpPr>
          <p:cNvPr id="15363" name="Rectangle 3"/>
          <p:cNvSpPr>
            <a:spLocks noGrp="1" noChangeArrowheads="1"/>
          </p:cNvSpPr>
          <p:nvPr>
            <p:ph type="body" idx="1"/>
          </p:nvPr>
        </p:nvSpPr>
        <p:spPr>
          <a:xfrm>
            <a:off x="896815" y="1038225"/>
            <a:ext cx="4026877" cy="1924783"/>
          </a:xfrm>
        </p:spPr>
        <p:txBody>
          <a:bodyPr/>
          <a:lstStyle/>
          <a:p>
            <a:pPr>
              <a:spcBef>
                <a:spcPct val="0"/>
              </a:spcBef>
              <a:spcAft>
                <a:spcPts val="1200"/>
              </a:spcAft>
            </a:pPr>
            <a:r>
              <a:rPr lang="en-US" sz="1800" dirty="0" smtClean="0"/>
              <a:t>Calibration adapters</a:t>
            </a:r>
          </a:p>
          <a:p>
            <a:pPr>
              <a:spcBef>
                <a:spcPct val="0"/>
              </a:spcBef>
              <a:spcAft>
                <a:spcPts val="1200"/>
              </a:spcAft>
            </a:pPr>
            <a:r>
              <a:rPr lang="en-US" sz="1800" dirty="0" smtClean="0"/>
              <a:t>Sampling probes</a:t>
            </a:r>
          </a:p>
          <a:p>
            <a:pPr>
              <a:spcBef>
                <a:spcPct val="0"/>
              </a:spcBef>
              <a:spcAft>
                <a:spcPts val="1200"/>
              </a:spcAft>
            </a:pPr>
            <a:r>
              <a:rPr lang="en-US" sz="1800" dirty="0" smtClean="0"/>
              <a:t>Leather holsters</a:t>
            </a:r>
          </a:p>
          <a:p>
            <a:pPr>
              <a:spcBef>
                <a:spcPct val="0"/>
              </a:spcBef>
              <a:spcAft>
                <a:spcPts val="1200"/>
              </a:spcAft>
            </a:pPr>
            <a:r>
              <a:rPr lang="en-US" sz="1800" dirty="0" smtClean="0"/>
              <a:t>Calibration kits</a:t>
            </a:r>
          </a:p>
        </p:txBody>
      </p:sp>
      <p:pic>
        <p:nvPicPr>
          <p:cNvPr id="15366"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9336">
            <a:off x="292533" y="4881449"/>
            <a:ext cx="835160" cy="777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3335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17411" name="Rectangle 3"/>
          <p:cNvSpPr>
            <a:spLocks noChangeArrowheads="1"/>
          </p:cNvSpPr>
          <p:nvPr/>
        </p:nvSpPr>
        <p:spPr bwMode="auto">
          <a:xfrm>
            <a:off x="1690688" y="1190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17412" name="Text Box 4"/>
          <p:cNvSpPr txBox="1">
            <a:spLocks noChangeArrowheads="1"/>
          </p:cNvSpPr>
          <p:nvPr/>
        </p:nvSpPr>
        <p:spPr bwMode="auto">
          <a:xfrm>
            <a:off x="314325" y="1116013"/>
            <a:ext cx="6543675"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marL="457200" indent="-45720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285750" indent="-285750" algn="l" eaLnBrk="1" hangingPunct="1">
              <a:lnSpc>
                <a:spcPct val="95000"/>
              </a:lnSpc>
              <a:spcAft>
                <a:spcPts val="1200"/>
              </a:spcAft>
              <a:buFont typeface="Arial" pitchFamily="34" charset="0"/>
              <a:buChar char="•"/>
            </a:pPr>
            <a:r>
              <a:rPr lang="en-GB" sz="1800" i="1" dirty="0">
                <a:solidFill>
                  <a:schemeClr val="bg1"/>
                </a:solidFill>
                <a:cs typeface="Arial" charset="0"/>
              </a:rPr>
              <a:t>Standalone operation - No PC required!</a:t>
            </a:r>
          </a:p>
          <a:p>
            <a:pPr marL="285750" indent="-285750" algn="l" eaLnBrk="1" hangingPunct="1">
              <a:lnSpc>
                <a:spcPct val="95000"/>
              </a:lnSpc>
              <a:spcAft>
                <a:spcPts val="1200"/>
              </a:spcAft>
              <a:buFont typeface="Arial" pitchFamily="34" charset="0"/>
              <a:buChar char="•"/>
            </a:pPr>
            <a:r>
              <a:rPr lang="en-GB" sz="1800" i="1" dirty="0">
                <a:solidFill>
                  <a:schemeClr val="bg1"/>
                </a:solidFill>
                <a:cs typeface="Arial" charset="0"/>
              </a:rPr>
              <a:t>Automatic bump-test only </a:t>
            </a:r>
          </a:p>
          <a:p>
            <a:pPr marL="285750" indent="-285750" algn="l" eaLnBrk="1" hangingPunct="1">
              <a:lnSpc>
                <a:spcPct val="95000"/>
              </a:lnSpc>
              <a:spcAft>
                <a:spcPts val="1200"/>
              </a:spcAft>
              <a:buFont typeface="Arial" pitchFamily="34" charset="0"/>
              <a:buChar char="•"/>
            </a:pPr>
            <a:r>
              <a:rPr lang="en-GB" sz="1800" i="1" dirty="0">
                <a:solidFill>
                  <a:schemeClr val="bg1"/>
                </a:solidFill>
                <a:cs typeface="Arial" charset="0"/>
              </a:rPr>
              <a:t>Success / failure indication after each test</a:t>
            </a:r>
          </a:p>
          <a:p>
            <a:pPr marL="285750" indent="-285750" algn="l" eaLnBrk="1" hangingPunct="1">
              <a:lnSpc>
                <a:spcPct val="95000"/>
              </a:lnSpc>
              <a:spcAft>
                <a:spcPts val="1200"/>
              </a:spcAft>
              <a:buFont typeface="Arial" pitchFamily="34" charset="0"/>
              <a:buChar char="•"/>
            </a:pPr>
            <a:r>
              <a:rPr lang="en-GB" sz="1800" i="1" dirty="0">
                <a:solidFill>
                  <a:schemeClr val="bg1"/>
                </a:solidFill>
                <a:cs typeface="Arial" charset="0"/>
              </a:rPr>
              <a:t>Economic use of test gas</a:t>
            </a:r>
          </a:p>
          <a:p>
            <a:pPr marL="285750" indent="-285750" algn="l" eaLnBrk="1" hangingPunct="1">
              <a:lnSpc>
                <a:spcPct val="95000"/>
              </a:lnSpc>
              <a:spcAft>
                <a:spcPts val="1200"/>
              </a:spcAft>
              <a:buFont typeface="Arial" pitchFamily="34" charset="0"/>
              <a:buChar char="•"/>
            </a:pPr>
            <a:r>
              <a:rPr lang="en-GB" sz="1800" i="1" dirty="0">
                <a:solidFill>
                  <a:schemeClr val="bg1"/>
                </a:solidFill>
                <a:cs typeface="Arial" charset="0"/>
              </a:rPr>
              <a:t>Easy collection of unit test and logged data</a:t>
            </a:r>
          </a:p>
        </p:txBody>
      </p:sp>
      <p:sp>
        <p:nvSpPr>
          <p:cNvPr id="17413" name="Rectangle 5"/>
          <p:cNvSpPr>
            <a:spLocks noGrp="1" noChangeArrowheads="1"/>
          </p:cNvSpPr>
          <p:nvPr>
            <p:ph type="title"/>
          </p:nvPr>
        </p:nvSpPr>
        <p:spPr>
          <a:xfrm>
            <a:off x="4305300" y="50800"/>
            <a:ext cx="4132263" cy="812800"/>
          </a:xfrm>
        </p:spPr>
        <p:txBody>
          <a:bodyPr/>
          <a:lstStyle/>
          <a:p>
            <a:r>
              <a:rPr lang="en-US" sz="2000" dirty="0" smtClean="0"/>
              <a:t>Use TS-400 Test Station for daily bump check</a:t>
            </a:r>
          </a:p>
        </p:txBody>
      </p:sp>
      <p:sp>
        <p:nvSpPr>
          <p:cNvPr id="17414" name="Line 6"/>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7415"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110" t="867" r="1997" b="1732"/>
          <a:stretch>
            <a:fillRect/>
          </a:stretch>
        </p:blipFill>
        <p:spPr bwMode="auto">
          <a:xfrm>
            <a:off x="5200650" y="666750"/>
            <a:ext cx="3857625"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0000">
            <a:off x="2306638" y="3067050"/>
            <a:ext cx="3513137"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3335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16387" name="Rectangle 3"/>
          <p:cNvSpPr>
            <a:spLocks noChangeArrowheads="1"/>
          </p:cNvSpPr>
          <p:nvPr/>
        </p:nvSpPr>
        <p:spPr bwMode="auto">
          <a:xfrm>
            <a:off x="1690688" y="1190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16388" name="Text Box 4"/>
          <p:cNvSpPr txBox="1">
            <a:spLocks noChangeArrowheads="1"/>
          </p:cNvSpPr>
          <p:nvPr/>
        </p:nvSpPr>
        <p:spPr bwMode="auto">
          <a:xfrm>
            <a:off x="5424854" y="1224451"/>
            <a:ext cx="3270738" cy="449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bIns="0">
            <a:spAutoFit/>
          </a:bodyPr>
          <a:lstStyle>
            <a:lvl1pPr marL="457200" indent="-45720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eaLnBrk="1" hangingPunct="1">
              <a:lnSpc>
                <a:spcPct val="95000"/>
              </a:lnSpc>
              <a:spcAft>
                <a:spcPts val="1200"/>
              </a:spcAft>
              <a:buFont typeface="Arial" pitchFamily="34" charset="0"/>
              <a:buChar char="•"/>
            </a:pPr>
            <a:r>
              <a:rPr lang="en-GB" sz="1800" i="1" dirty="0">
                <a:solidFill>
                  <a:schemeClr val="bg1"/>
                </a:solidFill>
                <a:cs typeface="Arial" charset="0"/>
              </a:rPr>
              <a:t>Standalone operation:</a:t>
            </a:r>
          </a:p>
          <a:p>
            <a:pPr algn="l" eaLnBrk="1" hangingPunct="1">
              <a:lnSpc>
                <a:spcPct val="95000"/>
              </a:lnSpc>
              <a:spcAft>
                <a:spcPts val="1200"/>
              </a:spcAft>
              <a:buFont typeface="Arial" pitchFamily="34" charset="0"/>
              <a:buChar char="•"/>
            </a:pPr>
            <a:r>
              <a:rPr lang="en-GB" sz="1800" i="1" dirty="0">
                <a:solidFill>
                  <a:schemeClr val="bg1"/>
                </a:solidFill>
                <a:cs typeface="Arial" charset="0"/>
              </a:rPr>
              <a:t>No PC required</a:t>
            </a:r>
          </a:p>
          <a:p>
            <a:pPr algn="l" eaLnBrk="1" hangingPunct="1">
              <a:lnSpc>
                <a:spcPct val="95000"/>
              </a:lnSpc>
              <a:spcAft>
                <a:spcPts val="1200"/>
              </a:spcAft>
              <a:buFont typeface="Arial" pitchFamily="34" charset="0"/>
              <a:buChar char="•"/>
            </a:pPr>
            <a:r>
              <a:rPr lang="en-GB" sz="1800" i="1" dirty="0">
                <a:solidFill>
                  <a:schemeClr val="bg1"/>
                </a:solidFill>
                <a:cs typeface="Arial" charset="0"/>
              </a:rPr>
              <a:t>Automatic bump-test</a:t>
            </a:r>
          </a:p>
          <a:p>
            <a:pPr algn="l" eaLnBrk="1" hangingPunct="1">
              <a:lnSpc>
                <a:spcPct val="95000"/>
              </a:lnSpc>
              <a:spcAft>
                <a:spcPts val="1200"/>
              </a:spcAft>
              <a:buFont typeface="Arial" pitchFamily="34" charset="0"/>
              <a:buChar char="•"/>
            </a:pPr>
            <a:r>
              <a:rPr lang="en-GB" sz="1800" i="1" dirty="0">
                <a:solidFill>
                  <a:schemeClr val="bg1"/>
                </a:solidFill>
                <a:cs typeface="Arial" charset="0"/>
              </a:rPr>
              <a:t>Automatic span calibration</a:t>
            </a:r>
          </a:p>
          <a:p>
            <a:pPr algn="l" eaLnBrk="1" hangingPunct="1">
              <a:lnSpc>
                <a:spcPct val="95000"/>
              </a:lnSpc>
              <a:spcAft>
                <a:spcPts val="1200"/>
              </a:spcAft>
              <a:buFont typeface="Arial" pitchFamily="34" charset="0"/>
              <a:buChar char="•"/>
            </a:pPr>
            <a:r>
              <a:rPr lang="en-GB" sz="1800" i="1" dirty="0">
                <a:solidFill>
                  <a:schemeClr val="bg1"/>
                </a:solidFill>
                <a:cs typeface="Arial" charset="0"/>
              </a:rPr>
              <a:t>Success / failure indication after each test</a:t>
            </a:r>
          </a:p>
          <a:p>
            <a:pPr algn="l" eaLnBrk="1" hangingPunct="1">
              <a:lnSpc>
                <a:spcPct val="95000"/>
              </a:lnSpc>
              <a:spcAft>
                <a:spcPts val="1200"/>
              </a:spcAft>
              <a:buFont typeface="Arial" pitchFamily="34" charset="0"/>
              <a:buChar char="•"/>
            </a:pPr>
            <a:r>
              <a:rPr lang="en-GB" sz="1800" i="1" dirty="0">
                <a:solidFill>
                  <a:schemeClr val="bg1"/>
                </a:solidFill>
                <a:cs typeface="Arial" charset="0"/>
              </a:rPr>
              <a:t>Economic use of test gas</a:t>
            </a:r>
          </a:p>
          <a:p>
            <a:pPr algn="l" eaLnBrk="1" hangingPunct="1">
              <a:lnSpc>
                <a:spcPct val="95000"/>
              </a:lnSpc>
              <a:spcAft>
                <a:spcPts val="1200"/>
              </a:spcAft>
              <a:buFont typeface="Arial" pitchFamily="34" charset="0"/>
              <a:buChar char="•"/>
            </a:pPr>
            <a:r>
              <a:rPr lang="en-GB" sz="1800" i="1" dirty="0">
                <a:solidFill>
                  <a:schemeClr val="bg1"/>
                </a:solidFill>
                <a:cs typeface="Arial" charset="0"/>
              </a:rPr>
              <a:t>Easy collection of unit test and logged data</a:t>
            </a:r>
          </a:p>
          <a:p>
            <a:pPr algn="l" eaLnBrk="1" hangingPunct="1">
              <a:lnSpc>
                <a:spcPct val="95000"/>
              </a:lnSpc>
              <a:spcAft>
                <a:spcPts val="1200"/>
              </a:spcAft>
              <a:buFont typeface="Arial" pitchFamily="34" charset="0"/>
              <a:buChar char="•"/>
            </a:pPr>
            <a:r>
              <a:rPr lang="en-GB" sz="1800" i="1" dirty="0">
                <a:solidFill>
                  <a:schemeClr val="bg1"/>
                </a:solidFill>
                <a:cs typeface="Arial" charset="0"/>
              </a:rPr>
              <a:t>Reduced maintenance cost</a:t>
            </a:r>
            <a:r>
              <a:rPr lang="de-DE" sz="1800" b="0" i="1" dirty="0">
                <a:solidFill>
                  <a:schemeClr val="bg1"/>
                </a:solidFill>
              </a:rPr>
              <a:t> </a:t>
            </a:r>
          </a:p>
        </p:txBody>
      </p:sp>
      <p:sp>
        <p:nvSpPr>
          <p:cNvPr id="16389" name="Rectangle 5"/>
          <p:cNvSpPr>
            <a:spLocks noGrp="1" noChangeArrowheads="1"/>
          </p:cNvSpPr>
          <p:nvPr>
            <p:ph type="title"/>
          </p:nvPr>
        </p:nvSpPr>
        <p:spPr>
          <a:xfrm>
            <a:off x="2549769" y="50800"/>
            <a:ext cx="5887794" cy="812800"/>
          </a:xfrm>
        </p:spPr>
        <p:txBody>
          <a:bodyPr/>
          <a:lstStyle/>
          <a:p>
            <a:r>
              <a:rPr lang="en-US" sz="2000" dirty="0" smtClean="0"/>
              <a:t>Use DS400 Docking Station for daily bump check and / or periodic calibration</a:t>
            </a:r>
          </a:p>
        </p:txBody>
      </p:sp>
      <p:sp>
        <p:nvSpPr>
          <p:cNvPr id="16390" name="Line 6"/>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391"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769938"/>
            <a:ext cx="4900246" cy="515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4"/>
          <p:cNvSpPr>
            <a:spLocks noGrp="1" noChangeArrowheads="1"/>
          </p:cNvSpPr>
          <p:nvPr>
            <p:ph type="ctrTitle"/>
          </p:nvPr>
        </p:nvSpPr>
        <p:spPr>
          <a:xfrm>
            <a:off x="1951892" y="247650"/>
            <a:ext cx="2634396" cy="673100"/>
          </a:xfrm>
        </p:spPr>
        <p:txBody>
          <a:bodyPr/>
          <a:lstStyle/>
          <a:p>
            <a:r>
              <a:rPr lang="en-US" sz="2000" dirty="0" smtClean="0"/>
              <a:t>Comprehensive Test Reports</a:t>
            </a:r>
          </a:p>
        </p:txBody>
      </p:sp>
      <p:sp>
        <p:nvSpPr>
          <p:cNvPr id="18435" name="Line 2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6" name="Rectangle 31"/>
          <p:cNvSpPr>
            <a:spLocks noGrp="1" noChangeArrowheads="1"/>
          </p:cNvSpPr>
          <p:nvPr>
            <p:ph type="subTitle" idx="1"/>
          </p:nvPr>
        </p:nvSpPr>
        <p:spPr>
          <a:xfrm>
            <a:off x="540727" y="1537189"/>
            <a:ext cx="4229100" cy="1056542"/>
          </a:xfrm>
        </p:spPr>
        <p:txBody>
          <a:bodyPr/>
          <a:lstStyle/>
          <a:p>
            <a:pPr marL="381000" indent="-381000" algn="l">
              <a:buFont typeface="Arial" pitchFamily="34" charset="0"/>
              <a:buChar char="•"/>
            </a:pPr>
            <a:r>
              <a:rPr lang="en-US" sz="1800" dirty="0" smtClean="0"/>
              <a:t>Easy to generate custom test  reports</a:t>
            </a:r>
          </a:p>
        </p:txBody>
      </p:sp>
      <p:pic>
        <p:nvPicPr>
          <p:cNvPr id="18437" name="Picture 32"/>
          <p:cNvPicPr>
            <a:picLocks noChangeAspect="1" noChangeArrowheads="1"/>
          </p:cNvPicPr>
          <p:nvPr/>
        </p:nvPicPr>
        <p:blipFill>
          <a:blip r:embed="rId3">
            <a:extLst>
              <a:ext uri="{28A0092B-C50C-407E-A947-70E740481C1C}">
                <a14:useLocalDpi xmlns:a14="http://schemas.microsoft.com/office/drawing/2010/main" val="0"/>
              </a:ext>
            </a:extLst>
          </a:blip>
          <a:srcRect l="8008" t="16667" r="7080" b="8789"/>
          <a:stretch>
            <a:fillRect/>
          </a:stretch>
        </p:blipFill>
        <p:spPr bwMode="auto">
          <a:xfrm>
            <a:off x="378680" y="3047399"/>
            <a:ext cx="4456112" cy="2933700"/>
          </a:xfrm>
          <a:prstGeom prst="rect">
            <a:avLst/>
          </a:prstGeom>
          <a:noFill/>
          <a:ln w="28575" algn="ctr">
            <a:solidFill>
              <a:schemeClr val="bg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pic>
        <p:nvPicPr>
          <p:cNvPr id="18438" name="Picture 26"/>
          <p:cNvPicPr>
            <a:picLocks noChangeAspect="1" noChangeArrowheads="1"/>
          </p:cNvPicPr>
          <p:nvPr/>
        </p:nvPicPr>
        <p:blipFill>
          <a:blip r:embed="rId4">
            <a:extLst>
              <a:ext uri="{28A0092B-C50C-407E-A947-70E740481C1C}">
                <a14:useLocalDpi xmlns:a14="http://schemas.microsoft.com/office/drawing/2010/main" val="0"/>
              </a:ext>
            </a:extLst>
          </a:blip>
          <a:srcRect l="28516" t="14583" r="27344" b="9375"/>
          <a:stretch>
            <a:fillRect/>
          </a:stretch>
        </p:blipFill>
        <p:spPr bwMode="auto">
          <a:xfrm>
            <a:off x="4724400" y="276966"/>
            <a:ext cx="4098925" cy="5295900"/>
          </a:xfrm>
          <a:prstGeom prst="rect">
            <a:avLst/>
          </a:prstGeom>
          <a:noFill/>
          <a:ln w="28575" algn="ctr">
            <a:solidFill>
              <a:schemeClr val="bg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slow" advClick="0" advTm="15000">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000499" y="141288"/>
            <a:ext cx="4437063" cy="812800"/>
          </a:xfrm>
        </p:spPr>
        <p:txBody>
          <a:bodyPr/>
          <a:lstStyle/>
          <a:p>
            <a:r>
              <a:rPr lang="en-US" sz="2000" dirty="0" smtClean="0"/>
              <a:t>Automatically generate  calibration and bump test certificates</a:t>
            </a:r>
          </a:p>
        </p:txBody>
      </p:sp>
      <p:sp>
        <p:nvSpPr>
          <p:cNvPr id="19459"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l="13086" t="16667" r="12158" b="9396"/>
          <a:stretch>
            <a:fillRect/>
          </a:stretch>
        </p:blipFill>
        <p:spPr bwMode="auto">
          <a:xfrm>
            <a:off x="566738" y="1292225"/>
            <a:ext cx="4456112" cy="3306763"/>
          </a:xfrm>
          <a:prstGeom prst="rect">
            <a:avLst/>
          </a:prstGeom>
          <a:noFill/>
          <a:ln w="28575" algn="ctr">
            <a:solidFill>
              <a:schemeClr val="bg1"/>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l="12158" t="16667" r="12158" b="9396"/>
          <a:stretch>
            <a:fillRect/>
          </a:stretch>
        </p:blipFill>
        <p:spPr bwMode="auto">
          <a:xfrm>
            <a:off x="4122738" y="2360613"/>
            <a:ext cx="4592637" cy="3363912"/>
          </a:xfrm>
          <a:prstGeom prst="rect">
            <a:avLst/>
          </a:prstGeom>
          <a:noFill/>
          <a:ln w="28575" algn="ctr">
            <a:solidFill>
              <a:schemeClr val="bg1"/>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slow">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1" name="Rectangle 2"/>
          <p:cNvSpPr>
            <a:spLocks noGrp="1" noChangeArrowheads="1"/>
          </p:cNvSpPr>
          <p:nvPr>
            <p:ph type="title"/>
          </p:nvPr>
        </p:nvSpPr>
        <p:spPr>
          <a:xfrm>
            <a:off x="4826976" y="0"/>
            <a:ext cx="3812931" cy="812800"/>
          </a:xfrm>
        </p:spPr>
        <p:txBody>
          <a:bodyPr/>
          <a:lstStyle/>
          <a:p>
            <a:r>
              <a:rPr lang="en-US" sz="2000" dirty="0" smtClean="0"/>
              <a:t>Accessories included with every instrument</a:t>
            </a:r>
          </a:p>
        </p:txBody>
      </p:sp>
      <p:sp>
        <p:nvSpPr>
          <p:cNvPr id="22532" name="Rectangle 3"/>
          <p:cNvSpPr>
            <a:spLocks noGrp="1" noChangeArrowheads="1"/>
          </p:cNvSpPr>
          <p:nvPr>
            <p:ph type="body" idx="1"/>
          </p:nvPr>
        </p:nvSpPr>
        <p:spPr>
          <a:xfrm>
            <a:off x="207963" y="1104900"/>
            <a:ext cx="4459287" cy="4508500"/>
          </a:xfrm>
        </p:spPr>
        <p:txBody>
          <a:bodyPr/>
          <a:lstStyle/>
          <a:p>
            <a:pPr>
              <a:spcBef>
                <a:spcPct val="0"/>
              </a:spcBef>
              <a:spcAft>
                <a:spcPts val="1200"/>
              </a:spcAft>
            </a:pPr>
            <a:r>
              <a:rPr lang="en-US" sz="1800" dirty="0" smtClean="0"/>
              <a:t>Instrument with CO, H</a:t>
            </a:r>
            <a:r>
              <a:rPr lang="en-US" sz="1800" baseline="-25000" dirty="0" smtClean="0"/>
              <a:t>2</a:t>
            </a:r>
            <a:r>
              <a:rPr lang="en-US" sz="1800" dirty="0" smtClean="0"/>
              <a:t>S, LEL and O</a:t>
            </a:r>
            <a:r>
              <a:rPr lang="en-US" sz="1800" baseline="-25000" dirty="0" smtClean="0"/>
              <a:t>2</a:t>
            </a:r>
            <a:r>
              <a:rPr lang="en-US" sz="1800" dirty="0" smtClean="0"/>
              <a:t> sensors (installed)</a:t>
            </a:r>
          </a:p>
          <a:p>
            <a:pPr>
              <a:spcBef>
                <a:spcPct val="0"/>
              </a:spcBef>
              <a:spcAft>
                <a:spcPts val="1200"/>
              </a:spcAft>
            </a:pPr>
            <a:r>
              <a:rPr lang="en-US" sz="1800" dirty="0" smtClean="0"/>
              <a:t>Operations manual</a:t>
            </a:r>
          </a:p>
          <a:p>
            <a:pPr>
              <a:spcBef>
                <a:spcPct val="0"/>
              </a:spcBef>
              <a:spcAft>
                <a:spcPts val="1200"/>
              </a:spcAft>
            </a:pPr>
            <a:r>
              <a:rPr lang="en-US" sz="1800" dirty="0" smtClean="0"/>
              <a:t>Battery pack (installed)</a:t>
            </a:r>
          </a:p>
          <a:p>
            <a:pPr lvl="1">
              <a:spcBef>
                <a:spcPct val="0"/>
              </a:spcBef>
              <a:spcAft>
                <a:spcPts val="1200"/>
              </a:spcAft>
            </a:pPr>
            <a:r>
              <a:rPr lang="en-US" sz="1800" dirty="0" smtClean="0"/>
              <a:t>Rechargeable NiMH or</a:t>
            </a:r>
          </a:p>
          <a:p>
            <a:pPr lvl="1">
              <a:spcBef>
                <a:spcPct val="0"/>
              </a:spcBef>
              <a:spcAft>
                <a:spcPts val="1200"/>
              </a:spcAft>
            </a:pPr>
            <a:r>
              <a:rPr lang="en-US" sz="1800" dirty="0" smtClean="0"/>
              <a:t>Alkaline</a:t>
            </a:r>
          </a:p>
          <a:p>
            <a:pPr>
              <a:spcBef>
                <a:spcPct val="0"/>
              </a:spcBef>
              <a:spcAft>
                <a:spcPts val="1200"/>
              </a:spcAft>
            </a:pPr>
            <a:r>
              <a:rPr lang="en-US" sz="1800" dirty="0" smtClean="0"/>
              <a:t>Charging cradle (when instrument has rechargeable battery pack)</a:t>
            </a:r>
          </a:p>
          <a:p>
            <a:pPr>
              <a:spcBef>
                <a:spcPct val="0"/>
              </a:spcBef>
              <a:spcAft>
                <a:spcPts val="1200"/>
              </a:spcAft>
            </a:pPr>
            <a:r>
              <a:rPr lang="en-US" sz="1800" dirty="0" smtClean="0"/>
              <a:t>110 VAC wall-cube power source</a:t>
            </a:r>
          </a:p>
          <a:p>
            <a:pPr>
              <a:spcBef>
                <a:spcPct val="0"/>
              </a:spcBef>
              <a:spcAft>
                <a:spcPts val="1200"/>
              </a:spcAft>
            </a:pPr>
            <a:r>
              <a:rPr lang="en-US" sz="1800" dirty="0" smtClean="0"/>
              <a:t>Calibration adapter</a:t>
            </a:r>
          </a:p>
        </p:txBody>
      </p:sp>
      <p:pic>
        <p:nvPicPr>
          <p:cNvPr id="2253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230" t="8057" r="20416"/>
          <a:stretch>
            <a:fillRect/>
          </a:stretch>
        </p:blipFill>
        <p:spPr bwMode="auto">
          <a:xfrm>
            <a:off x="4344988" y="733425"/>
            <a:ext cx="4694237"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526168"/>
      </p:ext>
    </p:extLst>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Line 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8" name="Text Box 2"/>
          <p:cNvSpPr txBox="1">
            <a:spLocks noChangeArrowheads="1"/>
          </p:cNvSpPr>
          <p:nvPr/>
        </p:nvSpPr>
        <p:spPr bwMode="auto">
          <a:xfrm>
            <a:off x="1295400" y="36576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eaLnBrk="1" hangingPunct="1">
              <a:spcBef>
                <a:spcPct val="50000"/>
              </a:spcBef>
              <a:buFont typeface="Wingdings" pitchFamily="2" charset="2"/>
              <a:buNone/>
            </a:pPr>
            <a:endParaRPr lang="en-US" sz="1800" b="0">
              <a:solidFill>
                <a:srgbClr val="0099CC"/>
              </a:solidFill>
              <a:latin typeface="Tahoma" pitchFamily="34" charset="0"/>
            </a:endParaRPr>
          </a:p>
        </p:txBody>
      </p:sp>
      <p:sp>
        <p:nvSpPr>
          <p:cNvPr id="4099" name="Rectangle 3"/>
          <p:cNvSpPr>
            <a:spLocks noChangeArrowheads="1"/>
          </p:cNvSpPr>
          <p:nvPr/>
        </p:nvSpPr>
        <p:spPr bwMode="auto">
          <a:xfrm>
            <a:off x="-109538" y="114935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4101" name="Rectangle 5"/>
          <p:cNvSpPr>
            <a:spLocks noGrp="1" noChangeArrowheads="1"/>
          </p:cNvSpPr>
          <p:nvPr>
            <p:ph type="body" idx="1"/>
          </p:nvPr>
        </p:nvSpPr>
        <p:spPr>
          <a:xfrm>
            <a:off x="673100" y="1152525"/>
            <a:ext cx="4965700" cy="2997200"/>
          </a:xfrm>
        </p:spPr>
        <p:txBody>
          <a:bodyPr/>
          <a:lstStyle/>
          <a:p>
            <a:pPr>
              <a:spcBef>
                <a:spcPct val="0"/>
              </a:spcBef>
              <a:spcAft>
                <a:spcPts val="1200"/>
              </a:spcAft>
            </a:pPr>
            <a:r>
              <a:rPr lang="de-DE" sz="1800" dirty="0" smtClean="0"/>
              <a:t>One to four sensors</a:t>
            </a:r>
          </a:p>
          <a:p>
            <a:pPr>
              <a:spcBef>
                <a:spcPct val="0"/>
              </a:spcBef>
              <a:spcAft>
                <a:spcPts val="1200"/>
              </a:spcAft>
            </a:pPr>
            <a:r>
              <a:rPr lang="de-DE" sz="1800" dirty="0" smtClean="0"/>
              <a:t>Full 3-year warranty on all sensors</a:t>
            </a:r>
          </a:p>
          <a:p>
            <a:pPr>
              <a:spcBef>
                <a:spcPct val="0"/>
              </a:spcBef>
              <a:spcAft>
                <a:spcPts val="1200"/>
              </a:spcAft>
            </a:pPr>
            <a:r>
              <a:rPr lang="de-DE" sz="1800" dirty="0" smtClean="0"/>
              <a:t>Optional 6-year warranty on all sensors</a:t>
            </a:r>
          </a:p>
          <a:p>
            <a:pPr>
              <a:spcBef>
                <a:spcPct val="0"/>
              </a:spcBef>
              <a:spcAft>
                <a:spcPts val="1200"/>
              </a:spcAft>
            </a:pPr>
            <a:r>
              <a:rPr lang="de-DE" sz="1800" dirty="0" smtClean="0"/>
              <a:t>O2 sensor rated for continuous use in   – 30</a:t>
            </a:r>
            <a:r>
              <a:rPr lang="en-US" sz="1800" dirty="0" smtClean="0">
                <a:cs typeface="Arial" charset="0"/>
              </a:rPr>
              <a:t>°C temperatures </a:t>
            </a:r>
          </a:p>
          <a:p>
            <a:pPr>
              <a:spcBef>
                <a:spcPct val="0"/>
              </a:spcBef>
              <a:spcAft>
                <a:spcPts val="1200"/>
              </a:spcAft>
            </a:pPr>
            <a:r>
              <a:rPr lang="de-DE" sz="1800" dirty="0" smtClean="0"/>
              <a:t>Interchangeable reechargeable (NiMH) or alkaline battery packs last 25 hours per charge</a:t>
            </a:r>
          </a:p>
          <a:p>
            <a:pPr>
              <a:spcBef>
                <a:spcPct val="0"/>
              </a:spcBef>
              <a:spcAft>
                <a:spcPts val="1200"/>
              </a:spcAft>
            </a:pPr>
            <a:r>
              <a:rPr lang="de-DE" sz="1800" dirty="0" smtClean="0"/>
              <a:t>Super durable IP-67 water resistant design </a:t>
            </a:r>
          </a:p>
          <a:p>
            <a:pPr lvl="1">
              <a:spcBef>
                <a:spcPct val="0"/>
              </a:spcBef>
              <a:spcAft>
                <a:spcPts val="1200"/>
              </a:spcAft>
            </a:pPr>
            <a:r>
              <a:rPr lang="de-DE" sz="1800" dirty="0" smtClean="0"/>
              <a:t>Only $695.00 USD list price (alkaline)</a:t>
            </a:r>
          </a:p>
          <a:p>
            <a:pPr lvl="1">
              <a:spcBef>
                <a:spcPct val="0"/>
              </a:spcBef>
              <a:spcAft>
                <a:spcPts val="1200"/>
              </a:spcAft>
            </a:pPr>
            <a:r>
              <a:rPr lang="de-DE" sz="1800" dirty="0" smtClean="0"/>
              <a:t>Only $745.00 USD list price (rechargeable)</a:t>
            </a:r>
          </a:p>
        </p:txBody>
      </p:sp>
      <p:pic>
        <p:nvPicPr>
          <p:cNvPr id="4102" name="Picture 6" descr="G 450 re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9789" y="1003167"/>
            <a:ext cx="2864192" cy="476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1D6FF"/>
                </a:solidFill>
                <a:miter lim="800000"/>
                <a:headEnd/>
                <a:tailEnd/>
              </a14:hiddenLine>
            </a:ext>
          </a:extLst>
        </p:spPr>
      </p:pic>
      <p:sp>
        <p:nvSpPr>
          <p:cNvPr id="4100" name="Rectangle 4"/>
          <p:cNvSpPr>
            <a:spLocks noGrp="1" noChangeArrowheads="1"/>
          </p:cNvSpPr>
          <p:nvPr>
            <p:ph type="title"/>
          </p:nvPr>
        </p:nvSpPr>
        <p:spPr>
          <a:xfrm>
            <a:off x="1795463" y="107213"/>
            <a:ext cx="6629400" cy="812800"/>
          </a:xfrm>
        </p:spPr>
        <p:txBody>
          <a:bodyPr/>
          <a:lstStyle/>
          <a:p>
            <a:r>
              <a:rPr lang="en-US" sz="2000" dirty="0" smtClean="0"/>
              <a:t>G450 Confined Space Gas Detector</a:t>
            </a:r>
          </a:p>
        </p:txBody>
      </p:sp>
    </p:spTree>
  </p:cSld>
  <p:clrMapOvr>
    <a:masterClrMapping/>
  </p:clrMapOvr>
  <p:transition spd="slow">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19245" y="101600"/>
            <a:ext cx="3918317" cy="812800"/>
          </a:xfrm>
        </p:spPr>
        <p:txBody>
          <a:bodyPr/>
          <a:lstStyle/>
          <a:p>
            <a:r>
              <a:rPr lang="en-US" sz="2000" dirty="0" smtClean="0"/>
              <a:t>Traditional Electrochemical Toxic Gas Sensors</a:t>
            </a:r>
          </a:p>
        </p:txBody>
      </p:sp>
      <p:pic>
        <p:nvPicPr>
          <p:cNvPr id="11267" name="Picture 3" descr="Closeup of smart sensor board"/>
          <p:cNvPicPr>
            <a:picLocks noChangeAspect="1" noChangeArrowheads="1"/>
          </p:cNvPicPr>
          <p:nvPr/>
        </p:nvPicPr>
        <p:blipFill>
          <a:blip r:embed="rId3" cstate="print">
            <a:extLst>
              <a:ext uri="{28A0092B-C50C-407E-A947-70E740481C1C}">
                <a14:useLocalDpi xmlns:a14="http://schemas.microsoft.com/office/drawing/2010/main" val="0"/>
              </a:ext>
            </a:extLst>
          </a:blip>
          <a:srcRect r="9091"/>
          <a:stretch>
            <a:fillRect/>
          </a:stretch>
        </p:blipFill>
        <p:spPr bwMode="auto">
          <a:xfrm>
            <a:off x="3297848" y="1447916"/>
            <a:ext cx="5177937" cy="3313757"/>
          </a:xfrm>
          <a:prstGeom prst="rect">
            <a:avLst/>
          </a:prstGeom>
          <a:noFill/>
          <a:ln w="28575">
            <a:solidFill>
              <a:schemeClr val="bg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1268" name="Line 4"/>
          <p:cNvSpPr>
            <a:spLocks noChangeShapeType="1"/>
          </p:cNvSpPr>
          <p:nvPr/>
        </p:nvSpPr>
        <p:spPr bwMode="auto">
          <a:xfrm>
            <a:off x="0" y="9779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 name="Rectangle 5"/>
          <p:cNvSpPr>
            <a:spLocks noGrp="1" noChangeArrowheads="1"/>
          </p:cNvSpPr>
          <p:nvPr>
            <p:ph type="body" idx="1"/>
          </p:nvPr>
        </p:nvSpPr>
        <p:spPr>
          <a:xfrm>
            <a:off x="434487" y="1614976"/>
            <a:ext cx="2778125" cy="2533650"/>
          </a:xfrm>
        </p:spPr>
        <p:txBody>
          <a:bodyPr/>
          <a:lstStyle/>
          <a:p>
            <a:pPr>
              <a:spcBef>
                <a:spcPct val="0"/>
              </a:spcBef>
              <a:spcAft>
                <a:spcPts val="1800"/>
              </a:spcAft>
            </a:pPr>
            <a:r>
              <a:rPr lang="en-US" sz="1800" dirty="0" smtClean="0"/>
              <a:t>More types of sensors available every year</a:t>
            </a:r>
          </a:p>
          <a:p>
            <a:pPr>
              <a:spcBef>
                <a:spcPct val="0"/>
              </a:spcBef>
              <a:spcAft>
                <a:spcPts val="1800"/>
              </a:spcAft>
            </a:pPr>
            <a:r>
              <a:rPr lang="en-US" sz="1800" dirty="0"/>
              <a:t>T</a:t>
            </a:r>
            <a:r>
              <a:rPr lang="en-US" sz="1800" dirty="0" smtClean="0"/>
              <a:t>oxic gas sensors designed to detect target gases at ever lower concentrations</a:t>
            </a:r>
          </a:p>
        </p:txBody>
      </p:sp>
      <p:pic>
        <p:nvPicPr>
          <p:cNvPr id="2" name="Picture 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7" t="39263" b="25477"/>
          <a:stretch/>
        </p:blipFill>
        <p:spPr>
          <a:xfrm>
            <a:off x="404446" y="4422532"/>
            <a:ext cx="6462345" cy="1626577"/>
          </a:xfrm>
          <a:prstGeom prst="rect">
            <a:avLst/>
          </a:prstGeom>
        </p:spPr>
      </p:pic>
    </p:spTree>
    <p:extLst>
      <p:ext uri="{BB962C8B-B14F-4D97-AF65-F5344CB8AC3E}">
        <p14:creationId xmlns:p14="http://schemas.microsoft.com/office/powerpoint/2010/main" val="1575014691"/>
      </p:ext>
    </p:extLst>
  </p:cSld>
  <p:clrMapOvr>
    <a:masterClrMapping/>
  </p:clrMapOvr>
  <p:transition spd="slow">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4588" y="1382325"/>
            <a:ext cx="5987018" cy="4578863"/>
          </a:xfrm>
          <a:prstGeom prst="rect">
            <a:avLst/>
          </a:prstGeom>
        </p:spPr>
      </p:pic>
      <p:sp>
        <p:nvSpPr>
          <p:cNvPr id="37891" name="Rectangle 3"/>
          <p:cNvSpPr>
            <a:spLocks noChangeArrowheads="1"/>
          </p:cNvSpPr>
          <p:nvPr/>
        </p:nvSpPr>
        <p:spPr bwMode="auto">
          <a:xfrm>
            <a:off x="-13335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37892" name="Rectangle 4"/>
          <p:cNvSpPr>
            <a:spLocks noChangeArrowheads="1"/>
          </p:cNvSpPr>
          <p:nvPr/>
        </p:nvSpPr>
        <p:spPr bwMode="auto">
          <a:xfrm>
            <a:off x="1690688" y="1190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37893" name="Rectangle 5"/>
          <p:cNvSpPr>
            <a:spLocks noGrp="1" noChangeArrowheads="1"/>
          </p:cNvSpPr>
          <p:nvPr>
            <p:ph type="title"/>
          </p:nvPr>
        </p:nvSpPr>
        <p:spPr>
          <a:xfrm>
            <a:off x="4255477" y="112713"/>
            <a:ext cx="4182085" cy="812800"/>
          </a:xfrm>
        </p:spPr>
        <p:txBody>
          <a:bodyPr/>
          <a:lstStyle/>
          <a:p>
            <a:r>
              <a:rPr lang="en-US" sz="2000" dirty="0" smtClean="0"/>
              <a:t>G460 Interchangeable</a:t>
            </a:r>
            <a:br>
              <a:rPr lang="en-US" sz="2000" dirty="0" smtClean="0"/>
            </a:br>
            <a:r>
              <a:rPr lang="en-US" sz="2000" dirty="0" smtClean="0"/>
              <a:t> Plug-and-Play Smart Sensors</a:t>
            </a:r>
          </a:p>
        </p:txBody>
      </p:sp>
      <p:sp>
        <p:nvSpPr>
          <p:cNvPr id="37894" name="Rectangle 6"/>
          <p:cNvSpPr>
            <a:spLocks noGrp="1" noChangeArrowheads="1"/>
          </p:cNvSpPr>
          <p:nvPr>
            <p:ph type="body" idx="1"/>
          </p:nvPr>
        </p:nvSpPr>
        <p:spPr>
          <a:xfrm>
            <a:off x="280125" y="992188"/>
            <a:ext cx="4927600" cy="4508500"/>
          </a:xfrm>
          <a:extLst>
            <a:ext uri="{91240B29-F687-4F45-9708-019B960494DF}">
              <a14:hiddenLine xmlns:a14="http://schemas.microsoft.com/office/drawing/2010/main" w="9525">
                <a:solidFill>
                  <a:srgbClr val="C1D6FF"/>
                </a:solidFill>
                <a:miter lim="800000"/>
                <a:headEnd/>
                <a:tailEnd/>
              </a14:hiddenLine>
            </a:ext>
          </a:extLst>
        </p:spPr>
        <p:txBody>
          <a:bodyPr/>
          <a:lstStyle/>
          <a:p>
            <a:pPr>
              <a:spcBef>
                <a:spcPct val="0"/>
              </a:spcBef>
              <a:spcAft>
                <a:spcPts val="600"/>
              </a:spcAft>
            </a:pPr>
            <a:r>
              <a:rPr lang="en-US" sz="1800" dirty="0" smtClean="0"/>
              <a:t>Available sensors include:</a:t>
            </a:r>
          </a:p>
          <a:p>
            <a:pPr lvl="1">
              <a:spcBef>
                <a:spcPct val="0"/>
              </a:spcBef>
              <a:spcAft>
                <a:spcPts val="600"/>
              </a:spcAft>
            </a:pPr>
            <a:r>
              <a:rPr lang="de-DE" sz="1600" dirty="0" smtClean="0"/>
              <a:t>O</a:t>
            </a:r>
            <a:r>
              <a:rPr lang="de-DE" sz="1600" baseline="-25000" dirty="0" smtClean="0"/>
              <a:t>2</a:t>
            </a:r>
          </a:p>
          <a:p>
            <a:pPr lvl="1">
              <a:spcBef>
                <a:spcPct val="0"/>
              </a:spcBef>
              <a:spcAft>
                <a:spcPts val="600"/>
              </a:spcAft>
            </a:pPr>
            <a:r>
              <a:rPr lang="de-DE" sz="1600" dirty="0" smtClean="0"/>
              <a:t>Catalytic LEL</a:t>
            </a:r>
          </a:p>
          <a:p>
            <a:pPr lvl="1">
              <a:spcBef>
                <a:spcPct val="0"/>
              </a:spcBef>
              <a:spcAft>
                <a:spcPts val="600"/>
              </a:spcAft>
            </a:pPr>
            <a:r>
              <a:rPr lang="de-DE" sz="1600" dirty="0" smtClean="0"/>
              <a:t>Infrared LEL</a:t>
            </a:r>
          </a:p>
          <a:p>
            <a:pPr lvl="1">
              <a:spcBef>
                <a:spcPct val="0"/>
              </a:spcBef>
              <a:spcAft>
                <a:spcPts val="600"/>
              </a:spcAft>
            </a:pPr>
            <a:r>
              <a:rPr lang="de-DE" sz="1600" dirty="0" smtClean="0"/>
              <a:t>Infrared CO</a:t>
            </a:r>
            <a:r>
              <a:rPr lang="de-DE" sz="1600" baseline="-25000" dirty="0" smtClean="0"/>
              <a:t>2</a:t>
            </a:r>
          </a:p>
          <a:p>
            <a:pPr lvl="1">
              <a:spcBef>
                <a:spcPct val="0"/>
              </a:spcBef>
              <a:spcAft>
                <a:spcPts val="600"/>
              </a:spcAft>
            </a:pPr>
            <a:r>
              <a:rPr lang="de-DE" sz="1600" dirty="0" smtClean="0"/>
              <a:t>CO</a:t>
            </a:r>
          </a:p>
          <a:p>
            <a:pPr lvl="1">
              <a:spcBef>
                <a:spcPct val="0"/>
              </a:spcBef>
              <a:spcAft>
                <a:spcPts val="600"/>
              </a:spcAft>
            </a:pPr>
            <a:r>
              <a:rPr lang="de-DE" sz="1600" dirty="0" smtClean="0"/>
              <a:t>H</a:t>
            </a:r>
            <a:r>
              <a:rPr lang="de-DE" sz="1600" baseline="-25000" dirty="0" smtClean="0"/>
              <a:t>2</a:t>
            </a:r>
            <a:r>
              <a:rPr lang="de-DE" sz="1600" dirty="0" smtClean="0"/>
              <a:t>S</a:t>
            </a:r>
          </a:p>
          <a:p>
            <a:pPr lvl="1">
              <a:spcBef>
                <a:spcPct val="0"/>
              </a:spcBef>
              <a:spcAft>
                <a:spcPts val="600"/>
              </a:spcAft>
            </a:pPr>
            <a:r>
              <a:rPr lang="de-DE" sz="1600" dirty="0" smtClean="0"/>
              <a:t>COSH</a:t>
            </a:r>
          </a:p>
          <a:p>
            <a:pPr lvl="1">
              <a:spcBef>
                <a:spcPct val="0"/>
              </a:spcBef>
              <a:spcAft>
                <a:spcPts val="600"/>
              </a:spcAft>
            </a:pPr>
            <a:r>
              <a:rPr lang="de-DE" sz="1600" dirty="0" smtClean="0"/>
              <a:t>PID </a:t>
            </a:r>
          </a:p>
          <a:p>
            <a:pPr lvl="1">
              <a:spcBef>
                <a:spcPct val="0"/>
              </a:spcBef>
              <a:spcAft>
                <a:spcPts val="600"/>
              </a:spcAft>
            </a:pPr>
            <a:r>
              <a:rPr lang="de-DE" sz="1600" dirty="0" smtClean="0"/>
              <a:t>SO</a:t>
            </a:r>
            <a:r>
              <a:rPr lang="de-DE" sz="1600" baseline="-25000" dirty="0" smtClean="0"/>
              <a:t>2</a:t>
            </a:r>
          </a:p>
          <a:p>
            <a:pPr lvl="1">
              <a:spcBef>
                <a:spcPct val="0"/>
              </a:spcBef>
              <a:spcAft>
                <a:spcPts val="600"/>
              </a:spcAft>
            </a:pPr>
            <a:r>
              <a:rPr lang="de-DE" sz="1600" dirty="0" smtClean="0"/>
              <a:t>Cl</a:t>
            </a:r>
            <a:r>
              <a:rPr lang="de-DE" sz="1600" baseline="-25000" dirty="0" smtClean="0"/>
              <a:t>2</a:t>
            </a:r>
          </a:p>
          <a:p>
            <a:pPr lvl="1">
              <a:spcBef>
                <a:spcPct val="0"/>
              </a:spcBef>
              <a:spcAft>
                <a:spcPts val="600"/>
              </a:spcAft>
            </a:pPr>
            <a:r>
              <a:rPr lang="de-DE" sz="1600" dirty="0" smtClean="0"/>
              <a:t>ClO</a:t>
            </a:r>
            <a:r>
              <a:rPr lang="de-DE" sz="1600" baseline="-25000" dirty="0" smtClean="0"/>
              <a:t>2</a:t>
            </a:r>
          </a:p>
          <a:p>
            <a:pPr lvl="1">
              <a:spcBef>
                <a:spcPct val="0"/>
              </a:spcBef>
              <a:spcAft>
                <a:spcPts val="600"/>
              </a:spcAft>
            </a:pPr>
            <a:r>
              <a:rPr lang="de-DE" sz="1600" dirty="0" smtClean="0"/>
              <a:t>NH</a:t>
            </a:r>
            <a:r>
              <a:rPr lang="de-DE" sz="1600" baseline="-25000" dirty="0" smtClean="0"/>
              <a:t>3</a:t>
            </a:r>
          </a:p>
          <a:p>
            <a:pPr lvl="1">
              <a:spcBef>
                <a:spcPct val="0"/>
              </a:spcBef>
              <a:spcAft>
                <a:spcPts val="600"/>
              </a:spcAft>
            </a:pPr>
            <a:r>
              <a:rPr lang="de-DE" sz="1600" dirty="0" smtClean="0"/>
              <a:t>H</a:t>
            </a:r>
            <a:r>
              <a:rPr lang="de-DE" sz="1600" baseline="-25000" dirty="0" smtClean="0"/>
              <a:t>2</a:t>
            </a:r>
          </a:p>
          <a:p>
            <a:pPr lvl="1">
              <a:spcBef>
                <a:spcPct val="0"/>
              </a:spcBef>
              <a:spcAft>
                <a:spcPts val="600"/>
              </a:spcAft>
            </a:pPr>
            <a:r>
              <a:rPr lang="de-DE" sz="1600" dirty="0" smtClean="0"/>
              <a:t>PH</a:t>
            </a:r>
            <a:r>
              <a:rPr lang="de-DE" sz="1600" baseline="-25000" dirty="0" smtClean="0"/>
              <a:t>3</a:t>
            </a:r>
          </a:p>
          <a:p>
            <a:pPr lvl="1">
              <a:spcBef>
                <a:spcPct val="0"/>
              </a:spcBef>
              <a:spcAft>
                <a:spcPts val="600"/>
              </a:spcAft>
            </a:pPr>
            <a:r>
              <a:rPr lang="de-DE" sz="1600" dirty="0" smtClean="0"/>
              <a:t>HCN</a:t>
            </a:r>
          </a:p>
        </p:txBody>
      </p:sp>
      <p:sp>
        <p:nvSpPr>
          <p:cNvPr id="37896"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9" name="Text Box 11"/>
          <p:cNvSpPr txBox="1">
            <a:spLocks noChangeArrowheads="1"/>
          </p:cNvSpPr>
          <p:nvPr/>
        </p:nvSpPr>
        <p:spPr bwMode="auto">
          <a:xfrm>
            <a:off x="2125785" y="1379780"/>
            <a:ext cx="2997200" cy="377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000" b="1">
                <a:solidFill>
                  <a:schemeClr val="tx1"/>
                </a:solidFill>
                <a:latin typeface="Arial" charset="0"/>
              </a:defRPr>
            </a:lvl1pPr>
            <a:lvl2pPr marL="914400" indent="-45720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742950" lvl="1" indent="-285750" algn="l">
              <a:lnSpc>
                <a:spcPct val="95000"/>
              </a:lnSpc>
              <a:spcAft>
                <a:spcPts val="600"/>
              </a:spcAft>
              <a:buFont typeface="Arial" pitchFamily="34" charset="0"/>
              <a:buChar char="•"/>
            </a:pPr>
            <a:r>
              <a:rPr lang="de-DE" sz="1600" i="1" dirty="0" smtClean="0">
                <a:solidFill>
                  <a:schemeClr val="bg1"/>
                </a:solidFill>
              </a:rPr>
              <a:t>NO</a:t>
            </a:r>
            <a:endParaRPr lang="de-DE" sz="1600" i="1" dirty="0">
              <a:solidFill>
                <a:schemeClr val="bg1"/>
              </a:solidFill>
            </a:endParaRPr>
          </a:p>
          <a:p>
            <a:pPr marL="742950" lvl="1" indent="-285750" algn="l">
              <a:lnSpc>
                <a:spcPct val="95000"/>
              </a:lnSpc>
              <a:spcAft>
                <a:spcPts val="600"/>
              </a:spcAft>
              <a:buFont typeface="Arial" pitchFamily="34" charset="0"/>
              <a:buChar char="•"/>
            </a:pPr>
            <a:r>
              <a:rPr lang="de-DE" sz="1600" i="1" dirty="0" smtClean="0">
                <a:solidFill>
                  <a:schemeClr val="bg1"/>
                </a:solidFill>
              </a:rPr>
              <a:t>NO</a:t>
            </a:r>
            <a:r>
              <a:rPr lang="de-DE" sz="1600" i="1" baseline="-25000" dirty="0" smtClean="0">
                <a:solidFill>
                  <a:schemeClr val="bg1"/>
                </a:solidFill>
              </a:rPr>
              <a:t>2</a:t>
            </a:r>
            <a:endParaRPr lang="de-DE" sz="1600" i="1" baseline="-25000" dirty="0">
              <a:solidFill>
                <a:schemeClr val="bg1"/>
              </a:solidFill>
            </a:endParaRPr>
          </a:p>
          <a:p>
            <a:pPr marL="742950" lvl="1" indent="-285750" algn="l">
              <a:lnSpc>
                <a:spcPct val="95000"/>
              </a:lnSpc>
              <a:spcAft>
                <a:spcPts val="600"/>
              </a:spcAft>
              <a:buFont typeface="Arial" pitchFamily="34" charset="0"/>
              <a:buChar char="•"/>
            </a:pPr>
            <a:r>
              <a:rPr lang="de-DE" sz="1600" i="1" dirty="0" smtClean="0">
                <a:solidFill>
                  <a:schemeClr val="bg1"/>
                </a:solidFill>
              </a:rPr>
              <a:t>HCL</a:t>
            </a:r>
            <a:endParaRPr lang="de-DE" sz="1600" i="1" dirty="0">
              <a:solidFill>
                <a:schemeClr val="bg1"/>
              </a:solidFill>
            </a:endParaRPr>
          </a:p>
          <a:p>
            <a:pPr marL="742950" lvl="1" indent="-285750" algn="l">
              <a:lnSpc>
                <a:spcPct val="95000"/>
              </a:lnSpc>
              <a:spcAft>
                <a:spcPts val="600"/>
              </a:spcAft>
              <a:buFont typeface="Arial" pitchFamily="34" charset="0"/>
              <a:buChar char="•"/>
            </a:pPr>
            <a:r>
              <a:rPr lang="de-DE" sz="1600" i="1" dirty="0" smtClean="0">
                <a:solidFill>
                  <a:schemeClr val="bg1"/>
                </a:solidFill>
              </a:rPr>
              <a:t>HF</a:t>
            </a:r>
            <a:endParaRPr lang="de-DE" sz="1600" i="1" dirty="0">
              <a:solidFill>
                <a:schemeClr val="bg1"/>
              </a:solidFill>
            </a:endParaRPr>
          </a:p>
          <a:p>
            <a:pPr marL="742950" lvl="1" indent="-285750" algn="l">
              <a:lnSpc>
                <a:spcPct val="95000"/>
              </a:lnSpc>
              <a:spcAft>
                <a:spcPts val="600"/>
              </a:spcAft>
              <a:buFont typeface="Arial" pitchFamily="34" charset="0"/>
              <a:buChar char="•"/>
            </a:pPr>
            <a:r>
              <a:rPr lang="de-DE" sz="1600" i="1" dirty="0" smtClean="0">
                <a:solidFill>
                  <a:schemeClr val="bg1"/>
                </a:solidFill>
              </a:rPr>
              <a:t>EtO</a:t>
            </a:r>
            <a:endParaRPr lang="de-DE" sz="1600" i="1" dirty="0">
              <a:solidFill>
                <a:schemeClr val="bg1"/>
              </a:solidFill>
            </a:endParaRPr>
          </a:p>
          <a:p>
            <a:pPr marL="742950" lvl="1" indent="-285750" algn="l">
              <a:lnSpc>
                <a:spcPct val="95000"/>
              </a:lnSpc>
              <a:spcAft>
                <a:spcPts val="600"/>
              </a:spcAft>
              <a:buFont typeface="Arial" pitchFamily="34" charset="0"/>
              <a:buChar char="•"/>
            </a:pPr>
            <a:r>
              <a:rPr lang="de-DE" sz="1600" i="1" dirty="0" smtClean="0">
                <a:solidFill>
                  <a:schemeClr val="bg1"/>
                </a:solidFill>
              </a:rPr>
              <a:t>O</a:t>
            </a:r>
            <a:r>
              <a:rPr lang="de-DE" sz="1600" i="1" baseline="-25000" dirty="0" smtClean="0">
                <a:solidFill>
                  <a:schemeClr val="bg1"/>
                </a:solidFill>
              </a:rPr>
              <a:t>3</a:t>
            </a:r>
            <a:endParaRPr lang="de-DE" sz="1600" i="1" baseline="-25000" dirty="0">
              <a:solidFill>
                <a:schemeClr val="bg1"/>
              </a:solidFill>
            </a:endParaRPr>
          </a:p>
          <a:p>
            <a:pPr marL="742950" lvl="1" indent="-285750" algn="l">
              <a:lnSpc>
                <a:spcPct val="95000"/>
              </a:lnSpc>
              <a:spcAft>
                <a:spcPts val="600"/>
              </a:spcAft>
              <a:buFont typeface="Arial" pitchFamily="34" charset="0"/>
              <a:buChar char="•"/>
            </a:pPr>
            <a:r>
              <a:rPr lang="de-DE" sz="1600" i="1" dirty="0" smtClean="0">
                <a:solidFill>
                  <a:schemeClr val="bg1"/>
                </a:solidFill>
              </a:rPr>
              <a:t>COCl</a:t>
            </a:r>
            <a:r>
              <a:rPr lang="de-DE" sz="1600" i="1" baseline="-25000" dirty="0" smtClean="0">
                <a:solidFill>
                  <a:schemeClr val="bg1"/>
                </a:solidFill>
              </a:rPr>
              <a:t>2</a:t>
            </a:r>
            <a:endParaRPr lang="de-DE" sz="1600" i="1" baseline="-25000" dirty="0">
              <a:solidFill>
                <a:schemeClr val="bg1"/>
              </a:solidFill>
            </a:endParaRPr>
          </a:p>
          <a:p>
            <a:pPr marL="742950" lvl="1" indent="-285750" algn="l">
              <a:lnSpc>
                <a:spcPct val="95000"/>
              </a:lnSpc>
              <a:spcAft>
                <a:spcPts val="600"/>
              </a:spcAft>
              <a:buFont typeface="Arial" pitchFamily="34" charset="0"/>
              <a:buChar char="•"/>
            </a:pPr>
            <a:r>
              <a:rPr lang="de-DE" sz="1600" i="1" dirty="0" smtClean="0">
                <a:solidFill>
                  <a:schemeClr val="bg1"/>
                </a:solidFill>
              </a:rPr>
              <a:t>HBr</a:t>
            </a:r>
          </a:p>
          <a:p>
            <a:pPr marL="742950" lvl="1" indent="-285750" algn="l">
              <a:lnSpc>
                <a:spcPct val="95000"/>
              </a:lnSpc>
              <a:spcAft>
                <a:spcPts val="600"/>
              </a:spcAft>
              <a:buFont typeface="Arial" pitchFamily="34" charset="0"/>
              <a:buChar char="•"/>
            </a:pPr>
            <a:r>
              <a:rPr lang="de-DE" sz="1600" i="1" dirty="0" smtClean="0">
                <a:solidFill>
                  <a:schemeClr val="bg1"/>
                </a:solidFill>
              </a:rPr>
              <a:t>THT</a:t>
            </a:r>
          </a:p>
          <a:p>
            <a:pPr marL="742950" lvl="1" indent="-285750" algn="l">
              <a:lnSpc>
                <a:spcPct val="95000"/>
              </a:lnSpc>
              <a:spcAft>
                <a:spcPts val="600"/>
              </a:spcAft>
              <a:buFont typeface="Arial" pitchFamily="34" charset="0"/>
              <a:buChar char="•"/>
            </a:pPr>
            <a:r>
              <a:rPr lang="de-DE" sz="1600" i="1" dirty="0" smtClean="0">
                <a:solidFill>
                  <a:schemeClr val="bg1"/>
                </a:solidFill>
              </a:rPr>
              <a:t>and more!</a:t>
            </a:r>
          </a:p>
          <a:p>
            <a:pPr lvl="1" algn="l">
              <a:lnSpc>
                <a:spcPct val="95000"/>
              </a:lnSpc>
              <a:spcAft>
                <a:spcPts val="600"/>
              </a:spcAft>
              <a:buFontTx/>
              <a:buChar char="•"/>
            </a:pPr>
            <a:endParaRPr lang="de-DE" sz="1600" i="1" dirty="0">
              <a:solidFill>
                <a:schemeClr val="bg1"/>
              </a:solidFill>
            </a:endParaRPr>
          </a:p>
          <a:p>
            <a:pPr algn="l">
              <a:lnSpc>
                <a:spcPct val="95000"/>
              </a:lnSpc>
              <a:spcAft>
                <a:spcPts val="600"/>
              </a:spcAft>
              <a:buFont typeface="Wingdings" pitchFamily="2" charset="2"/>
              <a:buAutoNum type="arabicPeriod"/>
            </a:pPr>
            <a:endParaRPr lang="en-US" sz="1800" dirty="0"/>
          </a:p>
        </p:txBody>
      </p:sp>
    </p:spTree>
    <p:extLst>
      <p:ext uri="{BB962C8B-B14F-4D97-AF65-F5344CB8AC3E}">
        <p14:creationId xmlns:p14="http://schemas.microsoft.com/office/powerpoint/2010/main" val="3090158197"/>
      </p:ext>
    </p:extLst>
  </p:cSld>
  <p:clrMapOvr>
    <a:masterClrMapping/>
  </p:clrMapOvr>
  <p:transition spd="slow">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ChangeArrowheads="1"/>
          </p:cNvSpPr>
          <p:nvPr>
            <p:ph type="title"/>
          </p:nvPr>
        </p:nvSpPr>
        <p:spPr>
          <a:xfrm>
            <a:off x="3385038" y="101600"/>
            <a:ext cx="5206512" cy="812800"/>
          </a:xfrm>
        </p:spPr>
        <p:txBody>
          <a:bodyPr/>
          <a:lstStyle/>
          <a:p>
            <a:pPr eaLnBrk="1" hangingPunct="1"/>
            <a:r>
              <a:rPr lang="en-US" sz="2000" dirty="0" smtClean="0"/>
              <a:t>G460 has the flexibility to support the right sensor technology for the job!</a:t>
            </a:r>
          </a:p>
        </p:txBody>
      </p:sp>
      <p:pic>
        <p:nvPicPr>
          <p:cNvPr id="110596"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562" t="14388" r="5061" b="7660"/>
          <a:stretch>
            <a:fillRect/>
          </a:stretch>
        </p:blipFill>
        <p:spPr bwMode="auto">
          <a:xfrm>
            <a:off x="728051" y="1179815"/>
            <a:ext cx="7237779" cy="489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0333" t="11250" r="6167" b="21750"/>
          <a:stretch/>
        </p:blipFill>
        <p:spPr>
          <a:xfrm rot="19120399">
            <a:off x="5789168" y="2855913"/>
            <a:ext cx="3123818" cy="2197331"/>
          </a:xfrm>
          <a:prstGeom prst="rect">
            <a:avLst/>
          </a:prstGeom>
        </p:spPr>
      </p:pic>
      <p:sp>
        <p:nvSpPr>
          <p:cNvPr id="6"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189824522"/>
      </p:ext>
    </p:extLst>
  </p:cSld>
  <p:clrMapOvr>
    <a:masterClrMapping/>
  </p:clrMapOvr>
  <p:transition spd="slow">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Line 6"/>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299" name="Rectangle 2"/>
          <p:cNvSpPr>
            <a:spLocks noGrp="1" noChangeArrowheads="1"/>
          </p:cNvSpPr>
          <p:nvPr>
            <p:ph type="title"/>
          </p:nvPr>
        </p:nvSpPr>
        <p:spPr>
          <a:xfrm>
            <a:off x="2620107" y="101600"/>
            <a:ext cx="5817455" cy="812800"/>
          </a:xfrm>
        </p:spPr>
        <p:txBody>
          <a:bodyPr/>
          <a:lstStyle/>
          <a:p>
            <a:r>
              <a:rPr lang="en-US" sz="2000" dirty="0" smtClean="0"/>
              <a:t>GfG wins hands down when it comes to features AND three year cost of ownership!</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462" t="15962" r="35576" b="7452"/>
          <a:stretch/>
        </p:blipFill>
        <p:spPr>
          <a:xfrm>
            <a:off x="2672861" y="1283676"/>
            <a:ext cx="4202723" cy="4668717"/>
          </a:xfrm>
          <a:prstGeom prst="rect">
            <a:avLst/>
          </a:prstGeom>
        </p:spPr>
      </p:pic>
    </p:spTree>
    <p:extLst>
      <p:ext uri="{BB962C8B-B14F-4D97-AF65-F5344CB8AC3E}">
        <p14:creationId xmlns:p14="http://schemas.microsoft.com/office/powerpoint/2010/main" val="1152559115"/>
      </p:ext>
    </p:extLst>
  </p:cSld>
  <p:clrMapOvr>
    <a:masterClrMapping/>
  </p:clrMapOvr>
  <p:transition spd="slow">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890832" y="151667"/>
            <a:ext cx="3840162" cy="812800"/>
          </a:xfrm>
        </p:spPr>
        <p:txBody>
          <a:bodyPr/>
          <a:lstStyle/>
          <a:p>
            <a:r>
              <a:rPr lang="en-US" sz="2000" dirty="0" smtClean="0"/>
              <a:t>Sales Support:  www.Goodforgas.com</a:t>
            </a:r>
          </a:p>
        </p:txBody>
      </p:sp>
      <p:sp>
        <p:nvSpPr>
          <p:cNvPr id="56323" name="Rectangle 3"/>
          <p:cNvSpPr>
            <a:spLocks noGrp="1" noChangeArrowheads="1"/>
          </p:cNvSpPr>
          <p:nvPr>
            <p:ph type="body" idx="1"/>
          </p:nvPr>
        </p:nvSpPr>
        <p:spPr>
          <a:xfrm>
            <a:off x="331788" y="1096841"/>
            <a:ext cx="3197225" cy="4508500"/>
          </a:xfrm>
        </p:spPr>
        <p:txBody>
          <a:bodyPr/>
          <a:lstStyle/>
          <a:p>
            <a:pPr>
              <a:spcBef>
                <a:spcPct val="0"/>
              </a:spcBef>
              <a:spcAft>
                <a:spcPct val="50000"/>
              </a:spcAft>
            </a:pPr>
            <a:r>
              <a:rPr lang="en-US" sz="1800" dirty="0" smtClean="0"/>
              <a:t>Data sheets</a:t>
            </a:r>
          </a:p>
          <a:p>
            <a:pPr>
              <a:spcBef>
                <a:spcPct val="0"/>
              </a:spcBef>
              <a:spcAft>
                <a:spcPct val="50000"/>
              </a:spcAft>
            </a:pPr>
            <a:r>
              <a:rPr lang="en-US" sz="1800" dirty="0" smtClean="0"/>
              <a:t>Price lists</a:t>
            </a:r>
          </a:p>
          <a:p>
            <a:pPr>
              <a:spcBef>
                <a:spcPct val="0"/>
              </a:spcBef>
              <a:spcAft>
                <a:spcPct val="50000"/>
              </a:spcAft>
            </a:pPr>
            <a:r>
              <a:rPr lang="en-US" sz="1800" dirty="0" smtClean="0"/>
              <a:t>Manuals</a:t>
            </a:r>
          </a:p>
          <a:p>
            <a:pPr>
              <a:spcBef>
                <a:spcPct val="0"/>
              </a:spcBef>
              <a:spcAft>
                <a:spcPct val="50000"/>
              </a:spcAft>
            </a:pPr>
            <a:r>
              <a:rPr lang="en-US" sz="1800" dirty="0" smtClean="0"/>
              <a:t>Application Notes</a:t>
            </a:r>
          </a:p>
          <a:p>
            <a:pPr>
              <a:spcBef>
                <a:spcPct val="0"/>
              </a:spcBef>
              <a:spcAft>
                <a:spcPct val="50000"/>
              </a:spcAft>
            </a:pPr>
            <a:r>
              <a:rPr lang="en-US" sz="1800" dirty="0" smtClean="0"/>
              <a:t>Product images</a:t>
            </a:r>
          </a:p>
          <a:p>
            <a:pPr>
              <a:spcBef>
                <a:spcPct val="0"/>
              </a:spcBef>
            </a:pPr>
            <a:r>
              <a:rPr lang="en-US" sz="1800" dirty="0" smtClean="0"/>
              <a:t>Print ads</a:t>
            </a:r>
          </a:p>
          <a:p>
            <a:pPr>
              <a:spcBef>
                <a:spcPct val="0"/>
              </a:spcBef>
              <a:spcAft>
                <a:spcPct val="50000"/>
              </a:spcAft>
              <a:buFontTx/>
              <a:buNone/>
            </a:pPr>
            <a:r>
              <a:rPr lang="en-US" sz="1800" dirty="0" smtClean="0"/>
              <a:t>     ...and more!</a:t>
            </a:r>
          </a:p>
        </p:txBody>
      </p:sp>
      <p:sp>
        <p:nvSpPr>
          <p:cNvPr id="56324" name="Line 4"/>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1204" y="413240"/>
            <a:ext cx="3769803" cy="4853353"/>
          </a:xfrm>
          <a:prstGeom prst="rect">
            <a:avLst/>
          </a:prstGeom>
          <a:ln w="25400">
            <a:solidFill>
              <a:schemeClr val="bg1"/>
            </a:solidFill>
          </a:ln>
          <a:effectLst>
            <a:outerShdw dist="101600" dir="2700000" algn="ctr" rotWithShape="0">
              <a:schemeClr val="bg1">
                <a:lumMod val="50000"/>
                <a:lumOff val="50000"/>
              </a:schemeClr>
            </a:outerShdw>
          </a:effectLst>
        </p:spPr>
      </p:pic>
      <p:pic>
        <p:nvPicPr>
          <p:cNvPr id="6656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056" t="11539" r="16962" b="3846"/>
          <a:stretch/>
        </p:blipFill>
        <p:spPr bwMode="auto">
          <a:xfrm>
            <a:off x="4075209" y="2417885"/>
            <a:ext cx="2835544" cy="3683976"/>
          </a:xfrm>
          <a:prstGeom prst="rect">
            <a:avLst/>
          </a:prstGeom>
          <a:noFill/>
          <a:ln w="25400">
            <a:solidFill>
              <a:schemeClr val="bg1"/>
            </a:solidFill>
            <a:miter lim="800000"/>
            <a:headEnd/>
            <a:tailEnd/>
          </a:ln>
          <a:effectLst>
            <a:outerShdw dist="101600"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6327" name="Picture 6"/>
          <p:cNvPicPr>
            <a:picLocks noChangeAspect="1" noChangeArrowheads="1"/>
          </p:cNvPicPr>
          <p:nvPr/>
        </p:nvPicPr>
        <p:blipFill>
          <a:blip r:embed="rId5">
            <a:extLst>
              <a:ext uri="{28A0092B-C50C-407E-A947-70E740481C1C}">
                <a14:useLocalDpi xmlns:a14="http://schemas.microsoft.com/office/drawing/2010/main" val="0"/>
              </a:ext>
            </a:extLst>
          </a:blip>
          <a:srcRect l="28157" t="14149" r="27539" b="8940"/>
          <a:stretch>
            <a:fillRect/>
          </a:stretch>
        </p:blipFill>
        <p:spPr bwMode="auto">
          <a:xfrm>
            <a:off x="2523147" y="3238744"/>
            <a:ext cx="1952625" cy="2541588"/>
          </a:xfrm>
          <a:prstGeom prst="rect">
            <a:avLst/>
          </a:prstGeom>
          <a:noFill/>
          <a:ln w="28575" algn="ctr">
            <a:solidFill>
              <a:schemeClr val="bg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80462357"/>
      </p:ext>
    </p:extLst>
  </p:cSld>
  <p:clrMapOvr>
    <a:masterClrMapping/>
  </p:clrMapOvr>
  <p:transition spd="slow">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0482" name="Picture 6" descr="G 450 re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0300" y="303213"/>
            <a:ext cx="28702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1D6FF"/>
                </a:solidFill>
                <a:miter lim="800000"/>
                <a:headEnd/>
                <a:tailEnd/>
              </a14:hiddenLine>
            </a:ext>
          </a:extLst>
        </p:spPr>
      </p:pic>
      <p:sp>
        <p:nvSpPr>
          <p:cNvPr id="20483" name="Rectangle 2"/>
          <p:cNvSpPr>
            <a:spLocks noGrp="1" noChangeArrowheads="1"/>
          </p:cNvSpPr>
          <p:nvPr>
            <p:ph type="title"/>
          </p:nvPr>
        </p:nvSpPr>
        <p:spPr>
          <a:xfrm>
            <a:off x="5643563" y="158750"/>
            <a:ext cx="2622550" cy="812800"/>
          </a:xfrm>
        </p:spPr>
        <p:txBody>
          <a:bodyPr/>
          <a:lstStyle/>
          <a:p>
            <a:r>
              <a:rPr lang="en-US" sz="2000" dirty="0" smtClean="0"/>
              <a:t>G450 / G460 Basic Operation</a:t>
            </a:r>
          </a:p>
        </p:txBody>
      </p:sp>
      <p:pic>
        <p:nvPicPr>
          <p:cNvPr id="20485" name="Picture 5" descr="G460 Display gedreht Kopi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320605">
            <a:off x="4972050" y="1889125"/>
            <a:ext cx="281622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26477" y="2998177"/>
            <a:ext cx="3191608" cy="1099038"/>
          </a:xfrm>
          <a:prstGeom prst="rect">
            <a:avLst/>
          </a:prstGeom>
          <a:solidFill>
            <a:srgbClr val="FF8585"/>
          </a:solidFill>
          <a:ln w="25400" cap="flat" cmpd="sng" algn="ctr">
            <a:solidFill>
              <a:schemeClr val="bg1"/>
            </a:solidFill>
            <a:prstDash val="solid"/>
            <a:round/>
            <a:headEnd type="none" w="med" len="med"/>
            <a:tailEnd type="none" w="med" len="med"/>
          </a:ln>
          <a:effectLst>
            <a:outerShdw dist="101600" dir="2700000" algn="ctr" rotWithShape="0">
              <a:schemeClr val="bg1">
                <a:lumMod val="50000"/>
                <a:lumOff val="50000"/>
              </a:schemeClr>
            </a:outerShdw>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1506" name="Line 6"/>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7" name="Rectangle 2"/>
          <p:cNvSpPr>
            <a:spLocks noGrp="1" noChangeArrowheads="1"/>
          </p:cNvSpPr>
          <p:nvPr>
            <p:ph type="title"/>
          </p:nvPr>
        </p:nvSpPr>
        <p:spPr>
          <a:xfrm>
            <a:off x="1681163" y="101600"/>
            <a:ext cx="2743200" cy="812800"/>
          </a:xfrm>
        </p:spPr>
        <p:txBody>
          <a:bodyPr/>
          <a:lstStyle/>
          <a:p>
            <a:r>
              <a:rPr lang="en-US" sz="2000" dirty="0" smtClean="0"/>
              <a:t>Basic operation</a:t>
            </a:r>
          </a:p>
        </p:txBody>
      </p:sp>
      <p:sp>
        <p:nvSpPr>
          <p:cNvPr id="21508" name="Rectangle 4"/>
          <p:cNvSpPr>
            <a:spLocks noGrp="1" noChangeArrowheads="1"/>
          </p:cNvSpPr>
          <p:nvPr>
            <p:ph type="body" idx="1"/>
          </p:nvPr>
        </p:nvSpPr>
        <p:spPr>
          <a:xfrm>
            <a:off x="511541" y="1245578"/>
            <a:ext cx="3822700" cy="2851638"/>
          </a:xfrm>
        </p:spPr>
        <p:txBody>
          <a:bodyPr/>
          <a:lstStyle/>
          <a:p>
            <a:pPr>
              <a:spcBef>
                <a:spcPct val="0"/>
              </a:spcBef>
              <a:spcAft>
                <a:spcPts val="1800"/>
              </a:spcAft>
            </a:pPr>
            <a:r>
              <a:rPr lang="en-US" sz="1800" dirty="0" smtClean="0"/>
              <a:t>Basic operation is extremely simple</a:t>
            </a:r>
          </a:p>
          <a:p>
            <a:pPr>
              <a:spcBef>
                <a:spcPct val="0"/>
              </a:spcBef>
              <a:spcAft>
                <a:spcPts val="1800"/>
              </a:spcAft>
            </a:pPr>
            <a:r>
              <a:rPr lang="en-US" sz="1800" dirty="0" smtClean="0"/>
              <a:t>Single on-off button all that is needed for most day to day use </a:t>
            </a:r>
          </a:p>
          <a:p>
            <a:pPr marL="400050" lvl="1" indent="0">
              <a:spcBef>
                <a:spcPct val="0"/>
              </a:spcBef>
              <a:spcAft>
                <a:spcPts val="1800"/>
              </a:spcAft>
              <a:buNone/>
            </a:pPr>
            <a:r>
              <a:rPr lang="en-US" sz="1800" dirty="0" smtClean="0"/>
              <a:t>Read and understand the operations manual before use!</a:t>
            </a:r>
          </a:p>
        </p:txBody>
      </p:sp>
      <p:pic>
        <p:nvPicPr>
          <p:cNvPr id="21509" name="Picture 8"/>
          <p:cNvPicPr>
            <a:picLocks noChangeAspect="1" noChangeArrowheads="1"/>
          </p:cNvPicPr>
          <p:nvPr/>
        </p:nvPicPr>
        <p:blipFill>
          <a:blip r:embed="rId3">
            <a:extLst>
              <a:ext uri="{28A0092B-C50C-407E-A947-70E740481C1C}">
                <a14:useLocalDpi xmlns:a14="http://schemas.microsoft.com/office/drawing/2010/main" val="0"/>
              </a:ext>
            </a:extLst>
          </a:blip>
          <a:srcRect l="28157" t="14149" r="27539" b="8940"/>
          <a:stretch>
            <a:fillRect/>
          </a:stretch>
        </p:blipFill>
        <p:spPr bwMode="auto">
          <a:xfrm>
            <a:off x="4662488" y="368300"/>
            <a:ext cx="4003675" cy="5211763"/>
          </a:xfrm>
          <a:prstGeom prst="rect">
            <a:avLst/>
          </a:prstGeom>
          <a:noFill/>
          <a:ln w="28575" algn="ctr">
            <a:solidFill>
              <a:schemeClr val="bg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40644397"/>
      </p:ext>
    </p:extLst>
  </p:cSld>
  <p:clrMapOvr>
    <a:masterClrMapping/>
  </p:clrMapOvr>
  <p:transition spd="slow">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7" descr="G460_normal"/>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2783">
            <a:off x="1843654" y="917516"/>
            <a:ext cx="4357871" cy="5535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Grp="1" noChangeArrowheads="1"/>
          </p:cNvSpPr>
          <p:nvPr>
            <p:ph type="title"/>
          </p:nvPr>
        </p:nvSpPr>
        <p:spPr>
          <a:xfrm>
            <a:off x="1681163" y="15875"/>
            <a:ext cx="6756400" cy="812800"/>
          </a:xfrm>
        </p:spPr>
        <p:txBody>
          <a:bodyPr/>
          <a:lstStyle/>
          <a:p>
            <a:r>
              <a:rPr lang="en-US" sz="2000" dirty="0" smtClean="0"/>
              <a:t>External features and controls</a:t>
            </a:r>
          </a:p>
        </p:txBody>
      </p:sp>
      <p:sp>
        <p:nvSpPr>
          <p:cNvPr id="23556" name="Line 6"/>
          <p:cNvSpPr>
            <a:spLocks noChangeShapeType="1"/>
          </p:cNvSpPr>
          <p:nvPr/>
        </p:nvSpPr>
        <p:spPr bwMode="auto">
          <a:xfrm>
            <a:off x="4930775" y="1357313"/>
            <a:ext cx="900113" cy="1587"/>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7" name="Text Box 7"/>
          <p:cNvSpPr txBox="1">
            <a:spLocks noChangeArrowheads="1"/>
          </p:cNvSpPr>
          <p:nvPr/>
        </p:nvSpPr>
        <p:spPr bwMode="auto">
          <a:xfrm>
            <a:off x="5921375" y="1089025"/>
            <a:ext cx="27003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spcBef>
                <a:spcPct val="50000"/>
              </a:spcBef>
            </a:pPr>
            <a:r>
              <a:rPr lang="en-US" sz="1800" i="1" dirty="0">
                <a:solidFill>
                  <a:schemeClr val="bg1"/>
                </a:solidFill>
              </a:rPr>
              <a:t>D-ring for carrying strap</a:t>
            </a:r>
          </a:p>
        </p:txBody>
      </p:sp>
      <p:sp>
        <p:nvSpPr>
          <p:cNvPr id="23558" name="Line 8"/>
          <p:cNvSpPr>
            <a:spLocks noChangeShapeType="1"/>
          </p:cNvSpPr>
          <p:nvPr/>
        </p:nvSpPr>
        <p:spPr bwMode="auto">
          <a:xfrm flipV="1">
            <a:off x="4607170" y="2124075"/>
            <a:ext cx="2260356" cy="504825"/>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9" name="Text Box 9"/>
          <p:cNvSpPr txBox="1">
            <a:spLocks noChangeArrowheads="1"/>
          </p:cNvSpPr>
          <p:nvPr/>
        </p:nvSpPr>
        <p:spPr bwMode="auto">
          <a:xfrm>
            <a:off x="6850063" y="1943100"/>
            <a:ext cx="854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spcBef>
                <a:spcPct val="50000"/>
              </a:spcBef>
            </a:pPr>
            <a:r>
              <a:rPr lang="en-US" sz="1800" i="1">
                <a:solidFill>
                  <a:schemeClr val="bg1"/>
                </a:solidFill>
              </a:rPr>
              <a:t>LCD</a:t>
            </a:r>
          </a:p>
        </p:txBody>
      </p:sp>
      <p:sp>
        <p:nvSpPr>
          <p:cNvPr id="23560" name="Line 10"/>
          <p:cNvSpPr>
            <a:spLocks noChangeShapeType="1"/>
          </p:cNvSpPr>
          <p:nvPr/>
        </p:nvSpPr>
        <p:spPr bwMode="auto">
          <a:xfrm flipV="1">
            <a:off x="5758962" y="3473449"/>
            <a:ext cx="1108563" cy="210527"/>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1" name="Line 11"/>
          <p:cNvSpPr>
            <a:spLocks noChangeShapeType="1"/>
          </p:cNvSpPr>
          <p:nvPr/>
        </p:nvSpPr>
        <p:spPr bwMode="auto">
          <a:xfrm flipH="1">
            <a:off x="1601787" y="3455378"/>
            <a:ext cx="2073397" cy="333986"/>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2" name="Text Box 12"/>
          <p:cNvSpPr txBox="1">
            <a:spLocks noChangeArrowheads="1"/>
          </p:cNvSpPr>
          <p:nvPr/>
        </p:nvSpPr>
        <p:spPr bwMode="auto">
          <a:xfrm>
            <a:off x="-153988" y="3563938"/>
            <a:ext cx="1735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r">
              <a:spcBef>
                <a:spcPct val="50000"/>
              </a:spcBef>
            </a:pPr>
            <a:r>
              <a:rPr lang="en-US" sz="1800" i="1">
                <a:solidFill>
                  <a:schemeClr val="bg1"/>
                </a:solidFill>
              </a:rPr>
              <a:t>Alarm LEDs</a:t>
            </a:r>
          </a:p>
        </p:txBody>
      </p:sp>
      <p:sp>
        <p:nvSpPr>
          <p:cNvPr id="23563" name="Text Box 13"/>
          <p:cNvSpPr txBox="1">
            <a:spLocks noChangeArrowheads="1"/>
          </p:cNvSpPr>
          <p:nvPr/>
        </p:nvSpPr>
        <p:spPr bwMode="auto">
          <a:xfrm>
            <a:off x="6835775" y="3114675"/>
            <a:ext cx="18002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spcBef>
                <a:spcPct val="50000"/>
              </a:spcBef>
            </a:pPr>
            <a:r>
              <a:rPr lang="en-US" sz="1800" i="1">
                <a:solidFill>
                  <a:schemeClr val="bg1"/>
                </a:solidFill>
              </a:rPr>
              <a:t>Wrap-around 360</a:t>
            </a:r>
            <a:r>
              <a:rPr lang="en-US" sz="1800" i="1">
                <a:solidFill>
                  <a:schemeClr val="bg1"/>
                </a:solidFill>
                <a:cs typeface="Arial" charset="0"/>
              </a:rPr>
              <a:t>° alarm light bar</a:t>
            </a:r>
          </a:p>
        </p:txBody>
      </p:sp>
      <p:sp>
        <p:nvSpPr>
          <p:cNvPr id="23564" name="Line 14"/>
          <p:cNvSpPr>
            <a:spLocks noChangeShapeType="1"/>
          </p:cNvSpPr>
          <p:nvPr/>
        </p:nvSpPr>
        <p:spPr bwMode="auto">
          <a:xfrm flipH="1" flipV="1">
            <a:off x="1781175" y="1493838"/>
            <a:ext cx="1576388" cy="1844675"/>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5" name="Line 15"/>
          <p:cNvSpPr>
            <a:spLocks noChangeShapeType="1"/>
          </p:cNvSpPr>
          <p:nvPr/>
        </p:nvSpPr>
        <p:spPr bwMode="auto">
          <a:xfrm flipH="1" flipV="1">
            <a:off x="1793875" y="1493838"/>
            <a:ext cx="2565400" cy="1844675"/>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6" name="Line 16"/>
          <p:cNvSpPr>
            <a:spLocks noChangeShapeType="1"/>
          </p:cNvSpPr>
          <p:nvPr/>
        </p:nvSpPr>
        <p:spPr bwMode="auto">
          <a:xfrm flipV="1">
            <a:off x="5472113" y="2754313"/>
            <a:ext cx="1395412" cy="541337"/>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7" name="Text Box 17"/>
          <p:cNvSpPr txBox="1">
            <a:spLocks noChangeArrowheads="1"/>
          </p:cNvSpPr>
          <p:nvPr/>
        </p:nvSpPr>
        <p:spPr bwMode="auto">
          <a:xfrm>
            <a:off x="6816725" y="2566988"/>
            <a:ext cx="19351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spcBef>
                <a:spcPct val="50000"/>
              </a:spcBef>
            </a:pPr>
            <a:r>
              <a:rPr lang="en-US" sz="1800" i="1">
                <a:solidFill>
                  <a:schemeClr val="bg1"/>
                </a:solidFill>
              </a:rPr>
              <a:t>On / Off button</a:t>
            </a:r>
          </a:p>
        </p:txBody>
      </p:sp>
      <p:sp>
        <p:nvSpPr>
          <p:cNvPr id="23568" name="Text Box 18"/>
          <p:cNvSpPr txBox="1">
            <a:spLocks noChangeArrowheads="1"/>
          </p:cNvSpPr>
          <p:nvPr/>
        </p:nvSpPr>
        <p:spPr bwMode="auto">
          <a:xfrm>
            <a:off x="0" y="1133475"/>
            <a:ext cx="2230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r">
              <a:spcBef>
                <a:spcPct val="50000"/>
              </a:spcBef>
            </a:pPr>
            <a:r>
              <a:rPr lang="en-US" sz="1800" i="1">
                <a:solidFill>
                  <a:schemeClr val="bg1"/>
                </a:solidFill>
              </a:rPr>
              <a:t>Control buttons</a:t>
            </a:r>
          </a:p>
        </p:txBody>
      </p:sp>
      <p:sp>
        <p:nvSpPr>
          <p:cNvPr id="23569" name="Line 19"/>
          <p:cNvSpPr>
            <a:spLocks noChangeShapeType="1"/>
          </p:cNvSpPr>
          <p:nvPr/>
        </p:nvSpPr>
        <p:spPr bwMode="auto">
          <a:xfrm flipH="1">
            <a:off x="1601788" y="3956538"/>
            <a:ext cx="1642574" cy="282087"/>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0" name="Text Box 21"/>
          <p:cNvSpPr txBox="1">
            <a:spLocks noChangeArrowheads="1"/>
          </p:cNvSpPr>
          <p:nvPr/>
        </p:nvSpPr>
        <p:spPr bwMode="auto">
          <a:xfrm>
            <a:off x="161925" y="4002088"/>
            <a:ext cx="14192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r">
              <a:spcBef>
                <a:spcPct val="50000"/>
              </a:spcBef>
            </a:pPr>
            <a:r>
              <a:rPr lang="en-US" sz="1800" i="1">
                <a:solidFill>
                  <a:schemeClr val="bg1"/>
                </a:solidFill>
              </a:rPr>
              <a:t>Audible alarm port</a:t>
            </a:r>
          </a:p>
        </p:txBody>
      </p:sp>
      <p:sp>
        <p:nvSpPr>
          <p:cNvPr id="23571" name="Line 25"/>
          <p:cNvSpPr>
            <a:spLocks noChangeShapeType="1"/>
          </p:cNvSpPr>
          <p:nvPr/>
        </p:nvSpPr>
        <p:spPr bwMode="auto">
          <a:xfrm>
            <a:off x="4941277" y="5618284"/>
            <a:ext cx="1961418" cy="15753"/>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2" name="Text Box 28"/>
          <p:cNvSpPr txBox="1">
            <a:spLocks noChangeArrowheads="1"/>
          </p:cNvSpPr>
          <p:nvPr/>
        </p:nvSpPr>
        <p:spPr bwMode="auto">
          <a:xfrm>
            <a:off x="6856413" y="5308600"/>
            <a:ext cx="19351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spcBef>
                <a:spcPct val="50000"/>
              </a:spcBef>
            </a:pPr>
            <a:r>
              <a:rPr lang="en-US" sz="1800" i="1">
                <a:solidFill>
                  <a:schemeClr val="bg1"/>
                </a:solidFill>
              </a:rPr>
              <a:t>Battery pack screws</a:t>
            </a:r>
          </a:p>
        </p:txBody>
      </p:sp>
      <p:sp>
        <p:nvSpPr>
          <p:cNvPr id="23573" name="Line 29"/>
          <p:cNvSpPr>
            <a:spLocks noChangeShapeType="1"/>
          </p:cNvSpPr>
          <p:nvPr/>
        </p:nvSpPr>
        <p:spPr bwMode="auto">
          <a:xfrm flipH="1">
            <a:off x="1601788" y="5477608"/>
            <a:ext cx="1282089" cy="337405"/>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4" name="Text Box 30"/>
          <p:cNvSpPr txBox="1">
            <a:spLocks noChangeArrowheads="1"/>
          </p:cNvSpPr>
          <p:nvPr/>
        </p:nvSpPr>
        <p:spPr bwMode="auto">
          <a:xfrm>
            <a:off x="138113" y="5499100"/>
            <a:ext cx="14192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r">
              <a:spcBef>
                <a:spcPct val="50000"/>
              </a:spcBef>
            </a:pPr>
            <a:r>
              <a:rPr lang="en-US" sz="1800" i="1">
                <a:solidFill>
                  <a:schemeClr val="bg1"/>
                </a:solidFill>
              </a:rPr>
              <a:t>Charging contacts</a:t>
            </a:r>
          </a:p>
        </p:txBody>
      </p:sp>
      <p:sp>
        <p:nvSpPr>
          <p:cNvPr id="23575" name="Line 31"/>
          <p:cNvSpPr>
            <a:spLocks noChangeShapeType="1"/>
          </p:cNvSpPr>
          <p:nvPr/>
        </p:nvSpPr>
        <p:spPr bwMode="auto">
          <a:xfrm>
            <a:off x="5157788" y="4329113"/>
            <a:ext cx="1709737" cy="90487"/>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6" name="Text Box 32"/>
          <p:cNvSpPr txBox="1">
            <a:spLocks noChangeArrowheads="1"/>
          </p:cNvSpPr>
          <p:nvPr/>
        </p:nvSpPr>
        <p:spPr bwMode="auto">
          <a:xfrm>
            <a:off x="6848475" y="4238625"/>
            <a:ext cx="19351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spcBef>
                <a:spcPct val="50000"/>
              </a:spcBef>
            </a:pPr>
            <a:r>
              <a:rPr lang="en-US" sz="1800" i="1">
                <a:solidFill>
                  <a:schemeClr val="bg1"/>
                </a:solidFill>
              </a:rPr>
              <a:t>Diffusion inlets</a:t>
            </a:r>
          </a:p>
        </p:txBody>
      </p:sp>
      <p:sp>
        <p:nvSpPr>
          <p:cNvPr id="23577" name="Line 33"/>
          <p:cNvSpPr>
            <a:spLocks noChangeShapeType="1"/>
          </p:cNvSpPr>
          <p:nvPr/>
        </p:nvSpPr>
        <p:spPr bwMode="auto">
          <a:xfrm flipH="1">
            <a:off x="1601788" y="4730263"/>
            <a:ext cx="1809627" cy="319576"/>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8" name="Text Box 34"/>
          <p:cNvSpPr txBox="1">
            <a:spLocks noChangeArrowheads="1"/>
          </p:cNvSpPr>
          <p:nvPr/>
        </p:nvSpPr>
        <p:spPr bwMode="auto">
          <a:xfrm>
            <a:off x="-468313" y="4778375"/>
            <a:ext cx="2076451"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r">
              <a:spcBef>
                <a:spcPct val="50000"/>
              </a:spcBef>
            </a:pPr>
            <a:r>
              <a:rPr lang="en-US" sz="1800" i="1">
                <a:solidFill>
                  <a:schemeClr val="bg1"/>
                </a:solidFill>
              </a:rPr>
              <a:t>Cal adapter screws</a:t>
            </a:r>
          </a:p>
        </p:txBody>
      </p:sp>
      <p:sp>
        <p:nvSpPr>
          <p:cNvPr id="23579" name="Line 36"/>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681163" y="82550"/>
            <a:ext cx="6756400" cy="812800"/>
          </a:xfrm>
        </p:spPr>
        <p:txBody>
          <a:bodyPr/>
          <a:lstStyle/>
          <a:p>
            <a:r>
              <a:rPr lang="en-US" sz="2000" dirty="0" smtClean="0"/>
              <a:t>Battery Pack Location</a:t>
            </a:r>
          </a:p>
        </p:txBody>
      </p:sp>
      <p:sp>
        <p:nvSpPr>
          <p:cNvPr id="8214" name="Text Box 28"/>
          <p:cNvSpPr txBox="1">
            <a:spLocks noChangeArrowheads="1"/>
          </p:cNvSpPr>
          <p:nvPr/>
        </p:nvSpPr>
        <p:spPr bwMode="auto">
          <a:xfrm>
            <a:off x="5456238" y="5403850"/>
            <a:ext cx="2297112" cy="338138"/>
          </a:xfrm>
          <a:prstGeom prst="rect">
            <a:avLst/>
          </a:prstGeom>
          <a:solidFill>
            <a:srgbClr val="FFFFFF"/>
          </a:solidFill>
          <a:ln w="19050">
            <a:solidFill>
              <a:schemeClr val="bg1"/>
            </a:solidFill>
          </a:ln>
          <a:effectLst>
            <a:outerShdw dist="105410" dir="2700000" algn="ctr" rotWithShape="0">
              <a:schemeClr val="bg1">
                <a:lumMod val="50000"/>
                <a:lumOff val="50000"/>
              </a:schemeClr>
            </a:outerShdw>
          </a:effec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spcBef>
                <a:spcPct val="50000"/>
              </a:spcBef>
              <a:defRPr/>
            </a:pPr>
            <a:r>
              <a:rPr lang="en-US" sz="1600" i="1" dirty="0" smtClean="0">
                <a:solidFill>
                  <a:schemeClr val="bg1"/>
                </a:solidFill>
              </a:rPr>
              <a:t>Battery pack screws</a:t>
            </a:r>
          </a:p>
        </p:txBody>
      </p:sp>
      <p:sp>
        <p:nvSpPr>
          <p:cNvPr id="24580" name="Line 36"/>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581"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0294"/>
          <a:stretch>
            <a:fillRect/>
          </a:stretch>
        </p:blipFill>
        <p:spPr bwMode="auto">
          <a:xfrm>
            <a:off x="4781550" y="812800"/>
            <a:ext cx="322103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28"/>
          <p:cNvSpPr txBox="1">
            <a:spLocks noChangeArrowheads="1"/>
          </p:cNvSpPr>
          <p:nvPr/>
        </p:nvSpPr>
        <p:spPr bwMode="auto">
          <a:xfrm>
            <a:off x="7370763" y="3708400"/>
            <a:ext cx="1544637" cy="338138"/>
          </a:xfrm>
          <a:prstGeom prst="rect">
            <a:avLst/>
          </a:prstGeom>
          <a:solidFill>
            <a:srgbClr val="FFFFFF"/>
          </a:solidFill>
          <a:ln w="19050">
            <a:solidFill>
              <a:schemeClr val="bg1"/>
            </a:solidFill>
          </a:ln>
          <a:effectLst>
            <a:outerShdw dist="105410" dir="2700000" algn="ctr" rotWithShape="0">
              <a:schemeClr val="bg1">
                <a:lumMod val="50000"/>
                <a:lumOff val="50000"/>
              </a:schemeClr>
            </a:outerShdw>
          </a:effec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spcBef>
                <a:spcPct val="50000"/>
              </a:spcBef>
              <a:defRPr/>
            </a:pPr>
            <a:r>
              <a:rPr lang="en-US" sz="1600" i="1" dirty="0" smtClean="0">
                <a:solidFill>
                  <a:schemeClr val="bg1"/>
                </a:solidFill>
              </a:rPr>
              <a:t>Battery pack</a:t>
            </a:r>
          </a:p>
        </p:txBody>
      </p:sp>
      <p:cxnSp>
        <p:nvCxnSpPr>
          <p:cNvPr id="24583" name="Straight Arrow Connector 34"/>
          <p:cNvCxnSpPr>
            <a:cxnSpLocks noChangeShapeType="1"/>
          </p:cNvCxnSpPr>
          <p:nvPr/>
        </p:nvCxnSpPr>
        <p:spPr bwMode="auto">
          <a:xfrm flipH="1">
            <a:off x="7172325" y="4048125"/>
            <a:ext cx="514350" cy="247650"/>
          </a:xfrm>
          <a:prstGeom prst="straightConnector1">
            <a:avLst/>
          </a:prstGeom>
          <a:noFill/>
          <a:ln w="28575"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584"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8625" y="1085850"/>
            <a:ext cx="3756025"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585" name="Straight Arrow Connector 4"/>
          <p:cNvCxnSpPr>
            <a:cxnSpLocks noChangeShapeType="1"/>
            <a:stCxn id="8214" idx="1"/>
          </p:cNvCxnSpPr>
          <p:nvPr/>
        </p:nvCxnSpPr>
        <p:spPr bwMode="auto">
          <a:xfrm flipH="1" flipV="1">
            <a:off x="4286250" y="5086350"/>
            <a:ext cx="1169988" cy="487363"/>
          </a:xfrm>
          <a:prstGeom prst="straightConnector1">
            <a:avLst/>
          </a:prstGeom>
          <a:noFill/>
          <a:ln w="28575"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p:split orient="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 descr="G460 w red flipped OL"/>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3679" b="25899"/>
          <a:stretch>
            <a:fillRect/>
          </a:stretch>
        </p:blipFill>
        <p:spPr bwMode="auto">
          <a:xfrm>
            <a:off x="1507760" y="2622654"/>
            <a:ext cx="2993901" cy="37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p:cNvSpPr>
            <a:spLocks noGrp="1" noChangeArrowheads="1"/>
          </p:cNvSpPr>
          <p:nvPr>
            <p:ph type="title"/>
          </p:nvPr>
        </p:nvSpPr>
        <p:spPr>
          <a:xfrm>
            <a:off x="1681163" y="101600"/>
            <a:ext cx="6761162" cy="812800"/>
          </a:xfrm>
        </p:spPr>
        <p:txBody>
          <a:bodyPr/>
          <a:lstStyle/>
          <a:p>
            <a:r>
              <a:rPr lang="en-US" sz="2000" dirty="0" smtClean="0"/>
              <a:t>Turning the instrument on </a:t>
            </a:r>
          </a:p>
        </p:txBody>
      </p:sp>
      <p:sp>
        <p:nvSpPr>
          <p:cNvPr id="25604" name="Rectangle 3"/>
          <p:cNvSpPr>
            <a:spLocks noGrp="1" noChangeArrowheads="1"/>
          </p:cNvSpPr>
          <p:nvPr>
            <p:ph type="body" idx="1"/>
          </p:nvPr>
        </p:nvSpPr>
        <p:spPr>
          <a:xfrm>
            <a:off x="819029" y="1042988"/>
            <a:ext cx="6504963" cy="4508500"/>
          </a:xfrm>
        </p:spPr>
        <p:txBody>
          <a:bodyPr/>
          <a:lstStyle/>
          <a:p>
            <a:pPr>
              <a:lnSpc>
                <a:spcPct val="95000"/>
              </a:lnSpc>
              <a:spcBef>
                <a:spcPct val="0"/>
              </a:spcBef>
              <a:spcAft>
                <a:spcPts val="1200"/>
              </a:spcAft>
            </a:pPr>
            <a:r>
              <a:rPr lang="en-US" sz="1800" dirty="0" smtClean="0"/>
              <a:t>Verify proper performance by performing bump test before each day’s use</a:t>
            </a:r>
          </a:p>
          <a:p>
            <a:pPr>
              <a:lnSpc>
                <a:spcPct val="95000"/>
              </a:lnSpc>
              <a:spcBef>
                <a:spcPct val="0"/>
              </a:spcBef>
              <a:spcAft>
                <a:spcPts val="1200"/>
              </a:spcAft>
            </a:pPr>
            <a:r>
              <a:rPr lang="en-US" sz="1800" dirty="0" smtClean="0"/>
              <a:t>Make sure instrument located in fresh air before turning on</a:t>
            </a:r>
          </a:p>
          <a:p>
            <a:pPr>
              <a:lnSpc>
                <a:spcPct val="95000"/>
              </a:lnSpc>
              <a:spcBef>
                <a:spcPct val="0"/>
              </a:spcBef>
              <a:spcAft>
                <a:spcPts val="1200"/>
              </a:spcAft>
            </a:pPr>
            <a:r>
              <a:rPr lang="en-US" sz="1800" dirty="0" smtClean="0"/>
              <a:t>Press the right hand button to turn on</a:t>
            </a:r>
          </a:p>
        </p:txBody>
      </p:sp>
      <p:sp>
        <p:nvSpPr>
          <p:cNvPr id="25605" name="Line 6"/>
          <p:cNvSpPr>
            <a:spLocks noChangeShapeType="1"/>
          </p:cNvSpPr>
          <p:nvPr/>
        </p:nvSpPr>
        <p:spPr bwMode="auto">
          <a:xfrm flipV="1">
            <a:off x="4334608" y="3924299"/>
            <a:ext cx="1497867" cy="603738"/>
          </a:xfrm>
          <a:prstGeom prst="line">
            <a:avLst/>
          </a:prstGeom>
          <a:noFill/>
          <a:ln w="38100">
            <a:solidFill>
              <a:schemeClr val="bg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3" name="Text Box 8"/>
          <p:cNvSpPr txBox="1">
            <a:spLocks noChangeArrowheads="1"/>
          </p:cNvSpPr>
          <p:nvPr/>
        </p:nvSpPr>
        <p:spPr bwMode="auto">
          <a:xfrm>
            <a:off x="5824538" y="3378200"/>
            <a:ext cx="1860550" cy="831850"/>
          </a:xfrm>
          <a:prstGeom prst="rect">
            <a:avLst/>
          </a:prstGeom>
          <a:solidFill>
            <a:srgbClr val="FFFFFF"/>
          </a:solidFill>
          <a:ln w="22225">
            <a:solidFill>
              <a:srgbClr val="000000"/>
            </a:solidFill>
          </a:ln>
          <a:effectLst>
            <a:outerShdw dist="101600" dir="2700000" algn="ctr" rotWithShape="0">
              <a:schemeClr val="bg1">
                <a:lumMod val="50000"/>
                <a:lumOff val="50000"/>
              </a:schemeClr>
            </a:outerShdw>
          </a:effectLst>
          <a:extLst/>
        </p:spPr>
        <p:txBody>
          <a:bodyPr>
            <a:spAutoFit/>
          </a:bodyPr>
          <a:lstStyle>
            <a:lvl1pPr>
              <a:defRPr sz="2000" b="1">
                <a:solidFill>
                  <a:schemeClr val="tx1"/>
                </a:solidFill>
                <a:latin typeface="Arial" pitchFamily="34" charset="0"/>
              </a:defRPr>
            </a:lvl1pPr>
            <a:lvl2pPr marL="742950" indent="-285750">
              <a:defRPr sz="2000" b="1">
                <a:solidFill>
                  <a:schemeClr val="tx1"/>
                </a:solidFill>
                <a:latin typeface="Arial" pitchFamily="34" charset="0"/>
              </a:defRPr>
            </a:lvl2pPr>
            <a:lvl3pPr marL="1143000" indent="-228600">
              <a:defRPr sz="2000" b="1">
                <a:solidFill>
                  <a:schemeClr val="tx1"/>
                </a:solidFill>
                <a:latin typeface="Arial" pitchFamily="34" charset="0"/>
              </a:defRPr>
            </a:lvl3pPr>
            <a:lvl4pPr marL="1600200" indent="-228600">
              <a:defRPr sz="2000" b="1">
                <a:solidFill>
                  <a:schemeClr val="tx1"/>
                </a:solidFill>
                <a:latin typeface="Arial" pitchFamily="34" charset="0"/>
              </a:defRPr>
            </a:lvl4pPr>
            <a:lvl5pPr marL="2057400" indent="-228600">
              <a:defRPr sz="2000" b="1">
                <a:solidFill>
                  <a:schemeClr val="tx1"/>
                </a:solidFill>
                <a:latin typeface="Arial" pitchFamily="34" charset="0"/>
              </a:defRPr>
            </a:lvl5pPr>
            <a:lvl6pPr marL="2514600" indent="-228600" algn="ctr" eaLnBrk="0" fontAlgn="base" hangingPunct="0">
              <a:spcBef>
                <a:spcPct val="0"/>
              </a:spcBef>
              <a:spcAft>
                <a:spcPct val="0"/>
              </a:spcAft>
              <a:defRPr sz="2000" b="1">
                <a:solidFill>
                  <a:schemeClr val="tx1"/>
                </a:solidFill>
                <a:latin typeface="Arial" pitchFamily="34" charset="0"/>
              </a:defRPr>
            </a:lvl6pPr>
            <a:lvl7pPr marL="2971800" indent="-228600" algn="ctr" eaLnBrk="0" fontAlgn="base" hangingPunct="0">
              <a:spcBef>
                <a:spcPct val="0"/>
              </a:spcBef>
              <a:spcAft>
                <a:spcPct val="0"/>
              </a:spcAft>
              <a:defRPr sz="2000" b="1">
                <a:solidFill>
                  <a:schemeClr val="tx1"/>
                </a:solidFill>
                <a:latin typeface="Arial" pitchFamily="34" charset="0"/>
              </a:defRPr>
            </a:lvl7pPr>
            <a:lvl8pPr marL="3429000" indent="-228600" algn="ctr" eaLnBrk="0" fontAlgn="base" hangingPunct="0">
              <a:spcBef>
                <a:spcPct val="0"/>
              </a:spcBef>
              <a:spcAft>
                <a:spcPct val="0"/>
              </a:spcAft>
              <a:defRPr sz="2000" b="1">
                <a:solidFill>
                  <a:schemeClr val="tx1"/>
                </a:solidFill>
                <a:latin typeface="Arial" pitchFamily="34" charset="0"/>
              </a:defRPr>
            </a:lvl8pPr>
            <a:lvl9pPr marL="3886200" indent="-228600" algn="ctr" eaLnBrk="0" fontAlgn="base" hangingPunct="0">
              <a:spcBef>
                <a:spcPct val="0"/>
              </a:spcBef>
              <a:spcAft>
                <a:spcPct val="0"/>
              </a:spcAft>
              <a:defRPr sz="2000" b="1">
                <a:solidFill>
                  <a:schemeClr val="tx1"/>
                </a:solidFill>
                <a:latin typeface="Arial" pitchFamily="34" charset="0"/>
              </a:defRPr>
            </a:lvl9pPr>
          </a:lstStyle>
          <a:p>
            <a:pPr algn="l">
              <a:spcBef>
                <a:spcPct val="50000"/>
              </a:spcBef>
              <a:defRPr/>
            </a:pPr>
            <a:r>
              <a:rPr lang="en-US" sz="1600" i="1" dirty="0">
                <a:solidFill>
                  <a:schemeClr val="bg1"/>
                </a:solidFill>
              </a:rPr>
              <a:t>On / Off button (one with green indented dot)</a:t>
            </a:r>
          </a:p>
        </p:txBody>
      </p:sp>
      <p:sp>
        <p:nvSpPr>
          <p:cNvPr id="25607"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3335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5123" name="Rectangle 3"/>
          <p:cNvSpPr>
            <a:spLocks noChangeArrowheads="1"/>
          </p:cNvSpPr>
          <p:nvPr/>
        </p:nvSpPr>
        <p:spPr bwMode="auto">
          <a:xfrm>
            <a:off x="1690688" y="1190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5124" name="Rectangle 4"/>
          <p:cNvSpPr>
            <a:spLocks noGrp="1" noChangeArrowheads="1"/>
          </p:cNvSpPr>
          <p:nvPr>
            <p:ph type="title"/>
          </p:nvPr>
        </p:nvSpPr>
        <p:spPr>
          <a:xfrm>
            <a:off x="2030413" y="17463"/>
            <a:ext cx="4694237" cy="812800"/>
          </a:xfrm>
        </p:spPr>
        <p:txBody>
          <a:bodyPr/>
          <a:lstStyle/>
          <a:p>
            <a:r>
              <a:rPr lang="en-US" sz="2000" dirty="0" smtClean="0"/>
              <a:t>G460 Multi-gas Monitor</a:t>
            </a:r>
          </a:p>
        </p:txBody>
      </p:sp>
      <p:sp>
        <p:nvSpPr>
          <p:cNvPr id="5125" name="Rectangle 5"/>
          <p:cNvSpPr>
            <a:spLocks noGrp="1" noChangeArrowheads="1"/>
          </p:cNvSpPr>
          <p:nvPr>
            <p:ph type="body" idx="1"/>
          </p:nvPr>
        </p:nvSpPr>
        <p:spPr>
          <a:xfrm>
            <a:off x="176213" y="1190625"/>
            <a:ext cx="4625975" cy="5002213"/>
          </a:xfrm>
        </p:spPr>
        <p:txBody>
          <a:bodyPr/>
          <a:lstStyle/>
          <a:p>
            <a:pPr>
              <a:spcBef>
                <a:spcPct val="0"/>
              </a:spcBef>
              <a:spcAft>
                <a:spcPct val="70000"/>
              </a:spcAft>
            </a:pPr>
            <a:r>
              <a:rPr lang="en-US" sz="1800" dirty="0" smtClean="0"/>
              <a:t>Up to SEVEN channels detection</a:t>
            </a:r>
          </a:p>
          <a:p>
            <a:pPr>
              <a:spcBef>
                <a:spcPct val="0"/>
              </a:spcBef>
              <a:spcAft>
                <a:spcPct val="70000"/>
              </a:spcAft>
            </a:pPr>
            <a:r>
              <a:rPr lang="en-US" sz="1800" dirty="0" smtClean="0"/>
              <a:t>Comprehensive range of interchangeable smart sensors:</a:t>
            </a:r>
          </a:p>
          <a:p>
            <a:pPr lvl="1">
              <a:spcBef>
                <a:spcPct val="0"/>
              </a:spcBef>
              <a:spcAft>
                <a:spcPct val="70000"/>
              </a:spcAft>
            </a:pPr>
            <a:r>
              <a:rPr lang="en-US" sz="1800" dirty="0" smtClean="0"/>
              <a:t>LEL, O2, CO, H2S:  3-year warranty</a:t>
            </a:r>
          </a:p>
          <a:p>
            <a:pPr lvl="1">
              <a:spcBef>
                <a:spcPct val="0"/>
              </a:spcBef>
              <a:spcAft>
                <a:spcPct val="70000"/>
              </a:spcAft>
            </a:pPr>
            <a:r>
              <a:rPr lang="en-US" sz="1800" dirty="0" smtClean="0"/>
              <a:t>Infrared combustible gas: 3-year warranty</a:t>
            </a:r>
          </a:p>
          <a:p>
            <a:pPr lvl="1">
              <a:spcBef>
                <a:spcPct val="0"/>
              </a:spcBef>
              <a:spcAft>
                <a:spcPct val="70000"/>
              </a:spcAft>
            </a:pPr>
            <a:r>
              <a:rPr lang="en-US" sz="1800" dirty="0" smtClean="0"/>
              <a:t>Infrared CO2: 3-year warranty</a:t>
            </a:r>
          </a:p>
          <a:p>
            <a:pPr lvl="1">
              <a:spcBef>
                <a:spcPct val="0"/>
              </a:spcBef>
              <a:spcAft>
                <a:spcPct val="70000"/>
              </a:spcAft>
            </a:pPr>
            <a:r>
              <a:rPr lang="en-US" sz="1800" dirty="0" smtClean="0"/>
              <a:t>Most other substance-specific EC toxic: 2-year warranty</a:t>
            </a:r>
          </a:p>
          <a:p>
            <a:pPr lvl="1">
              <a:spcBef>
                <a:spcPct val="0"/>
              </a:spcBef>
              <a:spcAft>
                <a:spcPct val="70000"/>
              </a:spcAft>
            </a:pPr>
            <a:r>
              <a:rPr lang="en-US" sz="1800" dirty="0" smtClean="0"/>
              <a:t>PID lamp: 1-year warranty</a:t>
            </a:r>
          </a:p>
        </p:txBody>
      </p:sp>
      <p:sp>
        <p:nvSpPr>
          <p:cNvPr id="5126" name="Line 6"/>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127"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459" t="13593" r="7500" b="26405"/>
          <a:stretch>
            <a:fillRect/>
          </a:stretch>
        </p:blipFill>
        <p:spPr bwMode="auto">
          <a:xfrm rot="-3048115">
            <a:off x="4456113" y="1303338"/>
            <a:ext cx="43815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z="2000" dirty="0" smtClean="0"/>
              <a:t>Verifying firmware version</a:t>
            </a:r>
          </a:p>
        </p:txBody>
      </p:sp>
      <p:sp>
        <p:nvSpPr>
          <p:cNvPr id="26627" name="Rectangle 3"/>
          <p:cNvSpPr>
            <a:spLocks noGrp="1" noChangeArrowheads="1"/>
          </p:cNvSpPr>
          <p:nvPr>
            <p:ph type="body" idx="1"/>
          </p:nvPr>
        </p:nvSpPr>
        <p:spPr>
          <a:xfrm>
            <a:off x="611188" y="1377950"/>
            <a:ext cx="4044950" cy="4508500"/>
          </a:xfrm>
        </p:spPr>
        <p:txBody>
          <a:bodyPr/>
          <a:lstStyle/>
          <a:p>
            <a:r>
              <a:rPr lang="en-US" sz="1800" dirty="0" smtClean="0"/>
              <a:t>The first screen in the start-up sequence shows the software version (firmware) currently installed</a:t>
            </a:r>
          </a:p>
        </p:txBody>
      </p:sp>
      <p:pic>
        <p:nvPicPr>
          <p:cNvPr id="26628" name="Picture 2" descr="Startbild Ko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288" y="1444625"/>
            <a:ext cx="2951162" cy="141446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629" name="Line 5"/>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798777" y="5249008"/>
            <a:ext cx="1345223" cy="1608992"/>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7650" name="Rectangle 2"/>
          <p:cNvSpPr>
            <a:spLocks noGrp="1" noChangeArrowheads="1"/>
          </p:cNvSpPr>
          <p:nvPr>
            <p:ph type="title"/>
          </p:nvPr>
        </p:nvSpPr>
        <p:spPr>
          <a:xfrm>
            <a:off x="1592263" y="95250"/>
            <a:ext cx="2663825" cy="812800"/>
          </a:xfrm>
        </p:spPr>
        <p:txBody>
          <a:bodyPr/>
          <a:lstStyle/>
          <a:p>
            <a:r>
              <a:rPr lang="en-US" sz="2000" dirty="0" smtClean="0"/>
              <a:t>Startup sequence</a:t>
            </a:r>
          </a:p>
        </p:txBody>
      </p:sp>
      <p:sp>
        <p:nvSpPr>
          <p:cNvPr id="27651" name="Rectangle 3"/>
          <p:cNvSpPr>
            <a:spLocks noGrp="1" noChangeArrowheads="1"/>
          </p:cNvSpPr>
          <p:nvPr>
            <p:ph type="body" idx="1"/>
          </p:nvPr>
        </p:nvSpPr>
        <p:spPr>
          <a:xfrm>
            <a:off x="236538" y="1150938"/>
            <a:ext cx="4070350" cy="4508500"/>
          </a:xfrm>
        </p:spPr>
        <p:txBody>
          <a:bodyPr/>
          <a:lstStyle/>
          <a:p>
            <a:pPr>
              <a:spcBef>
                <a:spcPct val="0"/>
              </a:spcBef>
              <a:spcAft>
                <a:spcPts val="1200"/>
              </a:spcAft>
            </a:pPr>
            <a:r>
              <a:rPr lang="en-US" sz="1800" dirty="0" smtClean="0"/>
              <a:t>After turning on instrument will display sequence of screens</a:t>
            </a:r>
          </a:p>
          <a:p>
            <a:pPr lvl="1">
              <a:lnSpc>
                <a:spcPct val="100000"/>
              </a:lnSpc>
              <a:spcBef>
                <a:spcPct val="0"/>
              </a:spcBef>
              <a:spcAft>
                <a:spcPts val="1200"/>
              </a:spcAft>
            </a:pPr>
            <a:r>
              <a:rPr lang="en-US" sz="1800" dirty="0" smtClean="0"/>
              <a:t>Status of sensors</a:t>
            </a:r>
          </a:p>
          <a:p>
            <a:pPr lvl="1">
              <a:lnSpc>
                <a:spcPct val="100000"/>
              </a:lnSpc>
              <a:spcBef>
                <a:spcPct val="0"/>
              </a:spcBef>
              <a:spcAft>
                <a:spcPts val="1200"/>
              </a:spcAft>
            </a:pPr>
            <a:r>
              <a:rPr lang="en-US" sz="1800" dirty="0" smtClean="0"/>
              <a:t>Alarm settings</a:t>
            </a:r>
          </a:p>
          <a:p>
            <a:pPr lvl="1">
              <a:lnSpc>
                <a:spcPct val="100000"/>
              </a:lnSpc>
              <a:spcBef>
                <a:spcPct val="0"/>
              </a:spcBef>
              <a:spcAft>
                <a:spcPts val="1200"/>
              </a:spcAft>
            </a:pPr>
            <a:r>
              <a:rPr lang="en-US" sz="1800" dirty="0" smtClean="0"/>
              <a:t>Calibration and bump test due dates</a:t>
            </a:r>
          </a:p>
          <a:p>
            <a:pPr>
              <a:spcBef>
                <a:spcPct val="0"/>
              </a:spcBef>
              <a:spcAft>
                <a:spcPts val="1200"/>
              </a:spcAft>
            </a:pPr>
            <a:r>
              <a:rPr lang="en-US" sz="1800" dirty="0" smtClean="0"/>
              <a:t>Audible and visual alarms will briefly activate</a:t>
            </a:r>
          </a:p>
          <a:p>
            <a:pPr>
              <a:spcBef>
                <a:spcPct val="0"/>
              </a:spcBef>
              <a:spcAft>
                <a:spcPts val="1200"/>
              </a:spcAft>
            </a:pPr>
            <a:r>
              <a:rPr lang="en-US" sz="1800" dirty="0" smtClean="0"/>
              <a:t>Count-down indicates when G460 ready to use</a:t>
            </a:r>
          </a:p>
          <a:p>
            <a:pPr>
              <a:spcBef>
                <a:spcPct val="0"/>
              </a:spcBef>
              <a:spcAft>
                <a:spcPts val="1200"/>
              </a:spcAft>
            </a:pPr>
            <a:r>
              <a:rPr lang="en-US" sz="1800" dirty="0" smtClean="0"/>
              <a:t>Instrument will display alarm notification if bump test or calibration is overdue </a:t>
            </a:r>
          </a:p>
        </p:txBody>
      </p:sp>
      <p:sp>
        <p:nvSpPr>
          <p:cNvPr id="27652"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765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015" t="13583" r="30235" b="7271"/>
          <a:stretch>
            <a:fillRect/>
          </a:stretch>
        </p:blipFill>
        <p:spPr bwMode="auto">
          <a:xfrm>
            <a:off x="4389438" y="364753"/>
            <a:ext cx="4548187" cy="580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4" name="Rectangle 7"/>
          <p:cNvSpPr>
            <a:spLocks noChangeArrowheads="1"/>
          </p:cNvSpPr>
          <p:nvPr/>
        </p:nvSpPr>
        <p:spPr bwMode="auto">
          <a:xfrm>
            <a:off x="4484688" y="421903"/>
            <a:ext cx="2133600" cy="1089025"/>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5" name="Rectangle 8"/>
          <p:cNvSpPr>
            <a:spLocks noChangeArrowheads="1"/>
          </p:cNvSpPr>
          <p:nvPr/>
        </p:nvSpPr>
        <p:spPr bwMode="auto">
          <a:xfrm>
            <a:off x="6724650" y="412378"/>
            <a:ext cx="2133600" cy="1089025"/>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6" name="Rectangle 9"/>
          <p:cNvSpPr>
            <a:spLocks noChangeArrowheads="1"/>
          </p:cNvSpPr>
          <p:nvPr/>
        </p:nvSpPr>
        <p:spPr bwMode="auto">
          <a:xfrm>
            <a:off x="4479925" y="1593478"/>
            <a:ext cx="2133600" cy="1074737"/>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7" name="Rectangle 10"/>
          <p:cNvSpPr>
            <a:spLocks noChangeArrowheads="1"/>
          </p:cNvSpPr>
          <p:nvPr/>
        </p:nvSpPr>
        <p:spPr bwMode="auto">
          <a:xfrm>
            <a:off x="6721475" y="1599828"/>
            <a:ext cx="2133600" cy="1060450"/>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8" name="Rectangle 11"/>
          <p:cNvSpPr>
            <a:spLocks noChangeArrowheads="1"/>
          </p:cNvSpPr>
          <p:nvPr/>
        </p:nvSpPr>
        <p:spPr bwMode="auto">
          <a:xfrm>
            <a:off x="6711950" y="2736478"/>
            <a:ext cx="2133600" cy="1074737"/>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9" name="Rectangle 12"/>
          <p:cNvSpPr>
            <a:spLocks noChangeArrowheads="1"/>
          </p:cNvSpPr>
          <p:nvPr/>
        </p:nvSpPr>
        <p:spPr bwMode="auto">
          <a:xfrm>
            <a:off x="4481513" y="2741240"/>
            <a:ext cx="2133600" cy="1060450"/>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0" name="Rectangle 13"/>
          <p:cNvSpPr>
            <a:spLocks noChangeArrowheads="1"/>
          </p:cNvSpPr>
          <p:nvPr/>
        </p:nvSpPr>
        <p:spPr bwMode="auto">
          <a:xfrm>
            <a:off x="6707188" y="3892178"/>
            <a:ext cx="2133600" cy="1060450"/>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1" name="Rectangle 14"/>
          <p:cNvSpPr>
            <a:spLocks noChangeArrowheads="1"/>
          </p:cNvSpPr>
          <p:nvPr/>
        </p:nvSpPr>
        <p:spPr bwMode="auto">
          <a:xfrm>
            <a:off x="4478338" y="3884240"/>
            <a:ext cx="2133600" cy="1074738"/>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2" name="Rectangle 15"/>
          <p:cNvSpPr>
            <a:spLocks noChangeArrowheads="1"/>
          </p:cNvSpPr>
          <p:nvPr/>
        </p:nvSpPr>
        <p:spPr bwMode="auto">
          <a:xfrm>
            <a:off x="4483100" y="5036765"/>
            <a:ext cx="2133600" cy="1060450"/>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3" name="Rectangle 16"/>
          <p:cNvSpPr>
            <a:spLocks noChangeArrowheads="1"/>
          </p:cNvSpPr>
          <p:nvPr/>
        </p:nvSpPr>
        <p:spPr bwMode="auto">
          <a:xfrm>
            <a:off x="6708775" y="5041528"/>
            <a:ext cx="2133600" cy="1058862"/>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slow">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692275" y="0"/>
            <a:ext cx="6756400" cy="812800"/>
          </a:xfrm>
        </p:spPr>
        <p:txBody>
          <a:bodyPr/>
          <a:lstStyle/>
          <a:p>
            <a:pPr eaLnBrk="1" hangingPunct="1"/>
            <a:r>
              <a:rPr lang="en-US" sz="2000" dirty="0" smtClean="0"/>
              <a:t>Instrument start up</a:t>
            </a:r>
          </a:p>
        </p:txBody>
      </p:sp>
      <p:sp>
        <p:nvSpPr>
          <p:cNvPr id="28675" name="Line 4"/>
          <p:cNvSpPr>
            <a:spLocks noChangeShapeType="1"/>
          </p:cNvSpPr>
          <p:nvPr/>
        </p:nvSpPr>
        <p:spPr bwMode="auto">
          <a:xfrm>
            <a:off x="0" y="9144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Content Placeholder 1"/>
          <p:cNvSpPr>
            <a:spLocks noGrp="1"/>
          </p:cNvSpPr>
          <p:nvPr>
            <p:ph idx="1"/>
          </p:nvPr>
        </p:nvSpPr>
        <p:spPr>
          <a:xfrm>
            <a:off x="214313" y="989013"/>
            <a:ext cx="5130800" cy="4508500"/>
          </a:xfrm>
        </p:spPr>
        <p:txBody>
          <a:bodyPr/>
          <a:lstStyle/>
          <a:p>
            <a:pPr eaLnBrk="1" hangingPunct="1">
              <a:spcBef>
                <a:spcPts val="0"/>
              </a:spcBef>
              <a:spcAft>
                <a:spcPts val="1800"/>
              </a:spcAft>
              <a:defRPr/>
            </a:pPr>
            <a:r>
              <a:rPr lang="en-US" sz="1800" dirty="0" smtClean="0"/>
              <a:t>If </a:t>
            </a:r>
            <a:r>
              <a:rPr lang="en-US" sz="1800" dirty="0"/>
              <a:t>the instrument </a:t>
            </a:r>
            <a:r>
              <a:rPr lang="en-US" sz="1800" dirty="0" smtClean="0"/>
              <a:t>displays  a “Bump test” or “Calibration” warning during startup, press </a:t>
            </a:r>
            <a:r>
              <a:rPr lang="en-US" sz="1800" dirty="0"/>
              <a:t>“NEXT” to </a:t>
            </a:r>
            <a:r>
              <a:rPr lang="en-US" sz="1800" dirty="0" smtClean="0"/>
              <a:t>acknowledge and continue</a:t>
            </a:r>
          </a:p>
          <a:p>
            <a:pPr marL="857250" lvl="2" indent="0" eaLnBrk="1" hangingPunct="1">
              <a:spcBef>
                <a:spcPts val="0"/>
              </a:spcBef>
              <a:spcAft>
                <a:spcPts val="1800"/>
              </a:spcAft>
              <a:buFontTx/>
              <a:buNone/>
              <a:defRPr/>
            </a:pPr>
            <a:r>
              <a:rPr lang="en-US" sz="1800" dirty="0" smtClean="0">
                <a:ea typeface="+mn-ea"/>
                <a:cs typeface="+mn-cs"/>
              </a:rPr>
              <a:t>Do not use the instrument to monitor for gas until the required procedure is completed!</a:t>
            </a:r>
            <a:endParaRPr lang="en-US" sz="1800" dirty="0" smtClean="0"/>
          </a:p>
          <a:p>
            <a:pPr eaLnBrk="1" hangingPunct="1">
              <a:spcBef>
                <a:spcPts val="0"/>
              </a:spcBef>
              <a:spcAft>
                <a:spcPts val="1200"/>
              </a:spcAft>
              <a:defRPr/>
            </a:pPr>
            <a:r>
              <a:rPr lang="en-US" sz="1800" dirty="0" smtClean="0"/>
              <a:t>Check </a:t>
            </a:r>
            <a:r>
              <a:rPr lang="en-US" sz="1800" dirty="0"/>
              <a:t>battery </a:t>
            </a:r>
            <a:r>
              <a:rPr lang="en-US" sz="1800" dirty="0" smtClean="0"/>
              <a:t>status when startup is complete </a:t>
            </a:r>
          </a:p>
          <a:p>
            <a:pPr eaLnBrk="1" hangingPunct="1">
              <a:spcBef>
                <a:spcPts val="0"/>
              </a:spcBef>
              <a:spcAft>
                <a:spcPts val="1200"/>
              </a:spcAft>
              <a:defRPr/>
            </a:pPr>
            <a:r>
              <a:rPr lang="en-US" sz="1800" dirty="0" smtClean="0"/>
              <a:t>Verify that the readings stabilize at fresh air values (20.9% O</a:t>
            </a:r>
            <a:r>
              <a:rPr lang="en-US" sz="1800" baseline="-25000" dirty="0" smtClean="0"/>
              <a:t>2</a:t>
            </a:r>
            <a:r>
              <a:rPr lang="en-US" sz="1800" dirty="0" smtClean="0"/>
              <a:t>, 0% LEL, 0 ppm toxic gas) and perform a fresh air </a:t>
            </a:r>
            <a:r>
              <a:rPr lang="en-US" sz="1800" dirty="0" err="1" smtClean="0"/>
              <a:t>Autocal</a:t>
            </a:r>
            <a:r>
              <a:rPr lang="en-US" sz="1800" dirty="0" smtClean="0"/>
              <a:t> adjustment if needed</a:t>
            </a:r>
          </a:p>
          <a:p>
            <a:pPr eaLnBrk="1" hangingPunct="1">
              <a:spcBef>
                <a:spcPts val="0"/>
              </a:spcBef>
              <a:spcAft>
                <a:spcPts val="1200"/>
              </a:spcAft>
              <a:defRPr/>
            </a:pPr>
            <a:r>
              <a:rPr lang="en-US" sz="1800" dirty="0" smtClean="0"/>
              <a:t>Use the Docking Station or manually perform the required Bump Test or Calibration procedure</a:t>
            </a:r>
          </a:p>
          <a:p>
            <a:pPr>
              <a:spcBef>
                <a:spcPts val="0"/>
              </a:spcBef>
              <a:defRPr/>
            </a:pPr>
            <a:endParaRPr lang="en-US" sz="1800" dirty="0"/>
          </a:p>
        </p:txBody>
      </p:sp>
      <p:grpSp>
        <p:nvGrpSpPr>
          <p:cNvPr id="28677" name="Group 2"/>
          <p:cNvGrpSpPr>
            <a:grpSpLocks/>
          </p:cNvGrpSpPr>
          <p:nvPr/>
        </p:nvGrpSpPr>
        <p:grpSpPr bwMode="auto">
          <a:xfrm>
            <a:off x="6024563" y="650875"/>
            <a:ext cx="2870200" cy="4775200"/>
            <a:chOff x="5817091" y="738705"/>
            <a:chExt cx="2870200" cy="4775200"/>
          </a:xfrm>
        </p:grpSpPr>
        <p:pic>
          <p:nvPicPr>
            <p:cNvPr id="7" name="Picture 2" descr="G 450 re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5195">
              <a:off x="5817091" y="738705"/>
              <a:ext cx="2870200" cy="4775200"/>
            </a:xfrm>
            <a:prstGeom prst="rect">
              <a:avLst/>
            </a:prstGeom>
            <a:noFill/>
            <a:ln>
              <a:noFill/>
            </a:ln>
            <a:scene3d>
              <a:camera prst="orthographicFront">
                <a:rot lat="0" lon="0" rev="6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1D6FF"/>
                  </a:solidFill>
                  <a:miter lim="800000"/>
                  <a:headEnd/>
                  <a:tailEnd/>
                </a14:hiddenLine>
              </a:ext>
            </a:extLst>
          </p:spPr>
        </p:pic>
        <p:pic>
          <p:nvPicPr>
            <p:cNvPr id="28679" name="Picture 2"/>
            <p:cNvPicPr preferRelativeResize="0">
              <a:picLocks noChangeArrowheads="1"/>
            </p:cNvPicPr>
            <p:nvPr/>
          </p:nvPicPr>
          <p:blipFill>
            <a:blip r:embed="rId4">
              <a:extLst>
                <a:ext uri="{28A0092B-C50C-407E-A947-70E740481C1C}">
                  <a14:useLocalDpi xmlns:a14="http://schemas.microsoft.com/office/drawing/2010/main" val="0"/>
                </a:ext>
              </a:extLst>
            </a:blip>
            <a:srcRect l="49939" t="20187" r="42674" b="67966"/>
            <a:stretch>
              <a:fillRect/>
            </a:stretch>
          </p:blipFill>
          <p:spPr bwMode="auto">
            <a:xfrm>
              <a:off x="6428617" y="1776501"/>
              <a:ext cx="1841957" cy="88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0" name="TextBox 8"/>
            <p:cNvSpPr txBox="1">
              <a:spLocks noChangeArrowheads="1"/>
            </p:cNvSpPr>
            <p:nvPr/>
          </p:nvSpPr>
          <p:spPr bwMode="auto">
            <a:xfrm>
              <a:off x="6466115" y="1914918"/>
              <a:ext cx="1774371" cy="55399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nSpc>
                  <a:spcPts val="1800"/>
                </a:lnSpc>
              </a:pPr>
              <a:r>
                <a:rPr lang="en-US" sz="1800">
                  <a:solidFill>
                    <a:schemeClr val="bg1"/>
                  </a:solidFill>
                </a:rPr>
                <a:t>BUMP TEST </a:t>
              </a:r>
              <a:r>
                <a:rPr lang="en-US">
                  <a:solidFill>
                    <a:schemeClr val="bg1"/>
                  </a:solidFill>
                </a:rPr>
                <a:t>overdue</a:t>
              </a:r>
            </a:p>
          </p:txBody>
        </p:sp>
        <p:sp>
          <p:nvSpPr>
            <p:cNvPr id="28681" name="Freeform 9"/>
            <p:cNvSpPr>
              <a:spLocks/>
            </p:cNvSpPr>
            <p:nvPr/>
          </p:nvSpPr>
          <p:spPr bwMode="auto">
            <a:xfrm>
              <a:off x="8204790" y="1971326"/>
              <a:ext cx="131568" cy="677577"/>
            </a:xfrm>
            <a:custGeom>
              <a:avLst/>
              <a:gdLst>
                <a:gd name="T0" fmla="*/ 3289 w 131568"/>
                <a:gd name="T1" fmla="*/ 0 h 677577"/>
                <a:gd name="T2" fmla="*/ 78941 w 131568"/>
                <a:gd name="T3" fmla="*/ 32892 h 677577"/>
                <a:gd name="T4" fmla="*/ 92098 w 131568"/>
                <a:gd name="T5" fmla="*/ 351946 h 677577"/>
                <a:gd name="T6" fmla="*/ 105255 w 131568"/>
                <a:gd name="T7" fmla="*/ 516406 h 677577"/>
                <a:gd name="T8" fmla="*/ 128279 w 131568"/>
                <a:gd name="T9" fmla="*/ 562455 h 677577"/>
                <a:gd name="T10" fmla="*/ 131568 w 131568"/>
                <a:gd name="T11" fmla="*/ 611793 h 677577"/>
                <a:gd name="T12" fmla="*/ 131568 w 131568"/>
                <a:gd name="T13" fmla="*/ 651264 h 677577"/>
                <a:gd name="T14" fmla="*/ 121701 w 131568"/>
                <a:gd name="T15" fmla="*/ 667710 h 677577"/>
                <a:gd name="T16" fmla="*/ 101965 w 131568"/>
                <a:gd name="T17" fmla="*/ 677577 h 677577"/>
                <a:gd name="T18" fmla="*/ 75652 w 131568"/>
                <a:gd name="T19" fmla="*/ 677577 h 677577"/>
                <a:gd name="T20" fmla="*/ 75652 w 131568"/>
                <a:gd name="T21" fmla="*/ 677577 h 677577"/>
                <a:gd name="T22" fmla="*/ 59206 w 131568"/>
                <a:gd name="T23" fmla="*/ 664421 h 677577"/>
                <a:gd name="T24" fmla="*/ 59206 w 131568"/>
                <a:gd name="T25" fmla="*/ 664421 h 677577"/>
                <a:gd name="T26" fmla="*/ 78941 w 131568"/>
                <a:gd name="T27" fmla="*/ 634818 h 677577"/>
                <a:gd name="T28" fmla="*/ 59206 w 131568"/>
                <a:gd name="T29" fmla="*/ 572323 h 677577"/>
                <a:gd name="T30" fmla="*/ 26314 w 131568"/>
                <a:gd name="T31" fmla="*/ 480225 h 677577"/>
                <a:gd name="T32" fmla="*/ 0 w 131568"/>
                <a:gd name="T33" fmla="*/ 279583 h 677577"/>
                <a:gd name="T34" fmla="*/ 3289 w 131568"/>
                <a:gd name="T35" fmla="*/ 0 h 6775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1568" h="677577">
                  <a:moveTo>
                    <a:pt x="3289" y="0"/>
                  </a:moveTo>
                  <a:lnTo>
                    <a:pt x="78941" y="32892"/>
                  </a:lnTo>
                  <a:lnTo>
                    <a:pt x="92098" y="351946"/>
                  </a:lnTo>
                  <a:lnTo>
                    <a:pt x="105255" y="516406"/>
                  </a:lnTo>
                  <a:lnTo>
                    <a:pt x="128279" y="562455"/>
                  </a:lnTo>
                  <a:lnTo>
                    <a:pt x="131568" y="611793"/>
                  </a:lnTo>
                  <a:lnTo>
                    <a:pt x="131568" y="651264"/>
                  </a:lnTo>
                  <a:lnTo>
                    <a:pt x="121701" y="667710"/>
                  </a:lnTo>
                  <a:lnTo>
                    <a:pt x="101965" y="677577"/>
                  </a:lnTo>
                  <a:lnTo>
                    <a:pt x="75652" y="677577"/>
                  </a:lnTo>
                  <a:lnTo>
                    <a:pt x="59206" y="664421"/>
                  </a:lnTo>
                  <a:lnTo>
                    <a:pt x="78941" y="634818"/>
                  </a:lnTo>
                  <a:lnTo>
                    <a:pt x="59206" y="572323"/>
                  </a:lnTo>
                  <a:lnTo>
                    <a:pt x="26314" y="480225"/>
                  </a:lnTo>
                  <a:lnTo>
                    <a:pt x="0" y="279583"/>
                  </a:lnTo>
                  <a:cubicBezTo>
                    <a:pt x="1096" y="186389"/>
                    <a:pt x="2193" y="93194"/>
                    <a:pt x="3289" y="0"/>
                  </a:cubicBezTo>
                  <a:close/>
                </a:path>
              </a:pathLst>
            </a:custGeom>
            <a:solidFill>
              <a:srgbClr val="FF0000"/>
            </a:solidFill>
            <a:ln>
              <a:noFill/>
            </a:ln>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Lst>
          </p:spPr>
          <p:txBody>
            <a:bodyPr wrap="none" anchor="ctr"/>
            <a:lstStyle/>
            <a:p>
              <a:endParaRPr lang="en-US"/>
            </a:p>
          </p:txBody>
        </p:sp>
      </p:grpSp>
    </p:spTree>
  </p:cSld>
  <p:clrMapOvr>
    <a:masterClrMapping/>
  </p:clrMapOvr>
  <p:transition spd="slow">
    <p:split orient="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3842237" y="101600"/>
            <a:ext cx="4595325" cy="812800"/>
          </a:xfrm>
        </p:spPr>
        <p:txBody>
          <a:bodyPr/>
          <a:lstStyle/>
          <a:p>
            <a:r>
              <a:rPr lang="en-US" sz="2000" dirty="0" smtClean="0"/>
              <a:t>“Bump test” and “Calibration” overdue alarms</a:t>
            </a:r>
          </a:p>
        </p:txBody>
      </p:sp>
      <p:sp>
        <p:nvSpPr>
          <p:cNvPr id="66563"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6564" name="Group 12"/>
          <p:cNvGrpSpPr>
            <a:grpSpLocks/>
          </p:cNvGrpSpPr>
          <p:nvPr/>
        </p:nvGrpSpPr>
        <p:grpSpPr bwMode="auto">
          <a:xfrm>
            <a:off x="5816600" y="738188"/>
            <a:ext cx="2870200" cy="4775200"/>
            <a:chOff x="842304" y="2415111"/>
            <a:chExt cx="2870200" cy="4775200"/>
          </a:xfrm>
        </p:grpSpPr>
        <p:pic>
          <p:nvPicPr>
            <p:cNvPr id="8" name="Picture 2" descr="G 450 re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5195">
              <a:off x="842304" y="2415111"/>
              <a:ext cx="2870200" cy="4775200"/>
            </a:xfrm>
            <a:prstGeom prst="rect">
              <a:avLst/>
            </a:prstGeom>
            <a:noFill/>
            <a:ln>
              <a:noFill/>
            </a:ln>
            <a:scene3d>
              <a:camera prst="orthographicFront">
                <a:rot lat="0" lon="0" rev="6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1D6FF"/>
                  </a:solidFill>
                  <a:miter lim="800000"/>
                  <a:headEnd/>
                  <a:tailEnd/>
                </a14:hiddenLine>
              </a:ext>
            </a:extLst>
          </p:spPr>
        </p:pic>
        <p:pic>
          <p:nvPicPr>
            <p:cNvPr id="66567" name="Picture 2"/>
            <p:cNvPicPr preferRelativeResize="0">
              <a:picLocks noChangeArrowheads="1"/>
            </p:cNvPicPr>
            <p:nvPr/>
          </p:nvPicPr>
          <p:blipFill>
            <a:blip r:embed="rId4">
              <a:extLst>
                <a:ext uri="{28A0092B-C50C-407E-A947-70E740481C1C}">
                  <a14:useLocalDpi xmlns:a14="http://schemas.microsoft.com/office/drawing/2010/main" val="0"/>
                </a:ext>
              </a:extLst>
            </a:blip>
            <a:srcRect l="49939" t="20187" r="42674" b="67966"/>
            <a:stretch>
              <a:fillRect/>
            </a:stretch>
          </p:blipFill>
          <p:spPr bwMode="auto">
            <a:xfrm>
              <a:off x="1453830" y="3442021"/>
              <a:ext cx="1841957" cy="88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8" name="TextBox 5"/>
            <p:cNvSpPr txBox="1">
              <a:spLocks noChangeArrowheads="1"/>
            </p:cNvSpPr>
            <p:nvPr/>
          </p:nvSpPr>
          <p:spPr bwMode="auto">
            <a:xfrm>
              <a:off x="1677496" y="3841696"/>
              <a:ext cx="1315684" cy="32387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nSpc>
                  <a:spcPts val="1800"/>
                </a:lnSpc>
              </a:pPr>
              <a:r>
                <a:rPr lang="en-US">
                  <a:solidFill>
                    <a:schemeClr val="bg1"/>
                  </a:solidFill>
                </a:rPr>
                <a:t>overdue</a:t>
              </a:r>
            </a:p>
          </p:txBody>
        </p:sp>
        <p:sp>
          <p:nvSpPr>
            <p:cNvPr id="66569" name="Freeform 11"/>
            <p:cNvSpPr>
              <a:spLocks/>
            </p:cNvSpPr>
            <p:nvPr/>
          </p:nvSpPr>
          <p:spPr bwMode="auto">
            <a:xfrm>
              <a:off x="3230003" y="3647732"/>
              <a:ext cx="131568" cy="677577"/>
            </a:xfrm>
            <a:custGeom>
              <a:avLst/>
              <a:gdLst>
                <a:gd name="T0" fmla="*/ 3289 w 131568"/>
                <a:gd name="T1" fmla="*/ 0 h 677577"/>
                <a:gd name="T2" fmla="*/ 78941 w 131568"/>
                <a:gd name="T3" fmla="*/ 32892 h 677577"/>
                <a:gd name="T4" fmla="*/ 92098 w 131568"/>
                <a:gd name="T5" fmla="*/ 351946 h 677577"/>
                <a:gd name="T6" fmla="*/ 105255 w 131568"/>
                <a:gd name="T7" fmla="*/ 516406 h 677577"/>
                <a:gd name="T8" fmla="*/ 128279 w 131568"/>
                <a:gd name="T9" fmla="*/ 562455 h 677577"/>
                <a:gd name="T10" fmla="*/ 131568 w 131568"/>
                <a:gd name="T11" fmla="*/ 611793 h 677577"/>
                <a:gd name="T12" fmla="*/ 131568 w 131568"/>
                <a:gd name="T13" fmla="*/ 651264 h 677577"/>
                <a:gd name="T14" fmla="*/ 121701 w 131568"/>
                <a:gd name="T15" fmla="*/ 667710 h 677577"/>
                <a:gd name="T16" fmla="*/ 101965 w 131568"/>
                <a:gd name="T17" fmla="*/ 677577 h 677577"/>
                <a:gd name="T18" fmla="*/ 75652 w 131568"/>
                <a:gd name="T19" fmla="*/ 677577 h 677577"/>
                <a:gd name="T20" fmla="*/ 75652 w 131568"/>
                <a:gd name="T21" fmla="*/ 677577 h 677577"/>
                <a:gd name="T22" fmla="*/ 59206 w 131568"/>
                <a:gd name="T23" fmla="*/ 664421 h 677577"/>
                <a:gd name="T24" fmla="*/ 59206 w 131568"/>
                <a:gd name="T25" fmla="*/ 664421 h 677577"/>
                <a:gd name="T26" fmla="*/ 78941 w 131568"/>
                <a:gd name="T27" fmla="*/ 634818 h 677577"/>
                <a:gd name="T28" fmla="*/ 59206 w 131568"/>
                <a:gd name="T29" fmla="*/ 572323 h 677577"/>
                <a:gd name="T30" fmla="*/ 26314 w 131568"/>
                <a:gd name="T31" fmla="*/ 480225 h 677577"/>
                <a:gd name="T32" fmla="*/ 0 w 131568"/>
                <a:gd name="T33" fmla="*/ 279583 h 677577"/>
                <a:gd name="T34" fmla="*/ 3289 w 131568"/>
                <a:gd name="T35" fmla="*/ 0 h 6775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1568" h="677577">
                  <a:moveTo>
                    <a:pt x="3289" y="0"/>
                  </a:moveTo>
                  <a:lnTo>
                    <a:pt x="78941" y="32892"/>
                  </a:lnTo>
                  <a:lnTo>
                    <a:pt x="92098" y="351946"/>
                  </a:lnTo>
                  <a:lnTo>
                    <a:pt x="105255" y="516406"/>
                  </a:lnTo>
                  <a:lnTo>
                    <a:pt x="128279" y="562455"/>
                  </a:lnTo>
                  <a:lnTo>
                    <a:pt x="131568" y="611793"/>
                  </a:lnTo>
                  <a:lnTo>
                    <a:pt x="131568" y="651264"/>
                  </a:lnTo>
                  <a:lnTo>
                    <a:pt x="121701" y="667710"/>
                  </a:lnTo>
                  <a:lnTo>
                    <a:pt x="101965" y="677577"/>
                  </a:lnTo>
                  <a:lnTo>
                    <a:pt x="75652" y="677577"/>
                  </a:lnTo>
                  <a:lnTo>
                    <a:pt x="59206" y="664421"/>
                  </a:lnTo>
                  <a:lnTo>
                    <a:pt x="78941" y="634818"/>
                  </a:lnTo>
                  <a:lnTo>
                    <a:pt x="59206" y="572323"/>
                  </a:lnTo>
                  <a:lnTo>
                    <a:pt x="26314" y="480225"/>
                  </a:lnTo>
                  <a:lnTo>
                    <a:pt x="0" y="279583"/>
                  </a:lnTo>
                  <a:cubicBezTo>
                    <a:pt x="1096" y="186389"/>
                    <a:pt x="2193" y="93194"/>
                    <a:pt x="3289" y="0"/>
                  </a:cubicBezTo>
                  <a:close/>
                </a:path>
              </a:pathLst>
            </a:custGeom>
            <a:solidFill>
              <a:srgbClr val="FF0000"/>
            </a:solidFill>
            <a:ln>
              <a:noFill/>
            </a:ln>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Lst>
          </p:spPr>
          <p:txBody>
            <a:bodyPr wrap="none" anchor="ctr"/>
            <a:lstStyle/>
            <a:p>
              <a:endParaRPr lang="en-US"/>
            </a:p>
          </p:txBody>
        </p:sp>
      </p:grpSp>
      <p:sp>
        <p:nvSpPr>
          <p:cNvPr id="66565" name="Content Placeholder 13"/>
          <p:cNvSpPr>
            <a:spLocks noGrp="1"/>
          </p:cNvSpPr>
          <p:nvPr>
            <p:ph idx="1"/>
          </p:nvPr>
        </p:nvSpPr>
        <p:spPr>
          <a:xfrm>
            <a:off x="439615" y="1152525"/>
            <a:ext cx="5178670" cy="4508500"/>
          </a:xfrm>
        </p:spPr>
        <p:txBody>
          <a:bodyPr/>
          <a:lstStyle/>
          <a:p>
            <a:pPr>
              <a:spcBef>
                <a:spcPct val="0"/>
              </a:spcBef>
              <a:spcAft>
                <a:spcPts val="2400"/>
              </a:spcAft>
            </a:pPr>
            <a:r>
              <a:rPr lang="en-US" sz="1600" dirty="0" smtClean="0"/>
              <a:t>The audible </a:t>
            </a:r>
            <a:r>
              <a:rPr lang="en-US" sz="1600" dirty="0"/>
              <a:t>and LED alarms are </a:t>
            </a:r>
            <a:r>
              <a:rPr lang="en-US" sz="1600" dirty="0" smtClean="0"/>
              <a:t>activated and a warning message indicates the “Bump test” or “Calibration” due date has been exceeded</a:t>
            </a:r>
          </a:p>
          <a:p>
            <a:pPr>
              <a:spcBef>
                <a:spcPct val="0"/>
              </a:spcBef>
              <a:spcAft>
                <a:spcPts val="2400"/>
              </a:spcAft>
            </a:pPr>
            <a:r>
              <a:rPr lang="en-US" sz="1600" dirty="0" smtClean="0"/>
              <a:t>The warnings can be acknowledged by pressing the “NEXT” button, in which case the instrument continues the startup sequence</a:t>
            </a:r>
          </a:p>
          <a:p>
            <a:pPr>
              <a:spcBef>
                <a:spcPct val="0"/>
              </a:spcBef>
              <a:spcAft>
                <a:spcPts val="2400"/>
              </a:spcAft>
            </a:pPr>
            <a:r>
              <a:rPr lang="en-US" sz="1600" dirty="0" smtClean="0"/>
              <a:t>The alarms will continue to be displayed every time the instrument is turned on until they are cleared </a:t>
            </a:r>
          </a:p>
          <a:p>
            <a:pPr>
              <a:spcBef>
                <a:spcPct val="0"/>
              </a:spcBef>
              <a:spcAft>
                <a:spcPts val="2400"/>
              </a:spcAft>
            </a:pPr>
            <a:r>
              <a:rPr lang="en-US" sz="1600" dirty="0" smtClean="0"/>
              <a:t>The “Bump test” overdue alarm can only be cleared by using a Docking Station</a:t>
            </a:r>
          </a:p>
          <a:p>
            <a:pPr>
              <a:spcBef>
                <a:spcPct val="0"/>
              </a:spcBef>
              <a:spcAft>
                <a:spcPts val="2400"/>
              </a:spcAft>
            </a:pPr>
            <a:r>
              <a:rPr lang="en-US" sz="1600" dirty="0" smtClean="0"/>
              <a:t>The “Calibration” alarm can be cleared either by using a Docking Station, or performing a full manual calibration on the instrument</a:t>
            </a:r>
          </a:p>
          <a:p>
            <a:pPr>
              <a:spcBef>
                <a:spcPct val="0"/>
              </a:spcBef>
              <a:spcAft>
                <a:spcPts val="2400"/>
              </a:spcAft>
            </a:pPr>
            <a:endParaRPr lang="en-US" sz="1600" dirty="0" smtClean="0"/>
          </a:p>
        </p:txBody>
      </p:sp>
    </p:spTree>
  </p:cSld>
  <p:clrMapOvr>
    <a:masterClrMapping/>
  </p:clrMapOvr>
  <p:transition spd="slow">
    <p:split orient="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2" descr="G460 w red flipped OL"/>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3679" b="25899"/>
          <a:stretch>
            <a:fillRect/>
          </a:stretch>
        </p:blipFill>
        <p:spPr bwMode="auto">
          <a:xfrm>
            <a:off x="1331913" y="2666278"/>
            <a:ext cx="2958733" cy="3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p:cNvSpPr>
            <a:spLocks noGrp="1" noChangeArrowheads="1"/>
          </p:cNvSpPr>
          <p:nvPr>
            <p:ph type="title"/>
          </p:nvPr>
        </p:nvSpPr>
        <p:spPr>
          <a:xfrm>
            <a:off x="1241425" y="0"/>
            <a:ext cx="7470775" cy="812800"/>
          </a:xfrm>
        </p:spPr>
        <p:txBody>
          <a:bodyPr/>
          <a:lstStyle/>
          <a:p>
            <a:r>
              <a:rPr lang="en-US" sz="2000" dirty="0" smtClean="0"/>
              <a:t>Turning the instrument off</a:t>
            </a:r>
          </a:p>
        </p:txBody>
      </p:sp>
      <p:sp>
        <p:nvSpPr>
          <p:cNvPr id="29700" name="Rectangle 3"/>
          <p:cNvSpPr>
            <a:spLocks noGrp="1" noChangeArrowheads="1"/>
          </p:cNvSpPr>
          <p:nvPr>
            <p:ph type="body" idx="1"/>
          </p:nvPr>
        </p:nvSpPr>
        <p:spPr>
          <a:xfrm>
            <a:off x="611189" y="1089025"/>
            <a:ext cx="6545749" cy="2924175"/>
          </a:xfrm>
        </p:spPr>
        <p:txBody>
          <a:bodyPr/>
          <a:lstStyle/>
          <a:p>
            <a:pPr>
              <a:lnSpc>
                <a:spcPct val="95000"/>
              </a:lnSpc>
              <a:spcBef>
                <a:spcPct val="0"/>
              </a:spcBef>
              <a:spcAft>
                <a:spcPts val="1200"/>
              </a:spcAft>
            </a:pPr>
            <a:r>
              <a:rPr lang="en-US" sz="1800" dirty="0" smtClean="0"/>
              <a:t>Press and hold down the right hand “Zoom” button for 5 seconds to turn off</a:t>
            </a:r>
          </a:p>
          <a:p>
            <a:pPr>
              <a:lnSpc>
                <a:spcPct val="95000"/>
              </a:lnSpc>
              <a:spcBef>
                <a:spcPct val="0"/>
              </a:spcBef>
              <a:spcAft>
                <a:spcPts val="1200"/>
              </a:spcAft>
            </a:pPr>
            <a:r>
              <a:rPr lang="en-US" sz="1800" dirty="0" smtClean="0"/>
              <a:t>LCD will count down (3…2…1)</a:t>
            </a:r>
          </a:p>
          <a:p>
            <a:pPr>
              <a:lnSpc>
                <a:spcPct val="95000"/>
              </a:lnSpc>
              <a:spcBef>
                <a:spcPct val="0"/>
              </a:spcBef>
              <a:spcAft>
                <a:spcPts val="1200"/>
              </a:spcAft>
            </a:pPr>
            <a:r>
              <a:rPr lang="en-US" sz="1800" dirty="0" smtClean="0"/>
              <a:t>Release button when steady tone indicates shut-down is complete</a:t>
            </a:r>
          </a:p>
        </p:txBody>
      </p:sp>
      <p:sp>
        <p:nvSpPr>
          <p:cNvPr id="29701" name="Line 7"/>
          <p:cNvSpPr>
            <a:spLocks noChangeShapeType="1"/>
          </p:cNvSpPr>
          <p:nvPr/>
        </p:nvSpPr>
        <p:spPr bwMode="auto">
          <a:xfrm>
            <a:off x="4317027" y="4668709"/>
            <a:ext cx="1283676" cy="184639"/>
          </a:xfrm>
          <a:prstGeom prst="line">
            <a:avLst/>
          </a:prstGeom>
          <a:noFill/>
          <a:ln w="34925">
            <a:solidFill>
              <a:schemeClr val="bg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5" name="Text Box 8"/>
          <p:cNvSpPr txBox="1">
            <a:spLocks noChangeArrowheads="1"/>
          </p:cNvSpPr>
          <p:nvPr/>
        </p:nvSpPr>
        <p:spPr bwMode="auto">
          <a:xfrm>
            <a:off x="5600827" y="4690814"/>
            <a:ext cx="2790825" cy="338554"/>
          </a:xfrm>
          <a:prstGeom prst="rect">
            <a:avLst/>
          </a:prstGeom>
          <a:solidFill>
            <a:srgbClr val="FFFFFF"/>
          </a:solidFill>
          <a:ln w="22225">
            <a:solidFill>
              <a:schemeClr val="bg1"/>
            </a:solidFill>
          </a:ln>
          <a:effectLst>
            <a:outerShdw dist="101600" dir="2700000" algn="ctr" rotWithShape="0">
              <a:schemeClr val="bg1">
                <a:lumMod val="50000"/>
                <a:lumOff val="50000"/>
              </a:schemeClr>
            </a:outerShdw>
          </a:effectLst>
          <a:extLst/>
        </p:spPr>
        <p:txBody>
          <a:bodyPr>
            <a:spAutoFit/>
          </a:bodyPr>
          <a:lstStyle>
            <a:lvl1pPr>
              <a:defRPr sz="2000" b="1">
                <a:solidFill>
                  <a:schemeClr val="tx1"/>
                </a:solidFill>
                <a:latin typeface="Arial" pitchFamily="34" charset="0"/>
              </a:defRPr>
            </a:lvl1pPr>
            <a:lvl2pPr marL="742950" indent="-285750">
              <a:defRPr sz="2000" b="1">
                <a:solidFill>
                  <a:schemeClr val="tx1"/>
                </a:solidFill>
                <a:latin typeface="Arial" pitchFamily="34" charset="0"/>
              </a:defRPr>
            </a:lvl2pPr>
            <a:lvl3pPr marL="1143000" indent="-228600">
              <a:defRPr sz="2000" b="1">
                <a:solidFill>
                  <a:schemeClr val="tx1"/>
                </a:solidFill>
                <a:latin typeface="Arial" pitchFamily="34" charset="0"/>
              </a:defRPr>
            </a:lvl3pPr>
            <a:lvl4pPr marL="1600200" indent="-228600">
              <a:defRPr sz="2000" b="1">
                <a:solidFill>
                  <a:schemeClr val="tx1"/>
                </a:solidFill>
                <a:latin typeface="Arial" pitchFamily="34" charset="0"/>
              </a:defRPr>
            </a:lvl4pPr>
            <a:lvl5pPr marL="2057400" indent="-228600">
              <a:defRPr sz="2000" b="1">
                <a:solidFill>
                  <a:schemeClr val="tx1"/>
                </a:solidFill>
                <a:latin typeface="Arial" pitchFamily="34" charset="0"/>
              </a:defRPr>
            </a:lvl5pPr>
            <a:lvl6pPr marL="2514600" indent="-228600" algn="ctr" eaLnBrk="0" fontAlgn="base" hangingPunct="0">
              <a:spcBef>
                <a:spcPct val="0"/>
              </a:spcBef>
              <a:spcAft>
                <a:spcPct val="0"/>
              </a:spcAft>
              <a:defRPr sz="2000" b="1">
                <a:solidFill>
                  <a:schemeClr val="tx1"/>
                </a:solidFill>
                <a:latin typeface="Arial" pitchFamily="34" charset="0"/>
              </a:defRPr>
            </a:lvl6pPr>
            <a:lvl7pPr marL="2971800" indent="-228600" algn="ctr" eaLnBrk="0" fontAlgn="base" hangingPunct="0">
              <a:spcBef>
                <a:spcPct val="0"/>
              </a:spcBef>
              <a:spcAft>
                <a:spcPct val="0"/>
              </a:spcAft>
              <a:defRPr sz="2000" b="1">
                <a:solidFill>
                  <a:schemeClr val="tx1"/>
                </a:solidFill>
                <a:latin typeface="Arial" pitchFamily="34" charset="0"/>
              </a:defRPr>
            </a:lvl7pPr>
            <a:lvl8pPr marL="3429000" indent="-228600" algn="ctr" eaLnBrk="0" fontAlgn="base" hangingPunct="0">
              <a:spcBef>
                <a:spcPct val="0"/>
              </a:spcBef>
              <a:spcAft>
                <a:spcPct val="0"/>
              </a:spcAft>
              <a:defRPr sz="2000" b="1">
                <a:solidFill>
                  <a:schemeClr val="tx1"/>
                </a:solidFill>
                <a:latin typeface="Arial" pitchFamily="34" charset="0"/>
              </a:defRPr>
            </a:lvl8pPr>
            <a:lvl9pPr marL="3886200" indent="-228600" algn="ctr" eaLnBrk="0" fontAlgn="base" hangingPunct="0">
              <a:spcBef>
                <a:spcPct val="0"/>
              </a:spcBef>
              <a:spcAft>
                <a:spcPct val="0"/>
              </a:spcAft>
              <a:defRPr sz="2000" b="1">
                <a:solidFill>
                  <a:schemeClr val="tx1"/>
                </a:solidFill>
                <a:latin typeface="Arial" pitchFamily="34" charset="0"/>
              </a:defRPr>
            </a:lvl9pPr>
          </a:lstStyle>
          <a:p>
            <a:pPr algn="l">
              <a:spcBef>
                <a:spcPct val="50000"/>
              </a:spcBef>
              <a:defRPr/>
            </a:pPr>
            <a:r>
              <a:rPr lang="en-US" sz="1600" i="1" dirty="0">
                <a:solidFill>
                  <a:schemeClr val="bg1"/>
                </a:solidFill>
              </a:rPr>
              <a:t>On / Off (“Zoom”) button</a:t>
            </a:r>
          </a:p>
        </p:txBody>
      </p:sp>
      <p:sp>
        <p:nvSpPr>
          <p:cNvPr id="29703"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Line 5"/>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0722" name="Picture 12" descr="G460 w red flipped O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3679"/>
          <a:stretch>
            <a:fillRect/>
          </a:stretch>
        </p:blipFill>
        <p:spPr bwMode="auto">
          <a:xfrm rot="216567">
            <a:off x="250825" y="503238"/>
            <a:ext cx="3535363"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p:cNvSpPr>
            <a:spLocks noGrp="1" noChangeArrowheads="1"/>
          </p:cNvSpPr>
          <p:nvPr>
            <p:ph type="title"/>
          </p:nvPr>
        </p:nvSpPr>
        <p:spPr>
          <a:xfrm>
            <a:off x="1241426" y="79128"/>
            <a:ext cx="7199190" cy="812800"/>
          </a:xfrm>
        </p:spPr>
        <p:txBody>
          <a:bodyPr/>
          <a:lstStyle/>
          <a:p>
            <a:r>
              <a:rPr lang="en-US" sz="2000" dirty="0" smtClean="0"/>
              <a:t>Function of buttons</a:t>
            </a:r>
          </a:p>
        </p:txBody>
      </p:sp>
      <p:sp>
        <p:nvSpPr>
          <p:cNvPr id="30724" name="Rectangle 3"/>
          <p:cNvSpPr>
            <a:spLocks noGrp="1" noChangeArrowheads="1"/>
          </p:cNvSpPr>
          <p:nvPr>
            <p:ph type="body" idx="1"/>
          </p:nvPr>
        </p:nvSpPr>
        <p:spPr>
          <a:xfrm>
            <a:off x="3716338" y="1136650"/>
            <a:ext cx="4860925" cy="2924175"/>
          </a:xfrm>
        </p:spPr>
        <p:txBody>
          <a:bodyPr/>
          <a:lstStyle/>
          <a:p>
            <a:pPr>
              <a:spcBef>
                <a:spcPct val="0"/>
              </a:spcBef>
            </a:pPr>
            <a:r>
              <a:rPr lang="en-US" sz="1800" dirty="0" smtClean="0"/>
              <a:t>The “name” and function of the control buttons change depending on what you are doing or seeing on the display </a:t>
            </a:r>
          </a:p>
        </p:txBody>
      </p:sp>
      <p:pic>
        <p:nvPicPr>
          <p:cNvPr id="3072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7163" y="4355869"/>
            <a:ext cx="2295525" cy="10906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27" name="Picture 8"/>
          <p:cNvPicPr>
            <a:picLocks noChangeAspect="1" noChangeArrowheads="1"/>
          </p:cNvPicPr>
          <p:nvPr/>
        </p:nvPicPr>
        <p:blipFill>
          <a:blip r:embed="rId5">
            <a:extLst>
              <a:ext uri="{28A0092B-C50C-407E-A947-70E740481C1C}">
                <a14:useLocalDpi xmlns:a14="http://schemas.microsoft.com/office/drawing/2010/main" val="0"/>
              </a:ext>
            </a:extLst>
          </a:blip>
          <a:srcRect l="15872" t="19583" r="59036" b="60938"/>
          <a:stretch>
            <a:fillRect/>
          </a:stretch>
        </p:blipFill>
        <p:spPr bwMode="auto">
          <a:xfrm>
            <a:off x="5607050" y="3320819"/>
            <a:ext cx="2339975" cy="1136650"/>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8" name="Picture 9"/>
          <p:cNvPicPr>
            <a:picLocks noChangeAspect="1" noChangeArrowheads="1"/>
          </p:cNvPicPr>
          <p:nvPr/>
        </p:nvPicPr>
        <p:blipFill>
          <a:blip r:embed="rId5">
            <a:extLst>
              <a:ext uri="{28A0092B-C50C-407E-A947-70E740481C1C}">
                <a14:useLocalDpi xmlns:a14="http://schemas.microsoft.com/office/drawing/2010/main" val="0"/>
              </a:ext>
            </a:extLst>
          </a:blip>
          <a:srcRect l="15881" t="64980" r="59424" b="14354"/>
          <a:stretch>
            <a:fillRect/>
          </a:stretch>
        </p:blipFill>
        <p:spPr bwMode="auto">
          <a:xfrm>
            <a:off x="4481513" y="2241319"/>
            <a:ext cx="2339975" cy="1223963"/>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5"/>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7" name="Rectangle 2"/>
          <p:cNvSpPr>
            <a:spLocks noGrp="1" noChangeArrowheads="1"/>
          </p:cNvSpPr>
          <p:nvPr>
            <p:ph type="title"/>
          </p:nvPr>
        </p:nvSpPr>
        <p:spPr>
          <a:xfrm>
            <a:off x="2097088" y="142875"/>
            <a:ext cx="6165850" cy="812800"/>
          </a:xfrm>
        </p:spPr>
        <p:txBody>
          <a:bodyPr/>
          <a:lstStyle/>
          <a:p>
            <a:r>
              <a:rPr lang="en-US" sz="2000" dirty="0" smtClean="0"/>
              <a:t>LCD features</a:t>
            </a:r>
          </a:p>
        </p:txBody>
      </p:sp>
      <p:sp>
        <p:nvSpPr>
          <p:cNvPr id="31748" name="Rectangle 3"/>
          <p:cNvSpPr>
            <a:spLocks noGrp="1" noChangeArrowheads="1"/>
          </p:cNvSpPr>
          <p:nvPr>
            <p:ph type="body" idx="1"/>
          </p:nvPr>
        </p:nvSpPr>
        <p:spPr>
          <a:xfrm>
            <a:off x="282575" y="1120775"/>
            <a:ext cx="5265738" cy="2924175"/>
          </a:xfrm>
        </p:spPr>
        <p:txBody>
          <a:bodyPr/>
          <a:lstStyle/>
          <a:p>
            <a:pPr>
              <a:spcBef>
                <a:spcPct val="0"/>
              </a:spcBef>
              <a:spcAft>
                <a:spcPts val="1800"/>
              </a:spcAft>
            </a:pPr>
            <a:r>
              <a:rPr lang="en-US" sz="1800" dirty="0" smtClean="0"/>
              <a:t>Pressing any button will causes display backlight to be activated</a:t>
            </a:r>
          </a:p>
          <a:p>
            <a:pPr>
              <a:spcBef>
                <a:spcPct val="0"/>
              </a:spcBef>
              <a:spcAft>
                <a:spcPts val="1800"/>
              </a:spcAft>
            </a:pPr>
            <a:r>
              <a:rPr lang="en-US" sz="1800" dirty="0" smtClean="0"/>
              <a:t>Press the “Zoom” button once to magnify readings, press “Zoom” again to see next gas</a:t>
            </a:r>
          </a:p>
          <a:p>
            <a:pPr>
              <a:spcBef>
                <a:spcPct val="0"/>
              </a:spcBef>
              <a:spcAft>
                <a:spcPts val="1800"/>
              </a:spcAft>
            </a:pPr>
            <a:r>
              <a:rPr lang="en-US" sz="1800" dirty="0" smtClean="0"/>
              <a:t>Pressing “Peak” and “Zoom” at same time will “flip” display </a:t>
            </a:r>
          </a:p>
        </p:txBody>
      </p:sp>
      <p:pic>
        <p:nvPicPr>
          <p:cNvPr id="31749"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862" t="13583" r="60286" b="40340"/>
          <a:stretch>
            <a:fillRect/>
          </a:stretch>
        </p:blipFill>
        <p:spPr bwMode="auto">
          <a:xfrm>
            <a:off x="1376363" y="3648691"/>
            <a:ext cx="3060700"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1436383"/>
            <a:ext cx="2346447" cy="111155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175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438" y="2989385"/>
            <a:ext cx="2343725" cy="111430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title"/>
          </p:nvPr>
        </p:nvSpPr>
        <p:spPr>
          <a:xfrm>
            <a:off x="2097088" y="142875"/>
            <a:ext cx="6165850" cy="812800"/>
          </a:xfrm>
        </p:spPr>
        <p:txBody>
          <a:bodyPr/>
          <a:lstStyle/>
          <a:p>
            <a:r>
              <a:rPr lang="en-US" sz="2000" dirty="0" smtClean="0"/>
              <a:t>LCD features</a:t>
            </a:r>
          </a:p>
        </p:txBody>
      </p:sp>
      <p:sp>
        <p:nvSpPr>
          <p:cNvPr id="32771" name="Rectangle 4"/>
          <p:cNvSpPr>
            <a:spLocks noGrp="1" noChangeArrowheads="1"/>
          </p:cNvSpPr>
          <p:nvPr>
            <p:ph type="body" idx="1"/>
          </p:nvPr>
        </p:nvSpPr>
        <p:spPr>
          <a:xfrm>
            <a:off x="296863" y="1179513"/>
            <a:ext cx="5265737" cy="2924175"/>
          </a:xfrm>
        </p:spPr>
        <p:txBody>
          <a:bodyPr/>
          <a:lstStyle/>
          <a:p>
            <a:pPr>
              <a:spcBef>
                <a:spcPct val="0"/>
              </a:spcBef>
              <a:spcAft>
                <a:spcPct val="60000"/>
              </a:spcAft>
            </a:pPr>
            <a:r>
              <a:rPr lang="en-US" smtClean="0"/>
              <a:t>Pressing “Reset” and “Zoom” at same time puts instrument directly into “AutoCal” mode </a:t>
            </a:r>
          </a:p>
        </p:txBody>
      </p:sp>
      <p:pic>
        <p:nvPicPr>
          <p:cNvPr id="3277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862" t="13583" r="60286" b="40340"/>
          <a:stretch>
            <a:fillRect/>
          </a:stretch>
        </p:blipFill>
        <p:spPr bwMode="auto">
          <a:xfrm>
            <a:off x="1376363" y="3648691"/>
            <a:ext cx="3060700"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475" y="1441320"/>
            <a:ext cx="2441087" cy="116059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2774" name="Picture 8"/>
          <p:cNvPicPr>
            <a:picLocks noChangeAspect="1" noChangeArrowheads="1"/>
          </p:cNvPicPr>
          <p:nvPr/>
        </p:nvPicPr>
        <p:blipFill>
          <a:blip r:embed="rId5">
            <a:extLst>
              <a:ext uri="{28A0092B-C50C-407E-A947-70E740481C1C}">
                <a14:useLocalDpi xmlns:a14="http://schemas.microsoft.com/office/drawing/2010/main" val="0"/>
              </a:ext>
            </a:extLst>
          </a:blip>
          <a:srcRect l="14766" t="45479" r="57889" b="32083"/>
          <a:stretch>
            <a:fillRect/>
          </a:stretch>
        </p:blipFill>
        <p:spPr bwMode="auto">
          <a:xfrm>
            <a:off x="5710239" y="2895940"/>
            <a:ext cx="2686416" cy="1377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5" name="Picture 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2825" t="45479" r="22110" b="40480"/>
          <a:stretch>
            <a:fillRect/>
          </a:stretch>
        </p:blipFill>
        <p:spPr bwMode="auto">
          <a:xfrm>
            <a:off x="1285875" y="2493963"/>
            <a:ext cx="3914775" cy="979487"/>
          </a:xfrm>
          <a:prstGeom prst="rect">
            <a:avLst/>
          </a:prstGeom>
          <a:solidFill>
            <a:srgbClr val="FFFFFF"/>
          </a:solidFill>
          <a:ln w="25400" algn="ctr">
            <a:solidFill>
              <a:schemeClr val="bg1"/>
            </a:solidFill>
            <a:miter lim="800000"/>
            <a:headEnd/>
            <a:tailEnd/>
          </a:ln>
          <a:effectLst>
            <a:outerShdw dist="101600" dir="2700000" algn="ctr" rotWithShape="0">
              <a:schemeClr val="bg2"/>
            </a:outerShdw>
          </a:effectLst>
        </p:spPr>
      </p:pic>
      <p:sp>
        <p:nvSpPr>
          <p:cNvPr id="32776"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z="2000" dirty="0" smtClean="0"/>
              <a:t>Rechargeable battery pack </a:t>
            </a:r>
          </a:p>
        </p:txBody>
      </p:sp>
      <p:sp>
        <p:nvSpPr>
          <p:cNvPr id="33795" name="Rectangle 3"/>
          <p:cNvSpPr>
            <a:spLocks noGrp="1" noChangeArrowheads="1"/>
          </p:cNvSpPr>
          <p:nvPr>
            <p:ph type="body" idx="1"/>
          </p:nvPr>
        </p:nvSpPr>
        <p:spPr>
          <a:xfrm>
            <a:off x="5764213" y="1487488"/>
            <a:ext cx="2565400" cy="1546225"/>
          </a:xfrm>
        </p:spPr>
        <p:txBody>
          <a:bodyPr/>
          <a:lstStyle/>
          <a:p>
            <a:r>
              <a:rPr lang="en-US" sz="1800" dirty="0" smtClean="0"/>
              <a:t>Available with optional built-in flashlight LEDs</a:t>
            </a:r>
          </a:p>
          <a:p>
            <a:endParaRPr lang="en-US" sz="1800" dirty="0" smtClean="0"/>
          </a:p>
        </p:txBody>
      </p:sp>
      <p:pic>
        <p:nvPicPr>
          <p:cNvPr id="33796" name="Picture 4" descr="G460_Lampe_6x13"/>
          <p:cNvPicPr>
            <a:picLocks noChangeAspect="1" noChangeArrowheads="1"/>
          </p:cNvPicPr>
          <p:nvPr/>
        </p:nvPicPr>
        <p:blipFill>
          <a:blip r:embed="rId3">
            <a:extLst>
              <a:ext uri="{28A0092B-C50C-407E-A947-70E740481C1C}">
                <a14:useLocalDpi xmlns:a14="http://schemas.microsoft.com/office/drawing/2010/main" val="0"/>
              </a:ext>
            </a:extLst>
          </a:blip>
          <a:srcRect l="5942" r="8423"/>
          <a:stretch>
            <a:fillRect/>
          </a:stretch>
        </p:blipFill>
        <p:spPr bwMode="auto">
          <a:xfrm>
            <a:off x="533400" y="1331913"/>
            <a:ext cx="4713288" cy="381158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3797" name="Line 5"/>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3798" name="Picture 6" descr="BAT_unten"/>
          <p:cNvPicPr>
            <a:picLocks noChangeAspect="1" noChangeArrowheads="1"/>
          </p:cNvPicPr>
          <p:nvPr/>
        </p:nvPicPr>
        <p:blipFill>
          <a:blip r:embed="rId4" cstate="print">
            <a:clrChange>
              <a:clrFrom>
                <a:srgbClr val="F8F8F8"/>
              </a:clrFrom>
              <a:clrTo>
                <a:srgbClr val="F8F8F8">
                  <a:alpha val="0"/>
                </a:srgbClr>
              </a:clrTo>
            </a:clrChange>
            <a:extLst>
              <a:ext uri="{28A0092B-C50C-407E-A947-70E740481C1C}">
                <a14:useLocalDpi xmlns:a14="http://schemas.microsoft.com/office/drawing/2010/main" val="0"/>
              </a:ext>
            </a:extLst>
          </a:blip>
          <a:srcRect l="50471" t="6541"/>
          <a:stretch>
            <a:fillRect/>
          </a:stretch>
        </p:blipFill>
        <p:spPr bwMode="auto">
          <a:xfrm>
            <a:off x="3921858" y="4252913"/>
            <a:ext cx="28384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 Box 7"/>
          <p:cNvSpPr txBox="1">
            <a:spLocks noChangeArrowheads="1"/>
          </p:cNvSpPr>
          <p:nvPr/>
        </p:nvSpPr>
        <p:spPr bwMode="auto">
          <a:xfrm>
            <a:off x="7358063" y="4818063"/>
            <a:ext cx="1323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spcBef>
                <a:spcPct val="50000"/>
              </a:spcBef>
            </a:pPr>
            <a:r>
              <a:rPr lang="en-US" sz="1800" i="1">
                <a:solidFill>
                  <a:schemeClr val="bg1"/>
                </a:solidFill>
              </a:rPr>
              <a:t>LED location</a:t>
            </a:r>
          </a:p>
        </p:txBody>
      </p:sp>
      <p:sp>
        <p:nvSpPr>
          <p:cNvPr id="33800" name="Line 8"/>
          <p:cNvSpPr>
            <a:spLocks noChangeShapeType="1"/>
          </p:cNvSpPr>
          <p:nvPr/>
        </p:nvSpPr>
        <p:spPr bwMode="auto">
          <a:xfrm>
            <a:off x="6537325" y="4872038"/>
            <a:ext cx="803275" cy="123825"/>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slow">
    <p:split orient="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z="2000" dirty="0" smtClean="0"/>
              <a:t>To turn on LED flashlight</a:t>
            </a:r>
          </a:p>
        </p:txBody>
      </p:sp>
      <p:sp>
        <p:nvSpPr>
          <p:cNvPr id="34819" name="Rectangle 3"/>
          <p:cNvSpPr>
            <a:spLocks noGrp="1" noChangeArrowheads="1"/>
          </p:cNvSpPr>
          <p:nvPr>
            <p:ph type="body" idx="1"/>
          </p:nvPr>
        </p:nvSpPr>
        <p:spPr>
          <a:xfrm>
            <a:off x="544513" y="1368425"/>
            <a:ext cx="4651375" cy="4508500"/>
          </a:xfrm>
        </p:spPr>
        <p:txBody>
          <a:bodyPr/>
          <a:lstStyle/>
          <a:p>
            <a:pPr>
              <a:spcBef>
                <a:spcPct val="0"/>
              </a:spcBef>
              <a:spcAft>
                <a:spcPts val="1800"/>
              </a:spcAft>
            </a:pPr>
            <a:r>
              <a:rPr lang="en-US" sz="1800" dirty="0" smtClean="0"/>
              <a:t>From normal operation:</a:t>
            </a:r>
          </a:p>
          <a:p>
            <a:pPr lvl="1">
              <a:lnSpc>
                <a:spcPct val="100000"/>
              </a:lnSpc>
              <a:spcBef>
                <a:spcPct val="0"/>
              </a:spcBef>
              <a:spcAft>
                <a:spcPts val="1800"/>
              </a:spcAft>
            </a:pPr>
            <a:r>
              <a:rPr lang="en-US" sz="1800" dirty="0" smtClean="0"/>
              <a:t>Press and hold "Peak" until the soft key changes name to "Lamp" and lamp icon shows in display</a:t>
            </a:r>
          </a:p>
          <a:p>
            <a:pPr lvl="1">
              <a:lnSpc>
                <a:spcPct val="100000"/>
              </a:lnSpc>
              <a:spcBef>
                <a:spcPct val="0"/>
              </a:spcBef>
              <a:spcAft>
                <a:spcPts val="1800"/>
              </a:spcAft>
            </a:pPr>
            <a:r>
              <a:rPr lang="en-US" sz="1800" dirty="0" smtClean="0"/>
              <a:t>LEDs will remain lit for 60 seconds, then turn off</a:t>
            </a:r>
          </a:p>
          <a:p>
            <a:pPr lvl="1">
              <a:lnSpc>
                <a:spcPct val="100000"/>
              </a:lnSpc>
              <a:spcBef>
                <a:spcPct val="0"/>
              </a:spcBef>
              <a:spcAft>
                <a:spcPts val="1800"/>
              </a:spcAft>
            </a:pPr>
            <a:r>
              <a:rPr lang="en-US" sz="1800" dirty="0" smtClean="0"/>
              <a:t>Press "Lamp" to turn off sooner</a:t>
            </a:r>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l="19873" t="34137" r="54150" b="48871"/>
          <a:stretch>
            <a:fillRect/>
          </a:stretch>
        </p:blipFill>
        <p:spPr bwMode="auto">
          <a:xfrm>
            <a:off x="5672138" y="2866304"/>
            <a:ext cx="2425577" cy="1150071"/>
          </a:xfrm>
          <a:prstGeom prst="rect">
            <a:avLst/>
          </a:prstGeom>
          <a:noFill/>
          <a:ln w="19050"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7538" y="1400868"/>
            <a:ext cx="2382593" cy="113278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1188" y="4325815"/>
            <a:ext cx="2442356" cy="1161196"/>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4823" name="Line 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4" name="Oval 8"/>
          <p:cNvSpPr>
            <a:spLocks noChangeArrowheads="1"/>
          </p:cNvSpPr>
          <p:nvPr/>
        </p:nvSpPr>
        <p:spPr bwMode="auto">
          <a:xfrm>
            <a:off x="5386388" y="2722563"/>
            <a:ext cx="771525" cy="700087"/>
          </a:xfrm>
          <a:prstGeom prst="ellipse">
            <a:avLst/>
          </a:prstGeom>
          <a:noFill/>
          <a:ln w="508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6"/>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Rectangle 4"/>
          <p:cNvSpPr/>
          <p:nvPr/>
        </p:nvSpPr>
        <p:spPr bwMode="auto">
          <a:xfrm>
            <a:off x="0" y="1173480"/>
            <a:ext cx="9144000" cy="5394960"/>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426720" y="1183640"/>
            <a:ext cx="3124200" cy="812800"/>
          </a:xfrm>
        </p:spPr>
        <p:txBody>
          <a:bodyPr anchor="t"/>
          <a:lstStyle/>
          <a:p>
            <a:pPr algn="l"/>
            <a:r>
              <a:rPr lang="en-US" sz="2000" dirty="0" smtClean="0"/>
              <a:t>G450 / G460</a:t>
            </a:r>
            <a:r>
              <a:rPr lang="en-US" sz="2000" baseline="0" dirty="0" smtClean="0"/>
              <a:t> Optional   6-year Sensor Warranty</a:t>
            </a:r>
            <a:endParaRPr lang="en-US" sz="2000"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094" r="21250" b="1458"/>
          <a:stretch/>
        </p:blipFill>
        <p:spPr bwMode="auto">
          <a:xfrm>
            <a:off x="4054484" y="320040"/>
            <a:ext cx="4723755" cy="6055111"/>
          </a:xfrm>
          <a:prstGeom prst="rect">
            <a:avLst/>
          </a:prstGeom>
          <a:noFill/>
          <a:ln w="25400">
            <a:solidFill>
              <a:schemeClr val="bg1"/>
            </a:solidFill>
            <a:miter lim="800000"/>
            <a:headEnd/>
            <a:tailEnd/>
          </a:ln>
          <a:effectLst>
            <a:outerShdw dist="107950"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6" name="Content Placeholder 5"/>
          <p:cNvSpPr>
            <a:spLocks noGrp="1"/>
          </p:cNvSpPr>
          <p:nvPr>
            <p:ph idx="1"/>
          </p:nvPr>
        </p:nvSpPr>
        <p:spPr>
          <a:xfrm>
            <a:off x="481648" y="2118360"/>
            <a:ext cx="3358832" cy="2956560"/>
          </a:xfrm>
        </p:spPr>
        <p:txBody>
          <a:bodyPr/>
          <a:lstStyle/>
          <a:p>
            <a:pPr>
              <a:spcBef>
                <a:spcPts val="0"/>
              </a:spcBef>
              <a:spcAft>
                <a:spcPts val="1200"/>
              </a:spcAft>
            </a:pPr>
            <a:r>
              <a:rPr lang="en-US" sz="1800" dirty="0" smtClean="0"/>
              <a:t>3-year warranty on O</a:t>
            </a:r>
            <a:r>
              <a:rPr lang="en-US" sz="1800" baseline="-25000" dirty="0" smtClean="0"/>
              <a:t>2</a:t>
            </a:r>
            <a:r>
              <a:rPr lang="en-US" sz="1800" dirty="0" smtClean="0"/>
              <a:t>, LEL, CO and H2S sensors still standard</a:t>
            </a:r>
          </a:p>
          <a:p>
            <a:pPr>
              <a:spcBef>
                <a:spcPts val="0"/>
              </a:spcBef>
              <a:spcAft>
                <a:spcPts val="1200"/>
              </a:spcAft>
            </a:pPr>
            <a:r>
              <a:rPr lang="en-US" sz="1800" dirty="0" smtClean="0"/>
              <a:t>Standard lifetime warranty on instrument</a:t>
            </a:r>
          </a:p>
          <a:p>
            <a:pPr>
              <a:spcBef>
                <a:spcPts val="0"/>
              </a:spcBef>
              <a:spcAft>
                <a:spcPts val="1200"/>
              </a:spcAft>
            </a:pPr>
            <a:r>
              <a:rPr lang="en-US" sz="1800" dirty="0" smtClean="0"/>
              <a:t>6-year sensor warranty option available for additional $250.00 at time of purchase </a:t>
            </a:r>
          </a:p>
        </p:txBody>
      </p:sp>
    </p:spTree>
    <p:extLst>
      <p:ext uri="{BB962C8B-B14F-4D97-AF65-F5344CB8AC3E}">
        <p14:creationId xmlns:p14="http://schemas.microsoft.com/office/powerpoint/2010/main" val="2544233730"/>
      </p:ext>
    </p:extLst>
  </p:cSld>
  <p:clrMapOvr>
    <a:masterClrMapping/>
  </p:clrMapOvr>
  <p:transition spd="slow">
    <p:split orient="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132138" y="7938"/>
            <a:ext cx="5500687" cy="812800"/>
          </a:xfrm>
        </p:spPr>
        <p:txBody>
          <a:bodyPr/>
          <a:lstStyle/>
          <a:p>
            <a:r>
              <a:rPr lang="en-US" sz="2000" dirty="0" smtClean="0"/>
              <a:t>Instrument readings and alarms</a:t>
            </a:r>
          </a:p>
        </p:txBody>
      </p:sp>
      <p:sp>
        <p:nvSpPr>
          <p:cNvPr id="35843" name="Rectangle 3"/>
          <p:cNvSpPr>
            <a:spLocks noGrp="1" noChangeArrowheads="1"/>
          </p:cNvSpPr>
          <p:nvPr>
            <p:ph type="body" idx="1"/>
          </p:nvPr>
        </p:nvSpPr>
        <p:spPr>
          <a:xfrm>
            <a:off x="668338" y="1112838"/>
            <a:ext cx="4848225" cy="4508500"/>
          </a:xfrm>
        </p:spPr>
        <p:txBody>
          <a:bodyPr/>
          <a:lstStyle/>
          <a:p>
            <a:pPr>
              <a:spcBef>
                <a:spcPct val="0"/>
              </a:spcBef>
              <a:spcAft>
                <a:spcPts val="600"/>
              </a:spcAft>
            </a:pPr>
            <a:r>
              <a:rPr lang="en-US" sz="1800" dirty="0" smtClean="0"/>
              <a:t>LEL:  </a:t>
            </a:r>
          </a:p>
          <a:p>
            <a:pPr lvl="1">
              <a:lnSpc>
                <a:spcPct val="100000"/>
              </a:lnSpc>
              <a:spcBef>
                <a:spcPct val="0"/>
              </a:spcBef>
              <a:spcAft>
                <a:spcPts val="600"/>
              </a:spcAft>
            </a:pPr>
            <a:r>
              <a:rPr lang="en-US" sz="1800" dirty="0" smtClean="0"/>
              <a:t>Readings in 0.5% LEL increments</a:t>
            </a:r>
          </a:p>
          <a:p>
            <a:pPr>
              <a:spcBef>
                <a:spcPct val="0"/>
              </a:spcBef>
              <a:spcAft>
                <a:spcPts val="600"/>
              </a:spcAft>
            </a:pPr>
            <a:r>
              <a:rPr lang="en-US" sz="1800" dirty="0" smtClean="0"/>
              <a:t>H</a:t>
            </a:r>
            <a:r>
              <a:rPr lang="en-US" sz="1800" baseline="-25000" dirty="0" smtClean="0"/>
              <a:t>2</a:t>
            </a:r>
            <a:r>
              <a:rPr lang="en-US" sz="1800" dirty="0" smtClean="0"/>
              <a:t>S:</a:t>
            </a:r>
          </a:p>
          <a:p>
            <a:pPr lvl="1">
              <a:lnSpc>
                <a:spcPct val="100000"/>
              </a:lnSpc>
              <a:spcBef>
                <a:spcPct val="0"/>
              </a:spcBef>
              <a:spcAft>
                <a:spcPts val="600"/>
              </a:spcAft>
            </a:pPr>
            <a:r>
              <a:rPr lang="en-US" sz="1800" dirty="0" smtClean="0"/>
              <a:t>Standard H</a:t>
            </a:r>
            <a:r>
              <a:rPr lang="en-US" sz="1800" baseline="-25000" dirty="0" smtClean="0"/>
              <a:t>2</a:t>
            </a:r>
            <a:r>
              <a:rPr lang="en-US" sz="1800" dirty="0" smtClean="0"/>
              <a:t>S sensor: </a:t>
            </a:r>
          </a:p>
          <a:p>
            <a:pPr lvl="2">
              <a:lnSpc>
                <a:spcPct val="100000"/>
              </a:lnSpc>
              <a:spcBef>
                <a:spcPct val="0"/>
              </a:spcBef>
              <a:spcAft>
                <a:spcPts val="600"/>
              </a:spcAft>
            </a:pPr>
            <a:r>
              <a:rPr lang="en-US" sz="1800" dirty="0" smtClean="0"/>
              <a:t>Readings in 0.1 ppm increments</a:t>
            </a:r>
          </a:p>
          <a:p>
            <a:pPr lvl="1">
              <a:lnSpc>
                <a:spcPct val="100000"/>
              </a:lnSpc>
              <a:spcBef>
                <a:spcPct val="0"/>
              </a:spcBef>
              <a:spcAft>
                <a:spcPts val="600"/>
              </a:spcAft>
            </a:pPr>
            <a:r>
              <a:rPr lang="en-US" sz="1800" dirty="0" smtClean="0"/>
              <a:t>COSH sensor:  </a:t>
            </a:r>
          </a:p>
          <a:p>
            <a:pPr lvl="2">
              <a:lnSpc>
                <a:spcPct val="100000"/>
              </a:lnSpc>
              <a:spcBef>
                <a:spcPct val="0"/>
              </a:spcBef>
              <a:spcAft>
                <a:spcPts val="600"/>
              </a:spcAft>
            </a:pPr>
            <a:r>
              <a:rPr lang="en-US" sz="1800" dirty="0" smtClean="0"/>
              <a:t>H</a:t>
            </a:r>
            <a:r>
              <a:rPr lang="en-US" sz="1800" baseline="-25000" dirty="0" smtClean="0"/>
              <a:t>2</a:t>
            </a:r>
            <a:r>
              <a:rPr lang="en-US" sz="1800" dirty="0" smtClean="0"/>
              <a:t>S readings in 0.2 ppm increments</a:t>
            </a:r>
          </a:p>
          <a:p>
            <a:pPr>
              <a:spcBef>
                <a:spcPct val="0"/>
              </a:spcBef>
              <a:spcAft>
                <a:spcPts val="600"/>
              </a:spcAft>
            </a:pPr>
            <a:r>
              <a:rPr lang="en-US" sz="1800" dirty="0" smtClean="0"/>
              <a:t>CO:</a:t>
            </a:r>
          </a:p>
          <a:p>
            <a:pPr lvl="1">
              <a:lnSpc>
                <a:spcPct val="100000"/>
              </a:lnSpc>
              <a:spcBef>
                <a:spcPct val="0"/>
              </a:spcBef>
              <a:spcAft>
                <a:spcPts val="600"/>
              </a:spcAft>
            </a:pPr>
            <a:r>
              <a:rPr lang="en-US" sz="1800" dirty="0" smtClean="0"/>
              <a:t>Readings in 1.0 ppm increments</a:t>
            </a:r>
          </a:p>
          <a:p>
            <a:pPr>
              <a:spcBef>
                <a:spcPct val="0"/>
              </a:spcBef>
              <a:spcAft>
                <a:spcPts val="600"/>
              </a:spcAft>
            </a:pPr>
            <a:r>
              <a:rPr lang="en-US" sz="1800" dirty="0" smtClean="0"/>
              <a:t>O</a:t>
            </a:r>
            <a:r>
              <a:rPr lang="en-US" sz="1800" baseline="-25000" dirty="0" smtClean="0"/>
              <a:t>2</a:t>
            </a:r>
            <a:r>
              <a:rPr lang="en-US" sz="1800" dirty="0" smtClean="0"/>
              <a:t>:</a:t>
            </a:r>
          </a:p>
          <a:p>
            <a:pPr lvl="1">
              <a:lnSpc>
                <a:spcPct val="100000"/>
              </a:lnSpc>
              <a:spcBef>
                <a:spcPct val="0"/>
              </a:spcBef>
              <a:spcAft>
                <a:spcPts val="600"/>
              </a:spcAft>
            </a:pPr>
            <a:r>
              <a:rPr lang="en-US" sz="1800" dirty="0" smtClean="0"/>
              <a:t>Readings in 0.1% volume  increments </a:t>
            </a:r>
          </a:p>
          <a:p>
            <a:pPr lvl="2">
              <a:lnSpc>
                <a:spcPct val="100000"/>
              </a:lnSpc>
              <a:spcBef>
                <a:spcPct val="0"/>
              </a:spcBef>
              <a:spcAft>
                <a:spcPts val="600"/>
              </a:spcAft>
            </a:pPr>
            <a:endParaRPr lang="en-US" sz="1800" dirty="0" smtClean="0"/>
          </a:p>
        </p:txBody>
      </p:sp>
      <p:sp>
        <p:nvSpPr>
          <p:cNvPr id="35844" name="Line 4"/>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5845" name="Picture 7" descr="G460 w red flipped O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3679"/>
          <a:stretch>
            <a:fillRect/>
          </a:stretch>
        </p:blipFill>
        <p:spPr bwMode="auto">
          <a:xfrm rot="478670">
            <a:off x="5292725" y="593725"/>
            <a:ext cx="3362325"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z="2000" dirty="0" smtClean="0"/>
              <a:t>G450 / G460 alarms</a:t>
            </a:r>
          </a:p>
        </p:txBody>
      </p:sp>
      <p:pic>
        <p:nvPicPr>
          <p:cNvPr id="36867" name="Picture 4"/>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723" t="16134" r="21490" b="20164"/>
          <a:stretch/>
        </p:blipFill>
        <p:spPr bwMode="auto">
          <a:xfrm>
            <a:off x="1380392" y="1281088"/>
            <a:ext cx="6286500" cy="4486666"/>
          </a:xfrm>
          <a:prstGeom prst="rect">
            <a:avLst/>
          </a:prstGeom>
          <a:solidFill>
            <a:srgbClr val="FFFFFF"/>
          </a:solidFill>
          <a:ln w="25400" algn="ctr">
            <a:solidFill>
              <a:schemeClr val="bg1"/>
            </a:solidFill>
            <a:miter lim="800000"/>
            <a:headEnd/>
            <a:tailEnd/>
          </a:ln>
          <a:effectLst>
            <a:outerShdw dist="101600" dir="2700000" algn="ctr" rotWithShape="0">
              <a:schemeClr val="bg2"/>
            </a:outerShdw>
          </a:effectLst>
          <a:extLst/>
        </p:spPr>
      </p:pic>
      <p:sp>
        <p:nvSpPr>
          <p:cNvPr id="36868" name="Line 5"/>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orient="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Straight Arrow Connector 5"/>
          <p:cNvCxnSpPr>
            <a:cxnSpLocks noChangeShapeType="1"/>
          </p:cNvCxnSpPr>
          <p:nvPr/>
        </p:nvCxnSpPr>
        <p:spPr bwMode="auto">
          <a:xfrm flipV="1">
            <a:off x="6007100" y="1423988"/>
            <a:ext cx="450850" cy="415925"/>
          </a:xfrm>
          <a:prstGeom prst="straightConnector1">
            <a:avLst/>
          </a:prstGeom>
          <a:noFill/>
          <a:ln w="1905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891" name="Line 53"/>
          <p:cNvSpPr>
            <a:spLocks noChangeShapeType="1"/>
          </p:cNvSpPr>
          <p:nvPr/>
        </p:nvSpPr>
        <p:spPr bwMode="auto">
          <a:xfrm flipV="1">
            <a:off x="0" y="947738"/>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2" name="Rectangle 2"/>
          <p:cNvSpPr>
            <a:spLocks noGrp="1" noChangeArrowheads="1"/>
          </p:cNvSpPr>
          <p:nvPr>
            <p:ph type="title"/>
          </p:nvPr>
        </p:nvSpPr>
        <p:spPr>
          <a:xfrm>
            <a:off x="1493838" y="117475"/>
            <a:ext cx="4443412" cy="812800"/>
          </a:xfrm>
        </p:spPr>
        <p:txBody>
          <a:bodyPr/>
          <a:lstStyle/>
          <a:p>
            <a:pPr eaLnBrk="1" hangingPunct="1"/>
            <a:r>
              <a:rPr lang="en-US" sz="2000" dirty="0" smtClean="0"/>
              <a:t>Effects of O</a:t>
            </a:r>
            <a:r>
              <a:rPr lang="en-US" sz="2000" baseline="-25000" dirty="0" smtClean="0"/>
              <a:t>2</a:t>
            </a:r>
            <a:r>
              <a:rPr lang="en-US" sz="2000" dirty="0" smtClean="0"/>
              <a:t> concentration on combustible gas readings</a:t>
            </a:r>
          </a:p>
        </p:txBody>
      </p:sp>
      <p:sp>
        <p:nvSpPr>
          <p:cNvPr id="37893" name="Rectangle 3"/>
          <p:cNvSpPr>
            <a:spLocks noGrp="1" noChangeArrowheads="1"/>
          </p:cNvSpPr>
          <p:nvPr>
            <p:ph type="body" idx="1"/>
          </p:nvPr>
        </p:nvSpPr>
        <p:spPr>
          <a:xfrm>
            <a:off x="214313" y="1163638"/>
            <a:ext cx="4322762" cy="4508500"/>
          </a:xfrm>
        </p:spPr>
        <p:txBody>
          <a:bodyPr/>
          <a:lstStyle/>
          <a:p>
            <a:pPr eaLnBrk="1" hangingPunct="1">
              <a:spcBef>
                <a:spcPct val="0"/>
              </a:spcBef>
              <a:spcAft>
                <a:spcPts val="1200"/>
              </a:spcAft>
            </a:pPr>
            <a:r>
              <a:rPr lang="en-US" sz="1800" dirty="0" smtClean="0"/>
              <a:t>LEL readings may be affected if levels of O</a:t>
            </a:r>
            <a:r>
              <a:rPr lang="en-US" sz="1800" baseline="-25000" dirty="0" smtClean="0"/>
              <a:t>2</a:t>
            </a:r>
            <a:r>
              <a:rPr lang="en-US" sz="1800" dirty="0" smtClean="0"/>
              <a:t> are higher or lower than fresh air</a:t>
            </a:r>
          </a:p>
          <a:p>
            <a:pPr eaLnBrk="1" hangingPunct="1">
              <a:spcBef>
                <a:spcPct val="0"/>
              </a:spcBef>
              <a:spcAft>
                <a:spcPts val="1200"/>
              </a:spcAft>
            </a:pPr>
            <a:r>
              <a:rPr lang="en-US" sz="1800" dirty="0" smtClean="0"/>
              <a:t>The standard catalytic LEL sensor requires a minimum level of 10% oxygen to read LEL</a:t>
            </a:r>
          </a:p>
          <a:p>
            <a:pPr eaLnBrk="1" hangingPunct="1">
              <a:spcBef>
                <a:spcPct val="0"/>
              </a:spcBef>
              <a:spcAft>
                <a:spcPts val="1200"/>
              </a:spcAft>
            </a:pPr>
            <a:r>
              <a:rPr lang="en-US" sz="1800" dirty="0" smtClean="0"/>
              <a:t>If the O</a:t>
            </a:r>
            <a:r>
              <a:rPr lang="en-US" sz="1800" baseline="-25000" dirty="0" smtClean="0"/>
              <a:t>2</a:t>
            </a:r>
            <a:r>
              <a:rPr lang="en-US" sz="1800" dirty="0" smtClean="0"/>
              <a:t> concentration is too low the LEL reading will be replaced with question marks </a:t>
            </a:r>
          </a:p>
        </p:txBody>
      </p:sp>
      <p:pic>
        <p:nvPicPr>
          <p:cNvPr id="37894" name="Picture 2"/>
          <p:cNvPicPr>
            <a:picLocks noChangeAspect="1" noChangeArrowheads="1"/>
          </p:cNvPicPr>
          <p:nvPr/>
        </p:nvPicPr>
        <p:blipFill>
          <a:blip r:embed="rId3">
            <a:extLst>
              <a:ext uri="{28A0092B-C50C-407E-A947-70E740481C1C}">
                <a14:useLocalDpi xmlns:a14="http://schemas.microsoft.com/office/drawing/2010/main" val="0"/>
              </a:ext>
            </a:extLst>
          </a:blip>
          <a:srcRect l="51321" t="25262" r="41129" b="62723"/>
          <a:stretch>
            <a:fillRect/>
          </a:stretch>
        </p:blipFill>
        <p:spPr bwMode="auto">
          <a:xfrm>
            <a:off x="6542088" y="3762375"/>
            <a:ext cx="2182812" cy="1065213"/>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37895" name="Picture 3"/>
          <p:cNvPicPr>
            <a:picLocks noChangeAspect="1" noChangeArrowheads="1"/>
          </p:cNvPicPr>
          <p:nvPr/>
        </p:nvPicPr>
        <p:blipFill>
          <a:blip r:embed="rId4">
            <a:extLst>
              <a:ext uri="{28A0092B-C50C-407E-A947-70E740481C1C}">
                <a14:useLocalDpi xmlns:a14="http://schemas.microsoft.com/office/drawing/2010/main" val="0"/>
              </a:ext>
            </a:extLst>
          </a:blip>
          <a:srcRect l="51450" t="25108" r="41129" b="62772"/>
          <a:stretch>
            <a:fillRect/>
          </a:stretch>
        </p:blipFill>
        <p:spPr bwMode="auto">
          <a:xfrm>
            <a:off x="6551614" y="221410"/>
            <a:ext cx="2152772" cy="108034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6" name="Picture 4"/>
          <p:cNvPicPr>
            <a:picLocks noChangeAspect="1" noChangeArrowheads="1"/>
          </p:cNvPicPr>
          <p:nvPr/>
        </p:nvPicPr>
        <p:blipFill>
          <a:blip r:embed="rId5">
            <a:extLst>
              <a:ext uri="{28A0092B-C50C-407E-A947-70E740481C1C}">
                <a14:useLocalDpi xmlns:a14="http://schemas.microsoft.com/office/drawing/2010/main" val="0"/>
              </a:ext>
            </a:extLst>
          </a:blip>
          <a:srcRect l="51328" t="25108" r="41234" b="62772"/>
          <a:stretch>
            <a:fillRect/>
          </a:stretch>
        </p:blipFill>
        <p:spPr bwMode="auto">
          <a:xfrm>
            <a:off x="6550025" y="1993900"/>
            <a:ext cx="2165350" cy="1082675"/>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38650" y="1592263"/>
            <a:ext cx="1568450" cy="523875"/>
          </a:xfrm>
          <a:prstGeom prst="rect">
            <a:avLst/>
          </a:prstGeom>
          <a:solidFill>
            <a:srgbClr val="FFFFFF"/>
          </a:solidFill>
          <a:ln w="22225">
            <a:solidFill>
              <a:schemeClr val="bg1"/>
            </a:solidFill>
          </a:ln>
          <a:effectLst>
            <a:outerShdw dist="101600" dir="2700000" algn="ctr" rotWithShape="0">
              <a:schemeClr val="bg1">
                <a:lumMod val="50000"/>
                <a:lumOff val="50000"/>
              </a:schemeClr>
            </a:outerShdw>
          </a:effectLst>
        </p:spPr>
        <p:txBody>
          <a:bodyPr>
            <a:spAutoFit/>
          </a:bodyPr>
          <a:lstStyle/>
          <a:p>
            <a:pPr>
              <a:defRPr/>
            </a:pPr>
            <a:r>
              <a:rPr lang="en-US" sz="1400" i="1" dirty="0">
                <a:solidFill>
                  <a:srgbClr val="000000"/>
                </a:solidFill>
              </a:rPr>
              <a:t>Readings in fresh air</a:t>
            </a:r>
          </a:p>
        </p:txBody>
      </p:sp>
      <p:sp>
        <p:nvSpPr>
          <p:cNvPr id="11" name="TextBox 10"/>
          <p:cNvSpPr txBox="1"/>
          <p:nvPr/>
        </p:nvSpPr>
        <p:spPr>
          <a:xfrm>
            <a:off x="4984750" y="5238750"/>
            <a:ext cx="2303463" cy="523875"/>
          </a:xfrm>
          <a:prstGeom prst="rect">
            <a:avLst/>
          </a:prstGeom>
          <a:solidFill>
            <a:srgbClr val="FFFFFF"/>
          </a:solidFill>
          <a:ln w="22225">
            <a:solidFill>
              <a:schemeClr val="bg1"/>
            </a:solidFill>
          </a:ln>
          <a:effectLst>
            <a:outerShdw dist="101600" dir="2700000" algn="ctr" rotWithShape="0">
              <a:schemeClr val="bg1">
                <a:lumMod val="50000"/>
                <a:lumOff val="50000"/>
              </a:schemeClr>
            </a:outerShdw>
          </a:effectLst>
        </p:spPr>
        <p:txBody>
          <a:bodyPr>
            <a:spAutoFit/>
          </a:bodyPr>
          <a:lstStyle/>
          <a:p>
            <a:pPr>
              <a:defRPr/>
            </a:pPr>
            <a:r>
              <a:rPr lang="en-US" sz="1400" i="1" dirty="0">
                <a:solidFill>
                  <a:srgbClr val="000000"/>
                </a:solidFill>
              </a:rPr>
              <a:t>Readings when O</a:t>
            </a:r>
            <a:r>
              <a:rPr lang="en-US" sz="1400" i="1" baseline="-25000" dirty="0">
                <a:solidFill>
                  <a:srgbClr val="000000"/>
                </a:solidFill>
              </a:rPr>
              <a:t>2</a:t>
            </a:r>
            <a:r>
              <a:rPr lang="en-US" sz="1400" i="1" dirty="0">
                <a:solidFill>
                  <a:srgbClr val="000000"/>
                </a:solidFill>
              </a:rPr>
              <a:t> too low for LEL sensor</a:t>
            </a:r>
          </a:p>
        </p:txBody>
      </p:sp>
      <p:pic>
        <p:nvPicPr>
          <p:cNvPr id="37899"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862" t="13583" r="60286" b="40340"/>
          <a:stretch>
            <a:fillRect/>
          </a:stretch>
        </p:blipFill>
        <p:spPr bwMode="auto">
          <a:xfrm>
            <a:off x="1698625" y="3933586"/>
            <a:ext cx="2738438"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900" name="Straight Arrow Connector 19"/>
          <p:cNvCxnSpPr>
            <a:cxnSpLocks noChangeShapeType="1"/>
          </p:cNvCxnSpPr>
          <p:nvPr/>
        </p:nvCxnSpPr>
        <p:spPr bwMode="auto">
          <a:xfrm flipV="1">
            <a:off x="5961063" y="2894013"/>
            <a:ext cx="520700" cy="323850"/>
          </a:xfrm>
          <a:prstGeom prst="straightConnector1">
            <a:avLst/>
          </a:prstGeom>
          <a:noFill/>
          <a:ln w="1905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01" name="Straight Arrow Connector 22"/>
          <p:cNvCxnSpPr>
            <a:cxnSpLocks noChangeShapeType="1"/>
          </p:cNvCxnSpPr>
          <p:nvPr/>
        </p:nvCxnSpPr>
        <p:spPr bwMode="auto">
          <a:xfrm flipV="1">
            <a:off x="6159500" y="4916488"/>
            <a:ext cx="312738" cy="322262"/>
          </a:xfrm>
          <a:prstGeom prst="straightConnector1">
            <a:avLst/>
          </a:prstGeom>
          <a:noFill/>
          <a:ln w="1905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4437063" y="3213100"/>
            <a:ext cx="1758950" cy="523875"/>
          </a:xfrm>
          <a:prstGeom prst="rect">
            <a:avLst/>
          </a:prstGeom>
          <a:solidFill>
            <a:srgbClr val="FFFFFF"/>
          </a:solidFill>
          <a:ln w="22225">
            <a:solidFill>
              <a:schemeClr val="bg1"/>
            </a:solidFill>
          </a:ln>
          <a:effectLst>
            <a:outerShdw dist="101600" dir="2700000" algn="ctr" rotWithShape="0">
              <a:schemeClr val="bg1">
                <a:lumMod val="50000"/>
                <a:lumOff val="50000"/>
              </a:schemeClr>
            </a:outerShdw>
          </a:effectLst>
        </p:spPr>
        <p:txBody>
          <a:bodyPr>
            <a:spAutoFit/>
          </a:bodyPr>
          <a:lstStyle/>
          <a:p>
            <a:pPr>
              <a:defRPr/>
            </a:pPr>
            <a:r>
              <a:rPr lang="en-US" sz="1400" i="1" dirty="0">
                <a:solidFill>
                  <a:srgbClr val="000000"/>
                </a:solidFill>
              </a:rPr>
              <a:t>Readings in O</a:t>
            </a:r>
            <a:r>
              <a:rPr lang="en-US" sz="1400" i="1" baseline="-25000" dirty="0">
                <a:solidFill>
                  <a:srgbClr val="000000"/>
                </a:solidFill>
              </a:rPr>
              <a:t>2</a:t>
            </a:r>
            <a:r>
              <a:rPr lang="en-US" sz="1400" i="1" dirty="0">
                <a:solidFill>
                  <a:srgbClr val="000000"/>
                </a:solidFill>
              </a:rPr>
              <a:t> deficient air</a:t>
            </a:r>
          </a:p>
        </p:txBody>
      </p:sp>
    </p:spTree>
  </p:cSld>
  <p:clrMapOvr>
    <a:masterClrMapping/>
  </p:clrMapOvr>
  <p:transition spd="slow">
    <p:split orient="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682155" y="5257800"/>
            <a:ext cx="2461846" cy="1600200"/>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38915" name="Rectangle 1026"/>
          <p:cNvSpPr>
            <a:spLocks noGrp="1" noChangeArrowheads="1"/>
          </p:cNvSpPr>
          <p:nvPr>
            <p:ph type="title"/>
          </p:nvPr>
        </p:nvSpPr>
        <p:spPr>
          <a:xfrm>
            <a:off x="2329962" y="125413"/>
            <a:ext cx="3981937" cy="812800"/>
          </a:xfrm>
        </p:spPr>
        <p:txBody>
          <a:bodyPr/>
          <a:lstStyle/>
          <a:p>
            <a:pPr eaLnBrk="1" hangingPunct="1"/>
            <a:r>
              <a:rPr lang="en-US" sz="2000" dirty="0" smtClean="0"/>
              <a:t>Effects of high concentrations</a:t>
            </a:r>
            <a:br>
              <a:rPr lang="en-US" sz="2000" dirty="0" smtClean="0"/>
            </a:br>
            <a:r>
              <a:rPr lang="en-US" sz="2000" dirty="0" smtClean="0"/>
              <a:t>of gas on LEL sensor</a:t>
            </a:r>
          </a:p>
        </p:txBody>
      </p:sp>
      <p:sp>
        <p:nvSpPr>
          <p:cNvPr id="38916" name="Rectangle 1027"/>
          <p:cNvSpPr>
            <a:spLocks noGrp="1" noChangeArrowheads="1"/>
          </p:cNvSpPr>
          <p:nvPr>
            <p:ph type="body" idx="1"/>
          </p:nvPr>
        </p:nvSpPr>
        <p:spPr>
          <a:xfrm>
            <a:off x="190500" y="1136650"/>
            <a:ext cx="4060825" cy="4508500"/>
          </a:xfrm>
        </p:spPr>
        <p:txBody>
          <a:bodyPr/>
          <a:lstStyle/>
          <a:p>
            <a:pPr eaLnBrk="1" hangingPunct="1">
              <a:spcBef>
                <a:spcPct val="0"/>
              </a:spcBef>
              <a:spcAft>
                <a:spcPts val="1800"/>
              </a:spcAft>
            </a:pPr>
            <a:r>
              <a:rPr lang="en-US" sz="1800" dirty="0" smtClean="0"/>
              <a:t>Additional concerns when using standard catalytic LEL sensors:</a:t>
            </a:r>
          </a:p>
          <a:p>
            <a:pPr lvl="1" eaLnBrk="1" hangingPunct="1">
              <a:spcBef>
                <a:spcPct val="0"/>
              </a:spcBef>
              <a:spcAft>
                <a:spcPts val="1800"/>
              </a:spcAft>
            </a:pPr>
            <a:r>
              <a:rPr lang="en-US" sz="1800" dirty="0" smtClean="0"/>
              <a:t>Work is not permitted in areas where the concentration of gas exceeds safety limits!</a:t>
            </a:r>
          </a:p>
          <a:p>
            <a:pPr lvl="1" eaLnBrk="1" hangingPunct="1">
              <a:spcBef>
                <a:spcPct val="0"/>
              </a:spcBef>
              <a:spcAft>
                <a:spcPts val="1800"/>
              </a:spcAft>
            </a:pPr>
            <a:r>
              <a:rPr lang="en-US" sz="1800" dirty="0" smtClean="0"/>
              <a:t>If the explosive gas concentration is too high there may not be enough oxygen for the LEL sensor to detect properly</a:t>
            </a:r>
          </a:p>
          <a:p>
            <a:pPr lvl="1" eaLnBrk="1" hangingPunct="1">
              <a:spcBef>
                <a:spcPct val="0"/>
              </a:spcBef>
              <a:spcAft>
                <a:spcPts val="1800"/>
              </a:spcAft>
            </a:pPr>
            <a:r>
              <a:rPr lang="en-US" sz="1800" dirty="0" smtClean="0"/>
              <a:t>Concentrations above 100% LEL can damage the LEL sensor</a:t>
            </a:r>
          </a:p>
          <a:p>
            <a:pPr lvl="1" eaLnBrk="1" hangingPunct="1">
              <a:spcBef>
                <a:spcPct val="0"/>
              </a:spcBef>
              <a:spcAft>
                <a:spcPts val="1800"/>
              </a:spcAft>
            </a:pPr>
            <a:endParaRPr lang="en-US" sz="1800" dirty="0" smtClean="0"/>
          </a:p>
        </p:txBody>
      </p:sp>
      <p:sp>
        <p:nvSpPr>
          <p:cNvPr id="38917" name="Line 60"/>
          <p:cNvSpPr>
            <a:spLocks noChangeShapeType="1"/>
          </p:cNvSpPr>
          <p:nvPr/>
        </p:nvSpPr>
        <p:spPr bwMode="auto">
          <a:xfrm flipV="1">
            <a:off x="0" y="947738"/>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8918" name="Straight Arrow Connector 5"/>
          <p:cNvCxnSpPr>
            <a:cxnSpLocks noChangeShapeType="1"/>
          </p:cNvCxnSpPr>
          <p:nvPr/>
        </p:nvCxnSpPr>
        <p:spPr bwMode="auto">
          <a:xfrm flipV="1">
            <a:off x="6007100" y="1270000"/>
            <a:ext cx="450850" cy="415925"/>
          </a:xfrm>
          <a:prstGeom prst="straightConnector1">
            <a:avLst/>
          </a:prstGeom>
          <a:noFill/>
          <a:ln w="1905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8919" name="Picture 3"/>
          <p:cNvPicPr>
            <a:picLocks noChangeAspect="1" noChangeArrowheads="1"/>
          </p:cNvPicPr>
          <p:nvPr/>
        </p:nvPicPr>
        <p:blipFill>
          <a:blip r:embed="rId3">
            <a:extLst>
              <a:ext uri="{28A0092B-C50C-407E-A947-70E740481C1C}">
                <a14:useLocalDpi xmlns:a14="http://schemas.microsoft.com/office/drawing/2010/main" val="0"/>
              </a:ext>
            </a:extLst>
          </a:blip>
          <a:srcRect l="51450" t="25108" r="41129" b="62772"/>
          <a:stretch>
            <a:fillRect/>
          </a:stretch>
        </p:blipFill>
        <p:spPr bwMode="auto">
          <a:xfrm>
            <a:off x="6551613" y="217488"/>
            <a:ext cx="2160587" cy="1084262"/>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438650" y="1438275"/>
            <a:ext cx="1568450" cy="522288"/>
          </a:xfrm>
          <a:prstGeom prst="rect">
            <a:avLst/>
          </a:prstGeom>
          <a:solidFill>
            <a:srgbClr val="FFFFFF"/>
          </a:solidFill>
          <a:ln w="22225">
            <a:solidFill>
              <a:schemeClr val="bg1"/>
            </a:solidFill>
          </a:ln>
          <a:effectLst>
            <a:outerShdw dist="101600" dir="2700000" algn="ctr" rotWithShape="0">
              <a:schemeClr val="bg1">
                <a:lumMod val="50000"/>
                <a:lumOff val="50000"/>
              </a:schemeClr>
            </a:outerShdw>
          </a:effectLst>
        </p:spPr>
        <p:txBody>
          <a:bodyPr>
            <a:spAutoFit/>
          </a:bodyPr>
          <a:lstStyle/>
          <a:p>
            <a:pPr>
              <a:defRPr/>
            </a:pPr>
            <a:r>
              <a:rPr lang="en-US" sz="1400" i="1" dirty="0">
                <a:solidFill>
                  <a:srgbClr val="000000"/>
                </a:solidFill>
              </a:rPr>
              <a:t>Readings in fresh air</a:t>
            </a:r>
          </a:p>
        </p:txBody>
      </p:sp>
      <p:sp>
        <p:nvSpPr>
          <p:cNvPr id="11" name="TextBox 10"/>
          <p:cNvSpPr txBox="1"/>
          <p:nvPr/>
        </p:nvSpPr>
        <p:spPr>
          <a:xfrm>
            <a:off x="4725988" y="3494088"/>
            <a:ext cx="1579562" cy="522287"/>
          </a:xfrm>
          <a:prstGeom prst="rect">
            <a:avLst/>
          </a:prstGeom>
          <a:solidFill>
            <a:srgbClr val="FFFFFF"/>
          </a:solidFill>
          <a:ln w="22225">
            <a:solidFill>
              <a:schemeClr val="bg1"/>
            </a:solidFill>
          </a:ln>
          <a:effectLst>
            <a:outerShdw dist="101600" dir="2700000" algn="ctr" rotWithShape="0">
              <a:schemeClr val="bg1">
                <a:lumMod val="50000"/>
                <a:lumOff val="50000"/>
              </a:schemeClr>
            </a:outerShdw>
          </a:effectLst>
        </p:spPr>
        <p:txBody>
          <a:bodyPr>
            <a:spAutoFit/>
          </a:bodyPr>
          <a:lstStyle/>
          <a:p>
            <a:pPr>
              <a:defRPr/>
            </a:pPr>
            <a:r>
              <a:rPr lang="en-US" sz="1400" i="1" dirty="0">
                <a:solidFill>
                  <a:srgbClr val="000000"/>
                </a:solidFill>
              </a:rPr>
              <a:t>High (“Alarm 2”) at 20% LEL</a:t>
            </a:r>
          </a:p>
        </p:txBody>
      </p:sp>
      <p:cxnSp>
        <p:nvCxnSpPr>
          <p:cNvPr id="38922" name="Straight Arrow Connector 11"/>
          <p:cNvCxnSpPr>
            <a:cxnSpLocks noChangeShapeType="1"/>
          </p:cNvCxnSpPr>
          <p:nvPr/>
        </p:nvCxnSpPr>
        <p:spPr bwMode="auto">
          <a:xfrm flipV="1">
            <a:off x="5961063" y="2146300"/>
            <a:ext cx="520700" cy="323850"/>
          </a:xfrm>
          <a:prstGeom prst="straightConnector1">
            <a:avLst/>
          </a:prstGeom>
          <a:noFill/>
          <a:ln w="1905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923" name="Straight Arrow Connector 12"/>
          <p:cNvCxnSpPr>
            <a:cxnSpLocks noChangeShapeType="1"/>
          </p:cNvCxnSpPr>
          <p:nvPr/>
        </p:nvCxnSpPr>
        <p:spPr bwMode="auto">
          <a:xfrm flipV="1">
            <a:off x="6113463" y="3170238"/>
            <a:ext cx="311150" cy="323850"/>
          </a:xfrm>
          <a:prstGeom prst="straightConnector1">
            <a:avLst/>
          </a:prstGeom>
          <a:noFill/>
          <a:ln w="1905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4437063" y="2465388"/>
            <a:ext cx="1758950" cy="523875"/>
          </a:xfrm>
          <a:prstGeom prst="rect">
            <a:avLst/>
          </a:prstGeom>
          <a:solidFill>
            <a:srgbClr val="FFFFFF"/>
          </a:solidFill>
          <a:ln w="22225">
            <a:solidFill>
              <a:schemeClr val="bg1"/>
            </a:solidFill>
          </a:ln>
          <a:effectLst>
            <a:outerShdw dist="101600" dir="2700000" algn="ctr" rotWithShape="0">
              <a:schemeClr val="bg1">
                <a:lumMod val="50000"/>
                <a:lumOff val="50000"/>
              </a:schemeClr>
            </a:outerShdw>
          </a:effectLst>
        </p:spPr>
        <p:txBody>
          <a:bodyPr>
            <a:spAutoFit/>
          </a:bodyPr>
          <a:lstStyle/>
          <a:p>
            <a:pPr>
              <a:defRPr/>
            </a:pPr>
            <a:r>
              <a:rPr lang="en-US" sz="1400" i="1" dirty="0">
                <a:solidFill>
                  <a:srgbClr val="000000"/>
                </a:solidFill>
              </a:rPr>
              <a:t>Initial alarm at 10% LEL </a:t>
            </a:r>
          </a:p>
        </p:txBody>
      </p:sp>
      <p:pic>
        <p:nvPicPr>
          <p:cNvPr id="38925" name="Picture 2"/>
          <p:cNvPicPr>
            <a:picLocks noChangeAspect="1" noChangeArrowheads="1"/>
          </p:cNvPicPr>
          <p:nvPr/>
        </p:nvPicPr>
        <p:blipFill>
          <a:blip r:embed="rId4">
            <a:extLst>
              <a:ext uri="{28A0092B-C50C-407E-A947-70E740481C1C}">
                <a14:useLocalDpi xmlns:a14="http://schemas.microsoft.com/office/drawing/2010/main" val="0"/>
              </a:ext>
            </a:extLst>
          </a:blip>
          <a:srcRect l="77039" t="22684" r="15466" b="65369"/>
          <a:stretch>
            <a:fillRect/>
          </a:stretch>
        </p:blipFill>
        <p:spPr bwMode="auto">
          <a:xfrm>
            <a:off x="6530975" y="1520825"/>
            <a:ext cx="2185988" cy="1068388"/>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6" name="Picture 3"/>
          <p:cNvPicPr>
            <a:picLocks noChangeAspect="1" noChangeArrowheads="1"/>
          </p:cNvPicPr>
          <p:nvPr/>
        </p:nvPicPr>
        <p:blipFill>
          <a:blip r:embed="rId5">
            <a:extLst>
              <a:ext uri="{28A0092B-C50C-407E-A947-70E740481C1C}">
                <a14:useLocalDpi xmlns:a14="http://schemas.microsoft.com/office/drawing/2010/main" val="0"/>
              </a:ext>
            </a:extLst>
          </a:blip>
          <a:srcRect l="77042" t="22684" r="15466" b="65369"/>
          <a:stretch>
            <a:fillRect/>
          </a:stretch>
        </p:blipFill>
        <p:spPr bwMode="auto">
          <a:xfrm>
            <a:off x="6519863" y="2825750"/>
            <a:ext cx="2208212" cy="1081088"/>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7" name="Picture 4"/>
          <p:cNvPicPr>
            <a:picLocks noChangeAspect="1" noChangeArrowheads="1"/>
          </p:cNvPicPr>
          <p:nvPr/>
        </p:nvPicPr>
        <p:blipFill>
          <a:blip r:embed="rId6">
            <a:extLst>
              <a:ext uri="{28A0092B-C50C-407E-A947-70E740481C1C}">
                <a14:useLocalDpi xmlns:a14="http://schemas.microsoft.com/office/drawing/2010/main" val="0"/>
              </a:ext>
            </a:extLst>
          </a:blip>
          <a:srcRect l="76990" t="22684" r="15466" b="65369"/>
          <a:stretch>
            <a:fillRect/>
          </a:stretch>
        </p:blipFill>
        <p:spPr bwMode="auto">
          <a:xfrm>
            <a:off x="6519863" y="4144963"/>
            <a:ext cx="2205037" cy="1071562"/>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928" name="Straight Arrow Connector 21"/>
          <p:cNvCxnSpPr>
            <a:cxnSpLocks noChangeShapeType="1"/>
          </p:cNvCxnSpPr>
          <p:nvPr/>
        </p:nvCxnSpPr>
        <p:spPr bwMode="auto">
          <a:xfrm flipV="1">
            <a:off x="5992813" y="4441825"/>
            <a:ext cx="442912" cy="225425"/>
          </a:xfrm>
          <a:prstGeom prst="straightConnector1">
            <a:avLst/>
          </a:prstGeom>
          <a:noFill/>
          <a:ln w="1905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p:cNvSpPr txBox="1"/>
          <p:nvPr/>
        </p:nvSpPr>
        <p:spPr>
          <a:xfrm>
            <a:off x="4486275" y="4418013"/>
            <a:ext cx="1579563" cy="523875"/>
          </a:xfrm>
          <a:prstGeom prst="rect">
            <a:avLst/>
          </a:prstGeom>
          <a:solidFill>
            <a:srgbClr val="FFFFFF"/>
          </a:solidFill>
          <a:ln w="22225">
            <a:solidFill>
              <a:schemeClr val="bg1"/>
            </a:solidFill>
          </a:ln>
          <a:effectLst>
            <a:outerShdw dist="101600" dir="2700000" algn="ctr" rotWithShape="0">
              <a:schemeClr val="bg1">
                <a:lumMod val="50000"/>
                <a:lumOff val="50000"/>
              </a:schemeClr>
            </a:outerShdw>
          </a:effectLst>
        </p:spPr>
        <p:txBody>
          <a:bodyPr>
            <a:spAutoFit/>
          </a:bodyPr>
          <a:lstStyle/>
          <a:p>
            <a:pPr>
              <a:defRPr/>
            </a:pPr>
            <a:r>
              <a:rPr lang="en-US" sz="1400" i="1" dirty="0">
                <a:solidFill>
                  <a:srgbClr val="000000"/>
                </a:solidFill>
              </a:rPr>
              <a:t>High (“Alarm 3”) at 50% LEL</a:t>
            </a:r>
          </a:p>
        </p:txBody>
      </p:sp>
      <p:pic>
        <p:nvPicPr>
          <p:cNvPr id="38930" name="Picture 5"/>
          <p:cNvPicPr>
            <a:picLocks noChangeAspect="1" noChangeArrowheads="1"/>
          </p:cNvPicPr>
          <p:nvPr/>
        </p:nvPicPr>
        <p:blipFill>
          <a:blip r:embed="rId7">
            <a:extLst>
              <a:ext uri="{28A0092B-C50C-407E-A947-70E740481C1C}">
                <a14:useLocalDpi xmlns:a14="http://schemas.microsoft.com/office/drawing/2010/main" val="0"/>
              </a:ext>
            </a:extLst>
          </a:blip>
          <a:srcRect l="77029" t="22643" r="15466" b="65195"/>
          <a:stretch>
            <a:fillRect/>
          </a:stretch>
        </p:blipFill>
        <p:spPr bwMode="auto">
          <a:xfrm>
            <a:off x="6519863" y="5451475"/>
            <a:ext cx="2197100" cy="1092200"/>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931" name="Straight Arrow Connector 24"/>
          <p:cNvCxnSpPr>
            <a:cxnSpLocks noChangeShapeType="1"/>
          </p:cNvCxnSpPr>
          <p:nvPr/>
        </p:nvCxnSpPr>
        <p:spPr bwMode="auto">
          <a:xfrm flipV="1">
            <a:off x="5918200" y="5592763"/>
            <a:ext cx="434975" cy="58737"/>
          </a:xfrm>
          <a:prstGeom prst="straightConnector1">
            <a:avLst/>
          </a:prstGeom>
          <a:noFill/>
          <a:ln w="1905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p:cNvSpPr txBox="1"/>
          <p:nvPr/>
        </p:nvSpPr>
        <p:spPr>
          <a:xfrm>
            <a:off x="4413250" y="5402263"/>
            <a:ext cx="1579563" cy="738187"/>
          </a:xfrm>
          <a:prstGeom prst="rect">
            <a:avLst/>
          </a:prstGeom>
          <a:solidFill>
            <a:srgbClr val="FFFFFF"/>
          </a:solidFill>
          <a:ln w="22225">
            <a:solidFill>
              <a:schemeClr val="bg1"/>
            </a:solidFill>
          </a:ln>
          <a:effectLst>
            <a:outerShdw dist="101600" dir="2700000" algn="ctr" rotWithShape="0">
              <a:schemeClr val="bg1">
                <a:lumMod val="50000"/>
                <a:lumOff val="50000"/>
              </a:schemeClr>
            </a:outerShdw>
          </a:effectLst>
        </p:spPr>
        <p:txBody>
          <a:bodyPr>
            <a:spAutoFit/>
          </a:bodyPr>
          <a:lstStyle/>
          <a:p>
            <a:pPr>
              <a:defRPr/>
            </a:pPr>
            <a:r>
              <a:rPr lang="en-US" sz="1400" i="1" dirty="0">
                <a:solidFill>
                  <a:srgbClr val="000000"/>
                </a:solidFill>
              </a:rPr>
              <a:t>Over-limit alarm (arrows) at 100% LEL</a:t>
            </a:r>
          </a:p>
        </p:txBody>
      </p:sp>
    </p:spTree>
  </p:cSld>
  <p:clrMapOvr>
    <a:masterClrMapping/>
  </p:clrMapOvr>
  <p:transition spd="slow">
    <p:split orient="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z="2000" dirty="0" smtClean="0"/>
              <a:t>Peak Reading Mode</a:t>
            </a:r>
          </a:p>
        </p:txBody>
      </p:sp>
      <p:sp>
        <p:nvSpPr>
          <p:cNvPr id="39939" name="Rectangle 3"/>
          <p:cNvSpPr>
            <a:spLocks noGrp="1" noChangeArrowheads="1"/>
          </p:cNvSpPr>
          <p:nvPr>
            <p:ph type="body" idx="1"/>
          </p:nvPr>
        </p:nvSpPr>
        <p:spPr>
          <a:xfrm>
            <a:off x="707538" y="1257911"/>
            <a:ext cx="4676775" cy="4508500"/>
          </a:xfrm>
        </p:spPr>
        <p:txBody>
          <a:bodyPr/>
          <a:lstStyle/>
          <a:p>
            <a:pPr>
              <a:spcBef>
                <a:spcPct val="0"/>
              </a:spcBef>
              <a:spcAft>
                <a:spcPts val="1800"/>
              </a:spcAft>
            </a:pPr>
            <a:r>
              <a:rPr lang="en-US" sz="1800" dirty="0" smtClean="0"/>
              <a:t>Main screen shows the current gas concentrations</a:t>
            </a:r>
          </a:p>
          <a:p>
            <a:pPr>
              <a:spcBef>
                <a:spcPct val="0"/>
              </a:spcBef>
              <a:spcAft>
                <a:spcPts val="1800"/>
              </a:spcAft>
            </a:pPr>
            <a:r>
              <a:rPr lang="en-US" sz="1800" dirty="0" smtClean="0"/>
              <a:t>Press “Peak” once put instrument into “Peak” reading mode</a:t>
            </a:r>
          </a:p>
          <a:p>
            <a:pPr>
              <a:spcBef>
                <a:spcPct val="0"/>
              </a:spcBef>
              <a:spcAft>
                <a:spcPts val="1800"/>
              </a:spcAft>
            </a:pPr>
            <a:r>
              <a:rPr lang="en-US" sz="1800" dirty="0" smtClean="0"/>
              <a:t>Icon in display indicates when in peak reading mode</a:t>
            </a:r>
          </a:p>
          <a:p>
            <a:pPr>
              <a:spcBef>
                <a:spcPct val="0"/>
              </a:spcBef>
              <a:spcAft>
                <a:spcPts val="1800"/>
              </a:spcAft>
            </a:pPr>
            <a:r>
              <a:rPr lang="en-US" sz="1800" dirty="0" smtClean="0"/>
              <a:t>Press “Reset” to clear the peak readings </a:t>
            </a:r>
          </a:p>
          <a:p>
            <a:pPr>
              <a:spcBef>
                <a:spcPct val="0"/>
              </a:spcBef>
              <a:spcAft>
                <a:spcPts val="1800"/>
              </a:spcAft>
            </a:pPr>
            <a:r>
              <a:rPr lang="en-US" sz="1800" dirty="0" smtClean="0"/>
              <a:t>Press “Peak” to return to normal operation</a:t>
            </a:r>
          </a:p>
          <a:p>
            <a:pPr>
              <a:spcBef>
                <a:spcPct val="0"/>
              </a:spcBef>
              <a:spcAft>
                <a:spcPts val="1800"/>
              </a:spcAft>
            </a:pPr>
            <a:r>
              <a:rPr lang="en-US" sz="1800" dirty="0" smtClean="0"/>
              <a:t>Note:  after 15 minutes G450 returns to normal gas reading screen </a:t>
            </a:r>
          </a:p>
        </p:txBody>
      </p:sp>
      <p:sp>
        <p:nvSpPr>
          <p:cNvPr id="39940" name="Line 4"/>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99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162" y="1313955"/>
            <a:ext cx="2405550" cy="114387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9942" name="Picture 6"/>
          <p:cNvPicPr>
            <a:picLocks noChangeAspect="1" noChangeArrowheads="1"/>
          </p:cNvPicPr>
          <p:nvPr/>
        </p:nvPicPr>
        <p:blipFill>
          <a:blip r:embed="rId4">
            <a:extLst>
              <a:ext uri="{28A0092B-C50C-407E-A947-70E740481C1C}">
                <a14:useLocalDpi xmlns:a14="http://schemas.microsoft.com/office/drawing/2010/main" val="0"/>
              </a:ext>
            </a:extLst>
          </a:blip>
          <a:srcRect l="15724" t="48224" r="59146" b="31863"/>
          <a:stretch>
            <a:fillRect/>
          </a:stretch>
        </p:blipFill>
        <p:spPr bwMode="auto">
          <a:xfrm>
            <a:off x="6233745" y="2768213"/>
            <a:ext cx="2375267" cy="1209477"/>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8"/>
          <p:cNvSpPr>
            <a:spLocks noChangeArrowheads="1"/>
          </p:cNvSpPr>
          <p:nvPr/>
        </p:nvSpPr>
        <p:spPr bwMode="auto">
          <a:xfrm>
            <a:off x="5931511" y="3469937"/>
            <a:ext cx="771525" cy="700087"/>
          </a:xfrm>
          <a:prstGeom prst="ellipse">
            <a:avLst/>
          </a:prstGeom>
          <a:noFill/>
          <a:ln w="508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slow">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2000" dirty="0" smtClean="0"/>
              <a:t>Clearing "Peak Mode" readings</a:t>
            </a:r>
          </a:p>
        </p:txBody>
      </p:sp>
      <p:sp>
        <p:nvSpPr>
          <p:cNvPr id="40963" name="Rectangle 3"/>
          <p:cNvSpPr>
            <a:spLocks noGrp="1" noChangeArrowheads="1"/>
          </p:cNvSpPr>
          <p:nvPr>
            <p:ph type="body" idx="1"/>
          </p:nvPr>
        </p:nvSpPr>
        <p:spPr>
          <a:xfrm>
            <a:off x="434975" y="1169988"/>
            <a:ext cx="4676775" cy="4508500"/>
          </a:xfrm>
        </p:spPr>
        <p:txBody>
          <a:bodyPr/>
          <a:lstStyle/>
          <a:p>
            <a:pPr>
              <a:spcBef>
                <a:spcPct val="0"/>
              </a:spcBef>
              <a:spcAft>
                <a:spcPts val="1800"/>
              </a:spcAft>
            </a:pPr>
            <a:r>
              <a:rPr lang="en-US" sz="1800" dirty="0" smtClean="0"/>
              <a:t>"Peak Hold" function shows most significant values ONLY between the time "Peak" button is first pushed and the next time it is pushed to clear the "Peak" readings</a:t>
            </a:r>
          </a:p>
          <a:p>
            <a:pPr>
              <a:spcBef>
                <a:spcPct val="0"/>
              </a:spcBef>
              <a:spcAft>
                <a:spcPts val="1800"/>
              </a:spcAft>
            </a:pPr>
            <a:r>
              <a:rPr lang="en-US" sz="1800" dirty="0" smtClean="0"/>
              <a:t>Pushing "Peak" again clears the displayed "Peak Mode" readings and returns instrument to normal operation</a:t>
            </a:r>
          </a:p>
          <a:p>
            <a:pPr>
              <a:spcBef>
                <a:spcPct val="0"/>
              </a:spcBef>
              <a:spcAft>
                <a:spcPts val="1800"/>
              </a:spcAft>
            </a:pPr>
            <a:r>
              <a:rPr lang="en-US" sz="1800" dirty="0" smtClean="0"/>
              <a:t>Clearing "Peak Hold" readings DOES NOT clear or reset the Max, STEL or TWA readings in the instrument memory</a:t>
            </a:r>
          </a:p>
          <a:p>
            <a:pPr>
              <a:spcBef>
                <a:spcPct val="0"/>
              </a:spcBef>
              <a:spcAft>
                <a:spcPts val="1800"/>
              </a:spcAft>
            </a:pPr>
            <a:endParaRPr lang="en-US" sz="1800" dirty="0" smtClean="0"/>
          </a:p>
        </p:txBody>
      </p:sp>
      <p:sp>
        <p:nvSpPr>
          <p:cNvPr id="40964" name="Line 4"/>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09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862" y="1390099"/>
            <a:ext cx="2356338" cy="112047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0966" name="Picture 6"/>
          <p:cNvPicPr>
            <a:picLocks noChangeAspect="1" noChangeArrowheads="1"/>
          </p:cNvPicPr>
          <p:nvPr/>
        </p:nvPicPr>
        <p:blipFill>
          <a:blip r:embed="rId4">
            <a:extLst>
              <a:ext uri="{28A0092B-C50C-407E-A947-70E740481C1C}">
                <a14:useLocalDpi xmlns:a14="http://schemas.microsoft.com/office/drawing/2010/main" val="0"/>
              </a:ext>
            </a:extLst>
          </a:blip>
          <a:srcRect l="15857" t="48593" r="59265" b="31863"/>
          <a:stretch>
            <a:fillRect/>
          </a:stretch>
        </p:blipFill>
        <p:spPr bwMode="auto">
          <a:xfrm>
            <a:off x="6128239" y="3194781"/>
            <a:ext cx="2352186" cy="1187330"/>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Line 8"/>
          <p:cNvSpPr>
            <a:spLocks noChangeShapeType="1"/>
          </p:cNvSpPr>
          <p:nvPr/>
        </p:nvSpPr>
        <p:spPr bwMode="auto">
          <a:xfrm>
            <a:off x="0" y="1136778"/>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87" name="Rectangle 2"/>
          <p:cNvSpPr>
            <a:spLocks noGrp="1" noChangeArrowheads="1"/>
          </p:cNvSpPr>
          <p:nvPr>
            <p:ph type="title"/>
          </p:nvPr>
        </p:nvSpPr>
        <p:spPr>
          <a:xfrm>
            <a:off x="967154" y="273050"/>
            <a:ext cx="5179402" cy="812800"/>
          </a:xfrm>
        </p:spPr>
        <p:txBody>
          <a:bodyPr/>
          <a:lstStyle/>
          <a:p>
            <a:r>
              <a:rPr lang="en-US" sz="2000" dirty="0" smtClean="0"/>
              <a:t>Viewing Peak, STEL and TWA readings for entire monitoring interval</a:t>
            </a:r>
          </a:p>
        </p:txBody>
      </p:sp>
      <p:sp>
        <p:nvSpPr>
          <p:cNvPr id="41988" name="Rectangle 3"/>
          <p:cNvSpPr>
            <a:spLocks noGrp="1" noChangeArrowheads="1"/>
          </p:cNvSpPr>
          <p:nvPr>
            <p:ph type="body" idx="1"/>
          </p:nvPr>
        </p:nvSpPr>
        <p:spPr>
          <a:xfrm>
            <a:off x="758215" y="1345841"/>
            <a:ext cx="5330825" cy="4189412"/>
          </a:xfrm>
        </p:spPr>
        <p:txBody>
          <a:bodyPr/>
          <a:lstStyle/>
          <a:p>
            <a:pPr>
              <a:lnSpc>
                <a:spcPct val="90000"/>
              </a:lnSpc>
              <a:spcBef>
                <a:spcPct val="0"/>
              </a:spcBef>
              <a:spcAft>
                <a:spcPct val="75000"/>
              </a:spcAft>
            </a:pPr>
            <a:r>
              <a:rPr lang="en-US" sz="1800" dirty="0" smtClean="0"/>
              <a:t>The instrument can also display Peak, STEL and TWA readings for the entire monitoring interval (the period of time that the instrument has been turned on)</a:t>
            </a:r>
          </a:p>
          <a:p>
            <a:pPr>
              <a:lnSpc>
                <a:spcPct val="90000"/>
              </a:lnSpc>
              <a:spcBef>
                <a:spcPct val="0"/>
              </a:spcBef>
              <a:spcAft>
                <a:spcPct val="75000"/>
              </a:spcAft>
            </a:pPr>
            <a:r>
              <a:rPr lang="en-US" sz="1800" dirty="0" smtClean="0"/>
              <a:t>Press "Zoom" to make numbers larger, then press and hold "Zoom" for approximately 2 seconds (till instrument beeps)</a:t>
            </a:r>
          </a:p>
          <a:p>
            <a:pPr>
              <a:lnSpc>
                <a:spcPct val="90000"/>
              </a:lnSpc>
              <a:spcBef>
                <a:spcPct val="0"/>
              </a:spcBef>
              <a:spcAft>
                <a:spcPct val="75000"/>
              </a:spcAft>
            </a:pPr>
            <a:r>
              <a:rPr lang="en-US" sz="1800" dirty="0" smtClean="0"/>
              <a:t>Display will now show Max, STEL, TWA for toxic sensors; Max combustible gas, and Min O2</a:t>
            </a:r>
          </a:p>
          <a:p>
            <a:pPr>
              <a:lnSpc>
                <a:spcPct val="90000"/>
              </a:lnSpc>
              <a:spcBef>
                <a:spcPct val="0"/>
              </a:spcBef>
              <a:spcAft>
                <a:spcPct val="75000"/>
              </a:spcAft>
            </a:pPr>
            <a:r>
              <a:rPr lang="en-US" sz="1800" dirty="0" smtClean="0"/>
              <a:t>Press "Zoom" to advance from one sensor to the next</a:t>
            </a:r>
          </a:p>
        </p:txBody>
      </p:sp>
      <p:pic>
        <p:nvPicPr>
          <p:cNvPr id="41989" name="Picture 4"/>
          <p:cNvPicPr>
            <a:picLocks noChangeAspect="1" noChangeArrowheads="1"/>
          </p:cNvPicPr>
          <p:nvPr/>
        </p:nvPicPr>
        <p:blipFill>
          <a:blip r:embed="rId3">
            <a:extLst>
              <a:ext uri="{28A0092B-C50C-407E-A947-70E740481C1C}">
                <a14:useLocalDpi xmlns:a14="http://schemas.microsoft.com/office/drawing/2010/main" val="0"/>
              </a:ext>
            </a:extLst>
          </a:blip>
          <a:srcRect l="26186" t="26189" r="48209" b="57358"/>
          <a:stretch>
            <a:fillRect/>
          </a:stretch>
        </p:blipFill>
        <p:spPr bwMode="auto">
          <a:xfrm>
            <a:off x="6462346" y="1693469"/>
            <a:ext cx="2312377" cy="1113970"/>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761" y="363265"/>
            <a:ext cx="2294060" cy="108673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991" name="Picture 6"/>
          <p:cNvPicPr>
            <a:picLocks noChangeAspect="1" noChangeArrowheads="1"/>
          </p:cNvPicPr>
          <p:nvPr/>
        </p:nvPicPr>
        <p:blipFill>
          <a:blip r:embed="rId5">
            <a:extLst>
              <a:ext uri="{28A0092B-C50C-407E-A947-70E740481C1C}">
                <a14:useLocalDpi xmlns:a14="http://schemas.microsoft.com/office/drawing/2010/main" val="0"/>
              </a:ext>
            </a:extLst>
          </a:blip>
          <a:srcRect l="26189" t="25998" r="48209" b="57140"/>
          <a:stretch>
            <a:fillRect/>
          </a:stretch>
        </p:blipFill>
        <p:spPr bwMode="auto">
          <a:xfrm>
            <a:off x="6471138" y="3086100"/>
            <a:ext cx="2309024" cy="1140566"/>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2" name="Picture 7"/>
          <p:cNvPicPr>
            <a:picLocks noChangeAspect="1" noChangeArrowheads="1"/>
          </p:cNvPicPr>
          <p:nvPr/>
        </p:nvPicPr>
        <p:blipFill>
          <a:blip r:embed="rId6">
            <a:extLst>
              <a:ext uri="{28A0092B-C50C-407E-A947-70E740481C1C}">
                <a14:useLocalDpi xmlns:a14="http://schemas.microsoft.com/office/drawing/2010/main" val="0"/>
              </a:ext>
            </a:extLst>
          </a:blip>
          <a:srcRect l="26042" t="26172" r="48225" b="57140"/>
          <a:stretch>
            <a:fillRect/>
          </a:stretch>
        </p:blipFill>
        <p:spPr bwMode="auto">
          <a:xfrm>
            <a:off x="6435968" y="4539458"/>
            <a:ext cx="2347547" cy="1141848"/>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2"/>
          <p:cNvSpPr txBox="1">
            <a:spLocks noChangeArrowheads="1"/>
          </p:cNvSpPr>
          <p:nvPr/>
        </p:nvSpPr>
        <p:spPr bwMode="auto">
          <a:xfrm>
            <a:off x="1295400" y="36576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eaLnBrk="1" hangingPunct="1">
              <a:spcBef>
                <a:spcPct val="50000"/>
              </a:spcBef>
              <a:buFont typeface="Wingdings" pitchFamily="2" charset="2"/>
              <a:buNone/>
            </a:pPr>
            <a:endParaRPr lang="en-US" sz="1800" b="0">
              <a:solidFill>
                <a:srgbClr val="0099CC"/>
              </a:solidFill>
              <a:latin typeface="Tahoma" pitchFamily="34" charset="0"/>
            </a:endParaRPr>
          </a:p>
        </p:txBody>
      </p:sp>
      <p:sp>
        <p:nvSpPr>
          <p:cNvPr id="3078" name="Rectangle 4"/>
          <p:cNvSpPr>
            <a:spLocks noGrp="1" noChangeArrowheads="1"/>
          </p:cNvSpPr>
          <p:nvPr>
            <p:ph type="title"/>
          </p:nvPr>
        </p:nvSpPr>
        <p:spPr>
          <a:xfrm>
            <a:off x="1747838" y="88900"/>
            <a:ext cx="6629400" cy="812800"/>
          </a:xfrm>
        </p:spPr>
        <p:txBody>
          <a:bodyPr/>
          <a:lstStyle/>
          <a:p>
            <a:r>
              <a:rPr lang="en-US" sz="2000" dirty="0" smtClean="0"/>
              <a:t>G450 / G460 battery packs</a:t>
            </a:r>
          </a:p>
        </p:txBody>
      </p:sp>
      <p:sp>
        <p:nvSpPr>
          <p:cNvPr id="3079" name="Rectangle 5"/>
          <p:cNvSpPr>
            <a:spLocks noGrp="1" noChangeArrowheads="1"/>
          </p:cNvSpPr>
          <p:nvPr>
            <p:ph type="body" idx="1"/>
          </p:nvPr>
        </p:nvSpPr>
        <p:spPr>
          <a:xfrm>
            <a:off x="477839" y="1084263"/>
            <a:ext cx="5722936" cy="4297362"/>
          </a:xfrm>
        </p:spPr>
        <p:txBody>
          <a:bodyPr/>
          <a:lstStyle/>
          <a:p>
            <a:pPr>
              <a:spcBef>
                <a:spcPct val="0"/>
              </a:spcBef>
              <a:spcAft>
                <a:spcPts val="1800"/>
              </a:spcAft>
            </a:pPr>
            <a:r>
              <a:rPr lang="de-DE" sz="1800" dirty="0"/>
              <a:t>I</a:t>
            </a:r>
            <a:r>
              <a:rPr lang="de-DE" sz="1800" dirty="0" smtClean="0"/>
              <a:t>nterchangeable rechargeable (NiMH) and alkaline battery packs last up to 25 hours </a:t>
            </a:r>
          </a:p>
          <a:p>
            <a:pPr>
              <a:spcBef>
                <a:spcPct val="0"/>
              </a:spcBef>
              <a:spcAft>
                <a:spcPts val="1800"/>
              </a:spcAft>
            </a:pPr>
            <a:r>
              <a:rPr lang="de-DE" sz="1800" dirty="0" smtClean="0"/>
              <a:t>NiMH batteries provide excellent cycle life and low temperature performance</a:t>
            </a:r>
          </a:p>
          <a:p>
            <a:pPr>
              <a:spcBef>
                <a:spcPct val="0"/>
              </a:spcBef>
              <a:spcAft>
                <a:spcPts val="1800"/>
              </a:spcAft>
            </a:pPr>
            <a:r>
              <a:rPr lang="de-DE" sz="1800" dirty="0" smtClean="0"/>
              <a:t>NiMH battery packs warranted for 2-years </a:t>
            </a:r>
          </a:p>
          <a:p>
            <a:pPr>
              <a:spcBef>
                <a:spcPct val="0"/>
              </a:spcBef>
              <a:spcAft>
                <a:spcPts val="1800"/>
              </a:spcAft>
            </a:pPr>
            <a:r>
              <a:rPr lang="de-DE" sz="1800" dirty="0" smtClean="0"/>
              <a:t>Typical run-time after two years for properly maintained NiMH battery packs is usually around 16 hours </a:t>
            </a:r>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233" t="8169"/>
          <a:stretch/>
        </p:blipFill>
        <p:spPr>
          <a:xfrm>
            <a:off x="1914525" y="3897591"/>
            <a:ext cx="4019549" cy="2741332"/>
          </a:xfrm>
          <a:prstGeom prst="rect">
            <a:avLst/>
          </a:prstGeom>
        </p:spPr>
      </p:pic>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6400" y="609599"/>
            <a:ext cx="3922555" cy="4923420"/>
          </a:xfrm>
          <a:prstGeom prst="rect">
            <a:avLst/>
          </a:prstGeom>
        </p:spPr>
      </p:pic>
      <p:sp>
        <p:nvSpPr>
          <p:cNvPr id="12" name="Line 4"/>
          <p:cNvSpPr>
            <a:spLocks noChangeShapeType="1"/>
          </p:cNvSpPr>
          <p:nvPr/>
        </p:nvSpPr>
        <p:spPr bwMode="auto">
          <a:xfrm flipV="1">
            <a:off x="0" y="926570"/>
            <a:ext cx="9144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algn="l" eaLnBrk="1" hangingPunct="1"/>
            <a:endParaRPr lang="en-US" b="0">
              <a:ln>
                <a:solidFill>
                  <a:srgbClr val="000000"/>
                </a:solidFill>
              </a:ln>
              <a:solidFill>
                <a:srgbClr val="000000"/>
              </a:solidFill>
            </a:endParaRPr>
          </a:p>
        </p:txBody>
      </p:sp>
    </p:spTree>
    <p:extLst>
      <p:ext uri="{BB962C8B-B14F-4D97-AF65-F5344CB8AC3E}">
        <p14:creationId xmlns:p14="http://schemas.microsoft.com/office/powerpoint/2010/main" val="198632418"/>
      </p:ext>
    </p:extLst>
  </p:cSld>
  <p:clrMapOvr>
    <a:masterClrMapping/>
  </p:clrMapOvr>
  <p:transition spd="slow">
    <p:split orient="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311275" y="101600"/>
            <a:ext cx="7146925" cy="812800"/>
          </a:xfrm>
        </p:spPr>
        <p:txBody>
          <a:bodyPr/>
          <a:lstStyle/>
          <a:p>
            <a:r>
              <a:rPr lang="en-US" sz="2000" dirty="0" smtClean="0"/>
              <a:t>G450 / G460 Drop-in Charger</a:t>
            </a:r>
          </a:p>
        </p:txBody>
      </p:sp>
      <p:sp>
        <p:nvSpPr>
          <p:cNvPr id="4099" name="Line 5"/>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100"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3546">
            <a:off x="3738563" y="3001963"/>
            <a:ext cx="4510087"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3"/>
          <p:cNvSpPr>
            <a:spLocks noGrp="1" noChangeArrowheads="1"/>
          </p:cNvSpPr>
          <p:nvPr>
            <p:ph type="body" idx="1"/>
          </p:nvPr>
        </p:nvSpPr>
        <p:spPr>
          <a:xfrm>
            <a:off x="2759075" y="1116013"/>
            <a:ext cx="6384925" cy="2343150"/>
          </a:xfrm>
        </p:spPr>
        <p:txBody>
          <a:bodyPr/>
          <a:lstStyle/>
          <a:p>
            <a:pPr>
              <a:spcBef>
                <a:spcPct val="0"/>
              </a:spcBef>
              <a:spcAft>
                <a:spcPts val="1800"/>
              </a:spcAft>
            </a:pPr>
            <a:r>
              <a:rPr lang="en-US" sz="1800" dirty="0" smtClean="0"/>
              <a:t>Smart charger includes trickle charge mode to prevent damage to battery pack due to overcharging</a:t>
            </a:r>
          </a:p>
          <a:p>
            <a:pPr>
              <a:spcBef>
                <a:spcPct val="0"/>
              </a:spcBef>
              <a:spcAft>
                <a:spcPts val="1800"/>
              </a:spcAft>
            </a:pPr>
            <a:r>
              <a:rPr lang="en-US" sz="1800" dirty="0" smtClean="0"/>
              <a:t>Available in single and double versions </a:t>
            </a:r>
          </a:p>
          <a:p>
            <a:pPr>
              <a:spcBef>
                <a:spcPct val="0"/>
              </a:spcBef>
              <a:spcAft>
                <a:spcPts val="1800"/>
              </a:spcAft>
            </a:pPr>
            <a:r>
              <a:rPr lang="en-US" sz="1800" dirty="0" smtClean="0"/>
              <a:t>Available for use with 12 VDC vehicle charging system</a:t>
            </a:r>
          </a:p>
          <a:p>
            <a:pPr>
              <a:spcBef>
                <a:spcPct val="0"/>
              </a:spcBef>
              <a:spcAft>
                <a:spcPts val="1800"/>
              </a:spcAft>
            </a:pPr>
            <a:endParaRPr lang="en-US" sz="1800" dirty="0" smtClean="0"/>
          </a:p>
        </p:txBody>
      </p:sp>
      <p:pic>
        <p:nvPicPr>
          <p:cNvPr id="4102"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263" y="695325"/>
            <a:ext cx="40386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815936"/>
      </p:ext>
    </p:extLst>
  </p:cSld>
  <p:clrMapOvr>
    <a:masterClrMapping/>
  </p:clrMapOvr>
  <p:transition spd="slow">
    <p:split orient="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314450" y="1014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5123" name="Rectangle 3"/>
          <p:cNvSpPr>
            <a:spLocks noGrp="1" noChangeArrowheads="1"/>
          </p:cNvSpPr>
          <p:nvPr>
            <p:ph type="title"/>
          </p:nvPr>
        </p:nvSpPr>
        <p:spPr>
          <a:xfrm>
            <a:off x="3604845" y="127000"/>
            <a:ext cx="4997817" cy="812800"/>
          </a:xfrm>
        </p:spPr>
        <p:txBody>
          <a:bodyPr/>
          <a:lstStyle/>
          <a:p>
            <a:r>
              <a:rPr lang="en-US" sz="2000" dirty="0" smtClean="0"/>
              <a:t>Optional G450 / G460 Drop-in Charger for Pump Equipped Instruments</a:t>
            </a:r>
          </a:p>
        </p:txBody>
      </p:sp>
      <p:sp>
        <p:nvSpPr>
          <p:cNvPr id="5124" name="Rectangle 4"/>
          <p:cNvSpPr>
            <a:spLocks noGrp="1" noChangeArrowheads="1"/>
          </p:cNvSpPr>
          <p:nvPr>
            <p:ph type="body" idx="1"/>
          </p:nvPr>
        </p:nvSpPr>
        <p:spPr>
          <a:xfrm>
            <a:off x="706438" y="1285875"/>
            <a:ext cx="3732212" cy="4508500"/>
          </a:xfrm>
        </p:spPr>
        <p:txBody>
          <a:bodyPr/>
          <a:lstStyle/>
          <a:p>
            <a:pPr>
              <a:lnSpc>
                <a:spcPct val="95000"/>
              </a:lnSpc>
              <a:spcBef>
                <a:spcPct val="0"/>
              </a:spcBef>
              <a:spcAft>
                <a:spcPts val="1800"/>
              </a:spcAft>
            </a:pPr>
            <a:r>
              <a:rPr lang="en-US" sz="1800" dirty="0" smtClean="0"/>
              <a:t>Charger simultaneously charges both pump AND instrument </a:t>
            </a:r>
          </a:p>
          <a:p>
            <a:pPr>
              <a:lnSpc>
                <a:spcPct val="95000"/>
              </a:lnSpc>
              <a:spcBef>
                <a:spcPct val="0"/>
              </a:spcBef>
              <a:spcAft>
                <a:spcPts val="1800"/>
              </a:spcAft>
            </a:pPr>
            <a:r>
              <a:rPr lang="en-US" sz="1800" dirty="0" smtClean="0"/>
              <a:t>Available for use with 12 VDC vehicle charging system</a:t>
            </a:r>
          </a:p>
        </p:txBody>
      </p:sp>
      <p:sp>
        <p:nvSpPr>
          <p:cNvPr id="5125" name="Line 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126"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95671">
            <a:off x="5427663" y="1427163"/>
            <a:ext cx="367982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8163" y="1028700"/>
            <a:ext cx="3284537"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335261"/>
      </p:ext>
    </p:extLst>
  </p:cSld>
  <p:clrMapOvr>
    <a:masterClrMapping/>
  </p:clrMapOvr>
  <p:transition spd="slow" advClick="0" advTm="15000">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6"/>
          <p:cNvSpPr>
            <a:spLocks noChangeShapeType="1"/>
          </p:cNvSpPr>
          <p:nvPr/>
        </p:nvSpPr>
        <p:spPr bwMode="auto">
          <a:xfrm>
            <a:off x="0" y="1315904"/>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Title 3"/>
          <p:cNvSpPr>
            <a:spLocks noGrp="1"/>
          </p:cNvSpPr>
          <p:nvPr>
            <p:ph type="title"/>
          </p:nvPr>
        </p:nvSpPr>
        <p:spPr/>
        <p:txBody>
          <a:bodyPr/>
          <a:lstStyle/>
          <a:p>
            <a:r>
              <a:rPr lang="en-US" sz="2000" b="1" i="1" dirty="0" smtClean="0">
                <a:solidFill>
                  <a:srgbClr val="000000"/>
                </a:solidFill>
                <a:effectLst/>
                <a:latin typeface="Arial"/>
                <a:ea typeface="+mj-ea"/>
                <a:cs typeface="+mj-cs"/>
              </a:rPr>
              <a:t>G450 / G460</a:t>
            </a:r>
            <a:r>
              <a:rPr lang="en-US" sz="2000" b="1" i="1" baseline="0" dirty="0" smtClean="0">
                <a:solidFill>
                  <a:srgbClr val="000000"/>
                </a:solidFill>
                <a:effectLst/>
                <a:latin typeface="Arial"/>
                <a:ea typeface="+mj-ea"/>
                <a:cs typeface="+mj-cs"/>
              </a:rPr>
              <a:t> Optional 6-year Sensor Warranty</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660490763"/>
              </p:ext>
            </p:extLst>
          </p:nvPr>
        </p:nvGraphicFramePr>
        <p:xfrm>
          <a:off x="298942" y="972071"/>
          <a:ext cx="8462822" cy="4732237"/>
        </p:xfrm>
        <a:graphic>
          <a:graphicData uri="http://schemas.openxmlformats.org/drawingml/2006/table">
            <a:tbl>
              <a:tblPr>
                <a:effectLst>
                  <a:outerShdw dist="101600" dir="2700000" algn="ctr" rotWithShape="0">
                    <a:schemeClr val="bg1">
                      <a:lumMod val="50000"/>
                      <a:lumOff val="50000"/>
                    </a:schemeClr>
                  </a:outerShdw>
                </a:effectLst>
              </a:tblPr>
              <a:tblGrid>
                <a:gridCol w="661158"/>
                <a:gridCol w="528926"/>
                <a:gridCol w="661158"/>
                <a:gridCol w="661158"/>
                <a:gridCol w="661158"/>
                <a:gridCol w="661158"/>
                <a:gridCol w="661158"/>
                <a:gridCol w="661158"/>
                <a:gridCol w="661158"/>
                <a:gridCol w="661158"/>
                <a:gridCol w="661158"/>
                <a:gridCol w="661158"/>
                <a:gridCol w="661158"/>
              </a:tblGrid>
              <a:tr h="283143">
                <a:tc gridSpan="13">
                  <a:txBody>
                    <a:bodyPr/>
                    <a:lstStyle/>
                    <a:p>
                      <a:pPr algn="l" fontAlgn="ctr"/>
                      <a:r>
                        <a:rPr lang="en-US" sz="1800" b="1" i="0" u="none" strike="noStrike" dirty="0">
                          <a:solidFill>
                            <a:srgbClr val="FFFFFF"/>
                          </a:solidFill>
                          <a:effectLst/>
                          <a:latin typeface="Calibri"/>
                        </a:rPr>
                        <a:t>Cost of Ownership</a:t>
                      </a:r>
                    </a:p>
                  </a:txBody>
                  <a:tcPr marL="7620" marR="7620" marT="762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5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8212">
                <a:tc gridSpan="3">
                  <a:txBody>
                    <a:bodyPr/>
                    <a:lstStyle/>
                    <a:p>
                      <a:pPr algn="l" fontAlgn="ctr"/>
                      <a:r>
                        <a:rPr lang="en-US" sz="1200" b="1" i="0" u="none" strike="noStrike" dirty="0">
                          <a:solidFill>
                            <a:srgbClr val="000000"/>
                          </a:solidFill>
                          <a:effectLst/>
                          <a:latin typeface="Calibri"/>
                        </a:rPr>
                        <a:t>Product</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MSA Altair 4X</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ISC MX4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BW Quattro</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X-am 2000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GfG G450</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r>
              <a:tr h="364667">
                <a:tc gridSpan="3">
                  <a:txBody>
                    <a:bodyPr/>
                    <a:lstStyle/>
                    <a:p>
                      <a:pPr algn="l" fontAlgn="ctr"/>
                      <a:r>
                        <a:rPr lang="en-US" sz="1200" b="1" i="0" u="none" strike="noStrike">
                          <a:solidFill>
                            <a:srgbClr val="000000"/>
                          </a:solidFill>
                          <a:effectLst/>
                          <a:latin typeface="Calibri"/>
                        </a:rPr>
                        <a:t>List price of rechargeable 4 channel instrument</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gridSpan="2">
                  <a:txBody>
                    <a:bodyPr/>
                    <a:lstStyle/>
                    <a:p>
                      <a:pPr algn="r" fontAlgn="ctr"/>
                      <a:r>
                        <a:rPr lang="en-US" sz="1200" b="1" i="0" u="none" strike="noStrike" dirty="0">
                          <a:solidFill>
                            <a:srgbClr val="000000"/>
                          </a:solidFill>
                          <a:effectLst/>
                          <a:latin typeface="Calibri"/>
                        </a:rPr>
                        <a:t>$915.00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r" fontAlgn="ctr"/>
                      <a:r>
                        <a:rPr lang="en-US" sz="1200" b="1" i="0" u="none" strike="noStrike" dirty="0">
                          <a:solidFill>
                            <a:srgbClr val="000000"/>
                          </a:solidFill>
                          <a:effectLst/>
                          <a:latin typeface="Calibri"/>
                        </a:rPr>
                        <a:t>$695.00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r" fontAlgn="ctr"/>
                      <a:r>
                        <a:rPr lang="en-US" sz="1200" b="1" i="0" u="none" strike="noStrike" dirty="0">
                          <a:solidFill>
                            <a:srgbClr val="000000"/>
                          </a:solidFill>
                          <a:effectLst/>
                          <a:latin typeface="Calibri"/>
                        </a:rPr>
                        <a:t>$745.00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r" fontAlgn="ctr"/>
                      <a:r>
                        <a:rPr lang="en-US" sz="1200" b="1" i="0" u="none" strike="noStrike" dirty="0">
                          <a:solidFill>
                            <a:srgbClr val="000000"/>
                          </a:solidFill>
                          <a:effectLst/>
                          <a:latin typeface="Calibri"/>
                        </a:rPr>
                        <a:t>$795.00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r" fontAlgn="ctr"/>
                      <a:r>
                        <a:rPr lang="en-US" sz="1200" b="1" i="0" u="none" strike="noStrike" dirty="0">
                          <a:solidFill>
                            <a:srgbClr val="000000"/>
                          </a:solidFill>
                          <a:effectLst/>
                          <a:latin typeface="Calibri"/>
                        </a:rPr>
                        <a:t>$745.00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364667">
                <a:tc gridSpan="3">
                  <a:txBody>
                    <a:bodyPr/>
                    <a:lstStyle/>
                    <a:p>
                      <a:pPr algn="l" fontAlgn="ctr"/>
                      <a:r>
                        <a:rPr lang="en-US" sz="1200" b="1" i="0" u="none" strike="noStrike" dirty="0">
                          <a:solidFill>
                            <a:srgbClr val="000000"/>
                          </a:solidFill>
                          <a:effectLst/>
                          <a:latin typeface="Calibri"/>
                        </a:rPr>
                        <a:t>Standard sensor warranty &amp; price</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hMerge="1">
                  <a:txBody>
                    <a:bodyPr/>
                    <a:lstStyle/>
                    <a:p>
                      <a:endParaRPr lang="en-US"/>
                    </a:p>
                  </a:txBody>
                  <a:tcPr/>
                </a:tc>
                <a:tc gridSpan="10">
                  <a:txBody>
                    <a:bodyPr/>
                    <a:lstStyle/>
                    <a:p>
                      <a:pPr algn="l" fontAlgn="ctr"/>
                      <a:r>
                        <a:rPr lang="en-US" sz="1200" b="1" i="0" u="none" strike="noStrike" dirty="0">
                          <a:solidFill>
                            <a:srgbClr val="000000"/>
                          </a:solidFill>
                          <a:effectLst/>
                          <a:latin typeface="Calibri"/>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6138">
                <a:tc gridSpan="2">
                  <a:txBody>
                    <a:bodyPr/>
                    <a:lstStyle/>
                    <a:p>
                      <a:pPr algn="l" fontAlgn="ctr"/>
                      <a:r>
                        <a:rPr lang="en-US" sz="1200" b="1" i="0" u="none" strike="noStrike" dirty="0">
                          <a:solidFill>
                            <a:srgbClr val="000000"/>
                          </a:solidFill>
                          <a:effectLst/>
                          <a:latin typeface="Calibri"/>
                        </a:rPr>
                        <a:t> </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ctr"/>
                      <a:r>
                        <a:rPr lang="en-US" sz="1200" b="1" i="0" u="none" strike="noStrike">
                          <a:solidFill>
                            <a:srgbClr val="000000"/>
                          </a:solidFill>
                          <a:effectLst/>
                          <a:latin typeface="Calibri"/>
                        </a:rPr>
                        <a:t>LEL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a:solidFill>
                            <a:srgbClr val="000000"/>
                          </a:solidFill>
                          <a:effectLst/>
                          <a:latin typeface="Calibri"/>
                        </a:rPr>
                        <a:t>3-year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1" i="0" u="none" strike="noStrike">
                          <a:solidFill>
                            <a:srgbClr val="000000"/>
                          </a:solidFill>
                          <a:effectLst/>
                          <a:latin typeface="Calibri"/>
                        </a:rPr>
                        <a:t>$210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a:solidFill>
                            <a:srgbClr val="000000"/>
                          </a:solidFill>
                          <a:effectLst/>
                          <a:latin typeface="Calibri"/>
                        </a:rPr>
                        <a:t>2-year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1" i="0" u="none" strike="noStrike">
                          <a:solidFill>
                            <a:srgbClr val="000000"/>
                          </a:solidFill>
                          <a:effectLst/>
                          <a:latin typeface="Calibri"/>
                        </a:rPr>
                        <a:t>$220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a:solidFill>
                            <a:srgbClr val="000000"/>
                          </a:solidFill>
                          <a:effectLst/>
                          <a:latin typeface="Calibri"/>
                        </a:rPr>
                        <a:t>2-year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1" i="0" u="none" strike="noStrike">
                          <a:solidFill>
                            <a:srgbClr val="000000"/>
                          </a:solidFill>
                          <a:effectLst/>
                          <a:latin typeface="Calibri"/>
                        </a:rPr>
                        <a:t>$185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a:solidFill>
                            <a:srgbClr val="000000"/>
                          </a:solidFill>
                          <a:effectLst/>
                          <a:latin typeface="Calibri"/>
                        </a:rPr>
                        <a:t>3-year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1" i="0" u="none" strike="noStrike">
                          <a:solidFill>
                            <a:srgbClr val="000000"/>
                          </a:solidFill>
                          <a:effectLst/>
                          <a:latin typeface="Calibri"/>
                        </a:rPr>
                        <a:t>$175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a:solidFill>
                            <a:srgbClr val="000000"/>
                          </a:solidFill>
                          <a:effectLst/>
                          <a:latin typeface="Calibri"/>
                        </a:rPr>
                        <a:t>3-year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dirty="0">
                          <a:solidFill>
                            <a:srgbClr val="000000"/>
                          </a:solidFill>
                          <a:effectLst/>
                          <a:latin typeface="Calibri"/>
                        </a:rPr>
                        <a:t>$100*</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3259">
                <a:tc gridSpan="2">
                  <a:txBody>
                    <a:bodyPr/>
                    <a:lstStyle/>
                    <a:p>
                      <a:pPr algn="l" fontAlgn="ctr"/>
                      <a:r>
                        <a:rPr lang="en-US" sz="1200" b="1" i="0" u="none" strike="noStrike" dirty="0">
                          <a:solidFill>
                            <a:srgbClr val="000000"/>
                          </a:solidFill>
                          <a:effectLst/>
                          <a:latin typeface="Calibri"/>
                        </a:rPr>
                        <a:t> </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a:txBody>
                    <a:bodyPr/>
                    <a:lstStyle/>
                    <a:p>
                      <a:pPr algn="l" fontAlgn="ctr"/>
                      <a:r>
                        <a:rPr lang="en-US" sz="1200" b="1" i="0" u="none" strike="noStrike" dirty="0">
                          <a:solidFill>
                            <a:srgbClr val="000000"/>
                          </a:solidFill>
                          <a:effectLst/>
                          <a:latin typeface="Calibri"/>
                        </a:rPr>
                        <a:t>Oxygen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l" fontAlgn="ctr"/>
                      <a:r>
                        <a:rPr lang="en-US" sz="1200" b="1" i="0" u="none" strike="noStrike" dirty="0">
                          <a:solidFill>
                            <a:srgbClr val="000000"/>
                          </a:solidFill>
                          <a:effectLst/>
                          <a:latin typeface="Calibri"/>
                        </a:rPr>
                        <a:t>3-year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r" fontAlgn="ctr"/>
                      <a:r>
                        <a:rPr lang="en-US" sz="1200" b="1" i="0" u="none" strike="noStrike" dirty="0">
                          <a:solidFill>
                            <a:srgbClr val="000000"/>
                          </a:solidFill>
                          <a:effectLst/>
                          <a:latin typeface="Calibri"/>
                        </a:rPr>
                        <a:t>$180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l" fontAlgn="ctr"/>
                      <a:r>
                        <a:rPr lang="en-US" sz="1200" b="1" i="0" u="none" strike="noStrike" dirty="0">
                          <a:solidFill>
                            <a:srgbClr val="000000"/>
                          </a:solidFill>
                          <a:effectLst/>
                          <a:latin typeface="Calibri"/>
                        </a:rPr>
                        <a:t>2-year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r" fontAlgn="ctr"/>
                      <a:r>
                        <a:rPr lang="en-US" sz="1200" b="1" i="0" u="none" strike="noStrike" dirty="0">
                          <a:solidFill>
                            <a:srgbClr val="000000"/>
                          </a:solidFill>
                          <a:effectLst/>
                          <a:latin typeface="Calibri"/>
                        </a:rPr>
                        <a:t>$165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l" fontAlgn="ctr"/>
                      <a:r>
                        <a:rPr lang="en-US" sz="1200" b="1" i="0" u="none" strike="noStrike" dirty="0">
                          <a:solidFill>
                            <a:srgbClr val="000000"/>
                          </a:solidFill>
                          <a:effectLst/>
                          <a:latin typeface="Calibri"/>
                        </a:rPr>
                        <a:t>2-year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r" fontAlgn="ctr"/>
                      <a:r>
                        <a:rPr lang="en-US" sz="1200" b="1" i="0" u="none" strike="noStrike" dirty="0">
                          <a:solidFill>
                            <a:srgbClr val="000000"/>
                          </a:solidFill>
                          <a:effectLst/>
                          <a:latin typeface="Calibri"/>
                        </a:rPr>
                        <a:t>$135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l" fontAlgn="ctr"/>
                      <a:r>
                        <a:rPr lang="en-US" sz="1200" b="1" i="0" u="none" strike="noStrike" dirty="0">
                          <a:solidFill>
                            <a:srgbClr val="000000"/>
                          </a:solidFill>
                          <a:effectLst/>
                          <a:latin typeface="Calibri"/>
                        </a:rPr>
                        <a:t>5-year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r" fontAlgn="ctr"/>
                      <a:r>
                        <a:rPr lang="en-US" sz="1200" b="1" i="0" u="none" strike="noStrike" dirty="0">
                          <a:solidFill>
                            <a:srgbClr val="000000"/>
                          </a:solidFill>
                          <a:effectLst/>
                          <a:latin typeface="Calibri"/>
                        </a:rPr>
                        <a:t>$145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l" fontAlgn="ctr"/>
                      <a:r>
                        <a:rPr lang="en-US" sz="1200" b="1" i="0" u="none" strike="noStrike" dirty="0">
                          <a:solidFill>
                            <a:srgbClr val="000000"/>
                          </a:solidFill>
                          <a:effectLst/>
                          <a:latin typeface="Calibri"/>
                        </a:rPr>
                        <a:t>3-year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l" fontAlgn="ctr"/>
                      <a:r>
                        <a:rPr lang="en-US" sz="1200" b="1" i="0" u="none" strike="noStrike" dirty="0">
                          <a:solidFill>
                            <a:srgbClr val="000000"/>
                          </a:solidFill>
                          <a:effectLst/>
                          <a:latin typeface="Calibri"/>
                        </a:rPr>
                        <a:t>$100*</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r>
              <a:tr h="233259">
                <a:tc gridSpan="2">
                  <a:txBody>
                    <a:bodyPr/>
                    <a:lstStyle/>
                    <a:p>
                      <a:pPr algn="l" fontAlgn="ctr"/>
                      <a:r>
                        <a:rPr lang="en-US" sz="1200" b="1" i="0" u="none" strike="noStrike" dirty="0">
                          <a:solidFill>
                            <a:srgbClr val="000000"/>
                          </a:solidFill>
                          <a:effectLst/>
                          <a:latin typeface="Calibri"/>
                        </a:rPr>
                        <a:t> </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ctr"/>
                      <a:r>
                        <a:rPr lang="en-US" sz="1200" b="1" i="0" u="none" strike="noStrike">
                          <a:solidFill>
                            <a:srgbClr val="000000"/>
                          </a:solidFill>
                          <a:effectLst/>
                          <a:latin typeface="Calibri"/>
                        </a:rPr>
                        <a:t>CO</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a:solidFill>
                            <a:srgbClr val="000000"/>
                          </a:solidFill>
                          <a:effectLst/>
                          <a:latin typeface="Calibri"/>
                        </a:rPr>
                        <a:t>2-year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1" i="0" u="none" strike="noStrike">
                          <a:solidFill>
                            <a:srgbClr val="000000"/>
                          </a:solidFill>
                          <a:effectLst/>
                          <a:latin typeface="Calibri"/>
                        </a:rPr>
                        <a:t>$275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a:solidFill>
                            <a:srgbClr val="000000"/>
                          </a:solidFill>
                          <a:effectLst/>
                          <a:latin typeface="Calibri"/>
                        </a:rPr>
                        <a:t>2-year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1" i="0" u="none" strike="noStrike">
                          <a:solidFill>
                            <a:srgbClr val="000000"/>
                          </a:solidFill>
                          <a:effectLst/>
                          <a:latin typeface="Calibri"/>
                        </a:rPr>
                        <a:t>$200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a:solidFill>
                            <a:srgbClr val="000000"/>
                          </a:solidFill>
                          <a:effectLst/>
                          <a:latin typeface="Calibri"/>
                        </a:rPr>
                        <a:t>5-year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1" i="0" u="none" strike="noStrike">
                          <a:solidFill>
                            <a:srgbClr val="000000"/>
                          </a:solidFill>
                          <a:effectLst/>
                          <a:latin typeface="Calibri"/>
                        </a:rPr>
                        <a:t>$145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dirty="0">
                          <a:solidFill>
                            <a:srgbClr val="000000"/>
                          </a:solidFill>
                          <a:effectLst/>
                          <a:latin typeface="Calibri"/>
                        </a:rPr>
                        <a:t>3-year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a:solidFill>
                            <a:srgbClr val="000000"/>
                          </a:solidFill>
                          <a:effectLst/>
                          <a:latin typeface="Calibri"/>
                        </a:rPr>
                        <a:t>$100*</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3259">
                <a:tc gridSpan="2">
                  <a:txBody>
                    <a:bodyPr/>
                    <a:lstStyle/>
                    <a:p>
                      <a:pPr algn="l" fontAlgn="ctr"/>
                      <a:r>
                        <a:rPr lang="en-US" sz="1200" b="1" i="0" u="none" strike="noStrike" dirty="0">
                          <a:solidFill>
                            <a:srgbClr val="000000"/>
                          </a:solidFill>
                          <a:effectLst/>
                          <a:latin typeface="Calibri"/>
                        </a:rPr>
                        <a:t> </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a:txBody>
                    <a:bodyPr/>
                    <a:lstStyle/>
                    <a:p>
                      <a:pPr algn="l" fontAlgn="ctr"/>
                      <a:r>
                        <a:rPr lang="en-US" sz="1200" b="1" i="0" u="none" strike="noStrike" dirty="0">
                          <a:solidFill>
                            <a:srgbClr val="000000"/>
                          </a:solidFill>
                          <a:effectLst/>
                          <a:latin typeface="Calibri"/>
                        </a:rPr>
                        <a:t>H2S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l" fontAlgn="ctr"/>
                      <a:r>
                        <a:rPr lang="en-US" sz="1200" b="1" i="0" u="none" strike="noStrike" dirty="0">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l" fontAlgn="ctr"/>
                      <a:r>
                        <a:rPr lang="en-US" sz="1200" b="1" i="0" u="none" strike="noStrike" dirty="0">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l" fontAlgn="ctr"/>
                      <a:r>
                        <a:rPr lang="en-US" sz="1200" b="1" i="0" u="none" strike="noStrike" dirty="0">
                          <a:solidFill>
                            <a:srgbClr val="000000"/>
                          </a:solidFill>
                          <a:effectLst/>
                          <a:latin typeface="Calibri"/>
                        </a:rPr>
                        <a:t>2-year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r" fontAlgn="ctr"/>
                      <a:r>
                        <a:rPr lang="en-US" sz="1200" b="1" i="0" u="none" strike="noStrike" dirty="0">
                          <a:solidFill>
                            <a:srgbClr val="000000"/>
                          </a:solidFill>
                          <a:effectLst/>
                          <a:latin typeface="Calibri"/>
                        </a:rPr>
                        <a:t>$275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l" fontAlgn="ctr"/>
                      <a:r>
                        <a:rPr lang="en-US" sz="1200" b="1" i="0" u="none" strike="noStrike" dirty="0">
                          <a:solidFill>
                            <a:srgbClr val="000000"/>
                          </a:solidFill>
                          <a:effectLst/>
                          <a:latin typeface="Calibri"/>
                        </a:rPr>
                        <a:t>2-year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r" fontAlgn="ctr"/>
                      <a:r>
                        <a:rPr lang="en-US" sz="1200" b="1" i="0" u="none" strike="noStrike" dirty="0">
                          <a:solidFill>
                            <a:srgbClr val="000000"/>
                          </a:solidFill>
                          <a:effectLst/>
                          <a:latin typeface="Calibri"/>
                        </a:rPr>
                        <a:t>$150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l" fontAlgn="ctr"/>
                      <a:r>
                        <a:rPr lang="en-US" sz="1200" b="1" i="0" u="none" strike="noStrike" dirty="0">
                          <a:solidFill>
                            <a:srgbClr val="000000"/>
                          </a:solidFill>
                          <a:effectLst/>
                          <a:latin typeface="Calibri"/>
                        </a:rPr>
                        <a:t>5-year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r" fontAlgn="ctr"/>
                      <a:r>
                        <a:rPr lang="en-US" sz="1200" b="1" i="0" u="none" strike="noStrike" dirty="0">
                          <a:solidFill>
                            <a:srgbClr val="000000"/>
                          </a:solidFill>
                          <a:effectLst/>
                          <a:latin typeface="Calibri"/>
                        </a:rPr>
                        <a:t>$145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l" fontAlgn="ctr"/>
                      <a:r>
                        <a:rPr lang="en-US" sz="1200" b="1" i="0" u="none" strike="noStrike" dirty="0">
                          <a:solidFill>
                            <a:srgbClr val="000000"/>
                          </a:solidFill>
                          <a:effectLst/>
                          <a:latin typeface="Calibri"/>
                        </a:rPr>
                        <a:t>3-year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a:txBody>
                    <a:bodyPr/>
                    <a:lstStyle/>
                    <a:p>
                      <a:pPr algn="l" fontAlgn="ctr"/>
                      <a:r>
                        <a:rPr lang="en-US" sz="1200" b="1" i="0" u="none" strike="noStrike" dirty="0">
                          <a:solidFill>
                            <a:srgbClr val="000000"/>
                          </a:solidFill>
                          <a:effectLst/>
                          <a:latin typeface="Calibri"/>
                        </a:rPr>
                        <a:t>$100*</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r>
              <a:tr h="233259">
                <a:tc gridSpan="2">
                  <a:txBody>
                    <a:bodyPr/>
                    <a:lstStyle/>
                    <a:p>
                      <a:pPr algn="l" fontAlgn="ctr"/>
                      <a:r>
                        <a:rPr lang="en-US" sz="1200" b="1" i="0" u="none" strike="noStrike" dirty="0">
                          <a:solidFill>
                            <a:srgbClr val="000000"/>
                          </a:solidFill>
                          <a:effectLst/>
                          <a:latin typeface="Calibri"/>
                        </a:rPr>
                        <a:t> </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ctr"/>
                      <a:r>
                        <a:rPr lang="en-US" sz="1200" b="1" i="0" u="none" strike="noStrike" dirty="0">
                          <a:solidFill>
                            <a:srgbClr val="000000"/>
                          </a:solidFill>
                          <a:effectLst/>
                          <a:latin typeface="Calibri"/>
                        </a:rPr>
                        <a:t>COSH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dirty="0">
                          <a:solidFill>
                            <a:srgbClr val="000000"/>
                          </a:solidFill>
                          <a:effectLst/>
                          <a:latin typeface="Calibri"/>
                        </a:rPr>
                        <a:t>3-year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1" i="0" u="none" strike="noStrike" dirty="0">
                          <a:solidFill>
                            <a:srgbClr val="000000"/>
                          </a:solidFill>
                          <a:effectLst/>
                          <a:latin typeface="Calibri"/>
                        </a:rPr>
                        <a:t>$210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dirty="0">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dirty="0">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dirty="0">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dirty="0">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dirty="0">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dirty="0">
                          <a:solidFill>
                            <a:srgbClr val="000000"/>
                          </a:solidFill>
                          <a:effectLst/>
                          <a:latin typeface="Calibri"/>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2151">
                <a:tc gridSpan="3">
                  <a:txBody>
                    <a:bodyPr/>
                    <a:lstStyle/>
                    <a:p>
                      <a:pPr algn="l" fontAlgn="ctr"/>
                      <a:r>
                        <a:rPr lang="en-US" sz="1200" b="1" i="0" u="none" strike="noStrike" dirty="0">
                          <a:solidFill>
                            <a:srgbClr val="000000"/>
                          </a:solidFill>
                          <a:effectLst/>
                          <a:latin typeface="Calibri"/>
                        </a:rPr>
                        <a:t>Instrument price Pricing*</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hMerge="1">
                  <a:txBody>
                    <a:bodyPr/>
                    <a:lstStyle/>
                    <a:p>
                      <a:endParaRPr lang="en-US"/>
                    </a:p>
                  </a:txBody>
                  <a:tcPr/>
                </a:tc>
                <a:tc gridSpan="2">
                  <a:txBody>
                    <a:bodyPr/>
                    <a:lstStyle/>
                    <a:p>
                      <a:pPr algn="r" fontAlgn="ctr"/>
                      <a:r>
                        <a:rPr lang="en-US" sz="1200" b="1" i="0" u="none" strike="noStrike" dirty="0">
                          <a:solidFill>
                            <a:srgbClr val="000000"/>
                          </a:solidFill>
                          <a:effectLst/>
                          <a:latin typeface="Calibri"/>
                        </a:rPr>
                        <a:t>$915.00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r" fontAlgn="ctr"/>
                      <a:r>
                        <a:rPr lang="en-US" sz="1200" b="1" i="0" u="none" strike="noStrike" dirty="0">
                          <a:solidFill>
                            <a:srgbClr val="000000"/>
                          </a:solidFill>
                          <a:effectLst/>
                          <a:latin typeface="Calibri"/>
                        </a:rPr>
                        <a:t>$695.00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r" fontAlgn="ctr"/>
                      <a:r>
                        <a:rPr lang="en-US" sz="1200" b="1" i="0" u="none" strike="noStrike" dirty="0">
                          <a:solidFill>
                            <a:srgbClr val="000000"/>
                          </a:solidFill>
                          <a:effectLst/>
                          <a:latin typeface="Calibri"/>
                        </a:rPr>
                        <a:t>$745.00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r" fontAlgn="ctr"/>
                      <a:r>
                        <a:rPr lang="en-US" sz="1200" b="1" i="0" u="none" strike="noStrike" dirty="0">
                          <a:solidFill>
                            <a:srgbClr val="000000"/>
                          </a:solidFill>
                          <a:effectLst/>
                          <a:latin typeface="Calibri"/>
                        </a:rPr>
                        <a:t>$805.00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r" fontAlgn="ctr"/>
                      <a:r>
                        <a:rPr lang="en-US" sz="1200" b="1" i="0" u="none" strike="noStrike" dirty="0">
                          <a:solidFill>
                            <a:srgbClr val="000000"/>
                          </a:solidFill>
                          <a:effectLst/>
                          <a:latin typeface="Calibri"/>
                        </a:rPr>
                        <a:t>$745.00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r>
              <a:tr h="364667">
                <a:tc gridSpan="3">
                  <a:txBody>
                    <a:bodyPr/>
                    <a:lstStyle/>
                    <a:p>
                      <a:pPr algn="l" fontAlgn="ctr"/>
                      <a:r>
                        <a:rPr lang="en-US" sz="1200" b="1" i="0" u="none" strike="noStrike">
                          <a:solidFill>
                            <a:srgbClr val="000000"/>
                          </a:solidFill>
                          <a:effectLst/>
                          <a:latin typeface="Calibri"/>
                        </a:rPr>
                        <a:t>Three year cost of ownership</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gridSpan="2">
                  <a:txBody>
                    <a:bodyPr/>
                    <a:lstStyle/>
                    <a:p>
                      <a:pPr algn="r" fontAlgn="ctr"/>
                      <a:r>
                        <a:rPr lang="en-US" sz="1200" b="1" i="0" u="none" strike="noStrike">
                          <a:solidFill>
                            <a:srgbClr val="000000"/>
                          </a:solidFill>
                          <a:effectLst/>
                          <a:latin typeface="Calibri"/>
                        </a:rPr>
                        <a:t>$915.00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ctr"/>
                      <a:r>
                        <a:rPr lang="en-US" sz="1200" b="1" i="0" u="none" strike="noStrike">
                          <a:solidFill>
                            <a:srgbClr val="000000"/>
                          </a:solidFill>
                          <a:effectLst/>
                          <a:latin typeface="Calibri"/>
                        </a:rPr>
                        <a:t>Between $860.00 and $1,630.00**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Between $880.00 and $1,415.00***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r" fontAlgn="ctr"/>
                      <a:r>
                        <a:rPr lang="en-US" sz="1200" b="1" i="0" u="none" strike="noStrike" dirty="0">
                          <a:solidFill>
                            <a:srgbClr val="000000"/>
                          </a:solidFill>
                          <a:effectLst/>
                          <a:latin typeface="Calibri"/>
                        </a:rPr>
                        <a:t>$805.00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r" fontAlgn="ctr"/>
                      <a:r>
                        <a:rPr lang="en-US" sz="1200" b="1" i="0" u="none" strike="noStrike" dirty="0">
                          <a:solidFill>
                            <a:srgbClr val="000000"/>
                          </a:solidFill>
                          <a:effectLst/>
                          <a:latin typeface="Calibri"/>
                        </a:rPr>
                        <a:t>$745.00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233259">
                <a:tc gridSpan="3">
                  <a:txBody>
                    <a:bodyPr/>
                    <a:lstStyle/>
                    <a:p>
                      <a:pPr algn="l" fontAlgn="ctr"/>
                      <a:r>
                        <a:rPr lang="en-US" sz="1200" b="1" i="0" u="none" strike="noStrike" dirty="0">
                          <a:solidFill>
                            <a:srgbClr val="000000"/>
                          </a:solidFill>
                          <a:effectLst/>
                          <a:latin typeface="Calibri"/>
                        </a:rPr>
                        <a:t>Extended warranty option:</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Yes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No</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No</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No</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Yes</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r>
              <a:tr h="233259">
                <a:tc>
                  <a:txBody>
                    <a:bodyPr/>
                    <a:lstStyle/>
                    <a:p>
                      <a:pPr algn="l" fontAlgn="ctr"/>
                      <a:r>
                        <a:rPr lang="en-US" sz="1200" b="1" i="0" u="none" strike="noStrike">
                          <a:solidFill>
                            <a:srgbClr val="000000"/>
                          </a:solidFill>
                          <a:effectLst/>
                          <a:latin typeface="Calibri"/>
                        </a:rPr>
                        <a:t> </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fontAlgn="ctr"/>
                      <a:r>
                        <a:rPr lang="en-US" sz="1200" b="1" i="0" u="none" strike="noStrike">
                          <a:solidFill>
                            <a:srgbClr val="000000"/>
                          </a:solidFill>
                          <a:effectLst/>
                          <a:latin typeface="Calibri"/>
                        </a:rPr>
                        <a:t>How long?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ctr"/>
                      <a:r>
                        <a:rPr lang="en-US" sz="1200" b="1" i="0" u="none" strike="noStrike">
                          <a:solidFill>
                            <a:srgbClr val="000000"/>
                          </a:solidFill>
                          <a:effectLst/>
                          <a:latin typeface="Calibri"/>
                        </a:rPr>
                        <a:t>1-year additional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ctr"/>
                      <a:r>
                        <a:rPr lang="en-US" sz="1200" b="1" i="0" u="none" strike="noStrike">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ctr"/>
                      <a:r>
                        <a:rPr lang="en-US" sz="1200" b="1" i="0" u="none" strike="noStrike">
                          <a:solidFill>
                            <a:srgbClr val="000000"/>
                          </a:solidFill>
                          <a:effectLst/>
                          <a:latin typeface="Calibri"/>
                        </a:rPr>
                        <a:t>3-year additional</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233259">
                <a:tc>
                  <a:txBody>
                    <a:bodyPr/>
                    <a:lstStyle/>
                    <a:p>
                      <a:pPr algn="l" fontAlgn="ctr"/>
                      <a:r>
                        <a:rPr lang="en-US" sz="1200" b="1" i="0" u="none" strike="noStrike" dirty="0">
                          <a:solidFill>
                            <a:srgbClr val="000000"/>
                          </a:solidFill>
                          <a:effectLst/>
                          <a:latin typeface="Calibri"/>
                        </a:rPr>
                        <a:t> </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gridSpan="2">
                  <a:txBody>
                    <a:bodyPr/>
                    <a:lstStyle/>
                    <a:p>
                      <a:pPr algn="l" fontAlgn="ctr"/>
                      <a:r>
                        <a:rPr lang="en-US" sz="1200" b="1" i="0" u="none" strike="noStrike" dirty="0">
                          <a:solidFill>
                            <a:srgbClr val="000000"/>
                          </a:solidFill>
                          <a:effectLst/>
                          <a:latin typeface="Calibri"/>
                        </a:rPr>
                        <a:t>How much?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r" fontAlgn="ctr"/>
                      <a:r>
                        <a:rPr lang="en-US" sz="1200" b="1" i="0" u="none" strike="noStrike" dirty="0">
                          <a:solidFill>
                            <a:srgbClr val="000000"/>
                          </a:solidFill>
                          <a:effectLst/>
                          <a:latin typeface="Calibri"/>
                        </a:rPr>
                        <a:t>$315.00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r" fontAlgn="ctr"/>
                      <a:r>
                        <a:rPr lang="en-US" sz="1200" b="1" i="0" u="none" strike="noStrike" dirty="0">
                          <a:solidFill>
                            <a:srgbClr val="000000"/>
                          </a:solidFill>
                          <a:effectLst/>
                          <a:latin typeface="Calibri"/>
                        </a:rPr>
                        <a:t>$250.00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r>
              <a:tr h="364667">
                <a:tc gridSpan="3">
                  <a:txBody>
                    <a:bodyPr/>
                    <a:lstStyle/>
                    <a:p>
                      <a:pPr algn="l" fontAlgn="ctr"/>
                      <a:r>
                        <a:rPr lang="en-US" sz="1200" b="1" i="0" u="none" strike="noStrike">
                          <a:solidFill>
                            <a:srgbClr val="000000"/>
                          </a:solidFill>
                          <a:effectLst/>
                          <a:latin typeface="Calibri"/>
                        </a:rPr>
                        <a:t>Total cost of ownership with extended warranty</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gridSpan="2">
                  <a:txBody>
                    <a:bodyPr/>
                    <a:lstStyle/>
                    <a:p>
                      <a:pPr algn="l" fontAlgn="ctr"/>
                      <a:r>
                        <a:rPr lang="en-US" sz="1200" b="1" i="0" u="none" strike="noStrike">
                          <a:solidFill>
                            <a:srgbClr val="000000"/>
                          </a:solidFill>
                          <a:effectLst/>
                          <a:latin typeface="Calibri"/>
                        </a:rPr>
                        <a:t>$1,230.00 (4-years)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NA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$980.00 (5-year)***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$995.00 (6-years)</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543279">
                <a:tc gridSpan="3">
                  <a:txBody>
                    <a:bodyPr/>
                    <a:lstStyle/>
                    <a:p>
                      <a:pPr algn="l" fontAlgn="ctr"/>
                      <a:r>
                        <a:rPr lang="en-US" sz="1200" b="1" i="0" u="none" strike="noStrike" dirty="0">
                          <a:solidFill>
                            <a:srgbClr val="000000"/>
                          </a:solidFill>
                          <a:effectLst/>
                          <a:latin typeface="Calibri"/>
                        </a:rPr>
                        <a:t>Total six year cost of ownership</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$1,515.00 (6-years)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Between $1,795.00 and $2,565.00 (6-years)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Between $1,550.00 and $2,085.00 (6-years)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Between $980.00 and $1,475.00 (6-years)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c gridSpan="2">
                  <a:txBody>
                    <a:bodyPr/>
                    <a:lstStyle/>
                    <a:p>
                      <a:pPr algn="l" fontAlgn="ctr"/>
                      <a:r>
                        <a:rPr lang="en-US" sz="1200" b="1" i="0" u="none" strike="noStrike" dirty="0">
                          <a:solidFill>
                            <a:srgbClr val="000000"/>
                          </a:solidFill>
                          <a:effectLst/>
                          <a:latin typeface="Calibri"/>
                        </a:rPr>
                        <a:t>$995.00 (6-years)</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FAFFF"/>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680100973"/>
      </p:ext>
    </p:extLst>
  </p:cSld>
  <p:clrMapOvr>
    <a:masterClrMapping/>
  </p:clrMapOvr>
  <p:transition spd="slow">
    <p:split orient="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14375" y="3819525"/>
            <a:ext cx="3695700" cy="1971675"/>
          </a:xfrm>
          <a:prstGeom prst="rect">
            <a:avLst/>
          </a:prstGeom>
          <a:solidFill>
            <a:srgbClr val="FF6D6D"/>
          </a:solidFill>
          <a:ln w="1905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dirty="0"/>
          </a:p>
        </p:txBody>
      </p:sp>
      <p:sp>
        <p:nvSpPr>
          <p:cNvPr id="6147" name="Rectangle 2"/>
          <p:cNvSpPr>
            <a:spLocks noGrp="1" noChangeArrowheads="1"/>
          </p:cNvSpPr>
          <p:nvPr>
            <p:ph type="title"/>
          </p:nvPr>
        </p:nvSpPr>
        <p:spPr>
          <a:xfrm>
            <a:off x="1311275" y="101600"/>
            <a:ext cx="7146925" cy="812800"/>
          </a:xfrm>
        </p:spPr>
        <p:txBody>
          <a:bodyPr/>
          <a:lstStyle/>
          <a:p>
            <a:r>
              <a:rPr lang="en-US" sz="2000" dirty="0" smtClean="0"/>
              <a:t>G450 / G460 Charging Cycle</a:t>
            </a:r>
          </a:p>
        </p:txBody>
      </p:sp>
      <p:sp>
        <p:nvSpPr>
          <p:cNvPr id="6148" name="Line 5"/>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3" name="Rectangle 3"/>
          <p:cNvSpPr>
            <a:spLocks noGrp="1" noChangeArrowheads="1"/>
          </p:cNvSpPr>
          <p:nvPr>
            <p:ph type="body" idx="1"/>
          </p:nvPr>
        </p:nvSpPr>
        <p:spPr>
          <a:xfrm>
            <a:off x="511175" y="1163638"/>
            <a:ext cx="3813175" cy="5256212"/>
          </a:xfrm>
        </p:spPr>
        <p:txBody>
          <a:bodyPr/>
          <a:lstStyle/>
          <a:p>
            <a:pPr>
              <a:spcBef>
                <a:spcPct val="0"/>
              </a:spcBef>
              <a:spcAft>
                <a:spcPts val="1800"/>
              </a:spcAft>
              <a:defRPr/>
            </a:pPr>
            <a:r>
              <a:rPr lang="en-US" sz="1600" dirty="0" smtClean="0"/>
              <a:t>GfG smart chargers begin the charging cycle in the “fast charging mode”, then switch to “trickle charge mode” when the battery is charged to 90% of its full capacity  </a:t>
            </a:r>
          </a:p>
          <a:p>
            <a:pPr>
              <a:spcBef>
                <a:spcPct val="0"/>
              </a:spcBef>
              <a:spcAft>
                <a:spcPts val="600"/>
              </a:spcAft>
              <a:defRPr/>
            </a:pPr>
            <a:r>
              <a:rPr lang="en-US" sz="1600" dirty="0" smtClean="0"/>
              <a:t>Completely discharged batteries may require up to 6 hours to reach the trickle charge stage</a:t>
            </a:r>
          </a:p>
          <a:p>
            <a:pPr marL="0" indent="0">
              <a:spcBef>
                <a:spcPct val="0"/>
              </a:spcBef>
              <a:spcAft>
                <a:spcPts val="1800"/>
              </a:spcAft>
              <a:buFontTx/>
              <a:buNone/>
              <a:defRPr/>
            </a:pPr>
            <a:endParaRPr lang="en-US" sz="800" dirty="0" smtClean="0"/>
          </a:p>
          <a:p>
            <a:pPr marL="400050" lvl="1" indent="0">
              <a:spcBef>
                <a:spcPct val="0"/>
              </a:spcBef>
              <a:spcAft>
                <a:spcPts val="1800"/>
              </a:spcAft>
              <a:buFontTx/>
              <a:buNone/>
              <a:defRPr/>
            </a:pPr>
            <a:r>
              <a:rPr lang="en-US" sz="1600" dirty="0" smtClean="0"/>
              <a:t>Note:  If possible, leave the instrument in the charger for an additional one or two hours after reaching the trickle charge stage to reach 100% of the charge capacity of the battery</a:t>
            </a:r>
          </a:p>
        </p:txBody>
      </p:sp>
      <p:pic>
        <p:nvPicPr>
          <p:cNvPr id="6150"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3546">
            <a:off x="4176713" y="877888"/>
            <a:ext cx="4510087"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6076578"/>
      </p:ext>
    </p:extLst>
  </p:cSld>
  <p:clrMapOvr>
    <a:masterClrMapping/>
  </p:clrMapOvr>
  <p:transition spd="slow">
    <p:split orient="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z="2000" dirty="0" smtClean="0"/>
              <a:t>G450 / G460 Charging Cycle</a:t>
            </a:r>
          </a:p>
        </p:txBody>
      </p:sp>
      <p:sp>
        <p:nvSpPr>
          <p:cNvPr id="7171" name="Content Placeholder 2"/>
          <p:cNvSpPr>
            <a:spLocks noGrp="1"/>
          </p:cNvSpPr>
          <p:nvPr>
            <p:ph idx="1"/>
          </p:nvPr>
        </p:nvSpPr>
        <p:spPr>
          <a:xfrm>
            <a:off x="354013" y="1130300"/>
            <a:ext cx="3970337" cy="4508500"/>
          </a:xfrm>
        </p:spPr>
        <p:txBody>
          <a:bodyPr/>
          <a:lstStyle/>
          <a:p>
            <a:pPr>
              <a:spcBef>
                <a:spcPct val="0"/>
              </a:spcBef>
              <a:spcAft>
                <a:spcPts val="1800"/>
              </a:spcAft>
            </a:pPr>
            <a:r>
              <a:rPr lang="en-US" sz="1800" dirty="0" smtClean="0"/>
              <a:t>The green LED in the “single” charger cradle indicates power</a:t>
            </a:r>
          </a:p>
          <a:p>
            <a:pPr>
              <a:spcBef>
                <a:spcPct val="0"/>
              </a:spcBef>
              <a:spcAft>
                <a:spcPts val="1800"/>
              </a:spcAft>
            </a:pPr>
            <a:r>
              <a:rPr lang="en-US" sz="1800" dirty="0" smtClean="0"/>
              <a:t>A solid amber LED indicates fast charging </a:t>
            </a:r>
          </a:p>
          <a:p>
            <a:pPr>
              <a:spcBef>
                <a:spcPct val="0"/>
              </a:spcBef>
              <a:spcAft>
                <a:spcPts val="1800"/>
              </a:spcAft>
            </a:pPr>
            <a:r>
              <a:rPr lang="en-US" sz="1800" dirty="0" smtClean="0"/>
              <a:t>A flashing amber LED indicates trickle charging</a:t>
            </a:r>
          </a:p>
          <a:p>
            <a:pPr>
              <a:spcBef>
                <a:spcPct val="0"/>
              </a:spcBef>
              <a:spcAft>
                <a:spcPts val="1800"/>
              </a:spcAft>
            </a:pPr>
            <a:r>
              <a:rPr lang="en-US" sz="1800" dirty="0" smtClean="0"/>
              <a:t>The instrument display indicates how long the instrument has been in each stage of the cycle</a:t>
            </a:r>
          </a:p>
        </p:txBody>
      </p:sp>
      <p:sp>
        <p:nvSpPr>
          <p:cNvPr id="7172" name="Line 5"/>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73"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0425" y="936625"/>
            <a:ext cx="603885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143500" y="4838700"/>
            <a:ext cx="2952750" cy="830263"/>
          </a:xfrm>
          <a:prstGeom prst="rect">
            <a:avLst/>
          </a:prstGeom>
          <a:solidFill>
            <a:srgbClr val="FFFFFF"/>
          </a:solidFill>
          <a:ln w="19050">
            <a:solidFill>
              <a:schemeClr val="bg1"/>
            </a:solidFill>
          </a:ln>
          <a:effectLst>
            <a:outerShdw dist="105410" dir="2700000" algn="ctr" rotWithShape="0">
              <a:schemeClr val="bg1">
                <a:lumMod val="50000"/>
                <a:lumOff val="50000"/>
              </a:schemeClr>
            </a:outerShdw>
          </a:effectLst>
        </p:spPr>
        <p:txBody>
          <a:bodyPr>
            <a:spAutoFit/>
          </a:bodyPr>
          <a:lstStyle/>
          <a:p>
            <a:pPr algn="l">
              <a:defRPr/>
            </a:pPr>
            <a:r>
              <a:rPr lang="en-US" sz="1600" i="1" dirty="0">
                <a:solidFill>
                  <a:schemeClr val="bg1"/>
                </a:solidFill>
              </a:rPr>
              <a:t>Solid amber indicates fast charging, flashing amber indicates trickle </a:t>
            </a:r>
          </a:p>
        </p:txBody>
      </p:sp>
      <p:cxnSp>
        <p:nvCxnSpPr>
          <p:cNvPr id="7175" name="Straight Arrow Connector 9"/>
          <p:cNvCxnSpPr>
            <a:cxnSpLocks noChangeShapeType="1"/>
          </p:cNvCxnSpPr>
          <p:nvPr/>
        </p:nvCxnSpPr>
        <p:spPr bwMode="auto">
          <a:xfrm flipV="1">
            <a:off x="7820025" y="3419475"/>
            <a:ext cx="457200" cy="1419225"/>
          </a:xfrm>
          <a:prstGeom prst="straightConnector1">
            <a:avLst/>
          </a:prstGeom>
          <a:noFill/>
          <a:ln w="1905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632383077"/>
      </p:ext>
    </p:extLst>
  </p:cSld>
  <p:clrMapOvr>
    <a:masterClrMapping/>
  </p:clrMapOvr>
  <p:transition spd="slow">
    <p:split orient="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title"/>
          </p:nvPr>
        </p:nvSpPr>
        <p:spPr>
          <a:xfrm>
            <a:off x="4424363" y="158750"/>
            <a:ext cx="3937000" cy="812800"/>
          </a:xfrm>
        </p:spPr>
        <p:txBody>
          <a:bodyPr/>
          <a:lstStyle/>
          <a:p>
            <a:r>
              <a:rPr lang="en-US" sz="2000" dirty="0" smtClean="0"/>
              <a:t>Changing battery packs</a:t>
            </a:r>
          </a:p>
        </p:txBody>
      </p:sp>
      <p:sp>
        <p:nvSpPr>
          <p:cNvPr id="9219"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3" name="Text Box 17"/>
          <p:cNvSpPr txBox="1">
            <a:spLocks noChangeArrowheads="1"/>
          </p:cNvSpPr>
          <p:nvPr/>
        </p:nvSpPr>
        <p:spPr bwMode="auto">
          <a:xfrm>
            <a:off x="1371601" y="5181600"/>
            <a:ext cx="1847850" cy="276999"/>
          </a:xfrm>
          <a:prstGeom prst="rect">
            <a:avLst/>
          </a:prstGeom>
          <a:solidFill>
            <a:srgbClr val="FFFFFF"/>
          </a:solidFill>
          <a:ln w="15875">
            <a:solidFill>
              <a:schemeClr val="bg1"/>
            </a:solidFill>
          </a:ln>
          <a:effectLst>
            <a:outerShdw dist="101600" dir="2700000" algn="ctr" rotWithShape="0">
              <a:schemeClr val="bg1">
                <a:lumMod val="50000"/>
                <a:lumOff val="50000"/>
              </a:schemeClr>
            </a:outerShdw>
          </a:effectLst>
          <a:extLst/>
        </p:spPr>
        <p:txBody>
          <a:bodyPr wrap="square"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eaLnBrk="1" hangingPunct="1"/>
            <a:r>
              <a:rPr lang="en-GB" sz="1800" i="1" dirty="0">
                <a:solidFill>
                  <a:schemeClr val="bg1"/>
                </a:solidFill>
                <a:cs typeface="Arial" charset="0"/>
              </a:rPr>
              <a:t>NiMH: Black</a:t>
            </a:r>
            <a:endParaRPr lang="de-DE" sz="1800" i="1" dirty="0">
              <a:solidFill>
                <a:schemeClr val="bg1"/>
              </a:solidFill>
              <a:cs typeface="Arial" charset="0"/>
            </a:endParaRPr>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535" t="16388" r="10646" b="5741"/>
          <a:stretch/>
        </p:blipFill>
        <p:spPr>
          <a:xfrm>
            <a:off x="1504949" y="1181100"/>
            <a:ext cx="6515101" cy="4133850"/>
          </a:xfrm>
          <a:prstGeom prst="rect">
            <a:avLst/>
          </a:prstGeom>
        </p:spPr>
      </p:pic>
      <p:sp>
        <p:nvSpPr>
          <p:cNvPr id="7" name="Text Box 17"/>
          <p:cNvSpPr txBox="1">
            <a:spLocks noChangeArrowheads="1"/>
          </p:cNvSpPr>
          <p:nvPr/>
        </p:nvSpPr>
        <p:spPr bwMode="auto">
          <a:xfrm>
            <a:off x="5924551" y="5181600"/>
            <a:ext cx="1847850" cy="276999"/>
          </a:xfrm>
          <a:prstGeom prst="rect">
            <a:avLst/>
          </a:prstGeom>
          <a:solidFill>
            <a:srgbClr val="FFFFFF"/>
          </a:solidFill>
          <a:ln w="15875">
            <a:solidFill>
              <a:schemeClr val="bg1"/>
            </a:solidFill>
          </a:ln>
          <a:effectLst>
            <a:outerShdw dist="101600" dir="2700000" algn="ctr" rotWithShape="0">
              <a:schemeClr val="bg1">
                <a:lumMod val="50000"/>
                <a:lumOff val="50000"/>
              </a:schemeClr>
            </a:outerShdw>
          </a:effectLst>
          <a:extLst/>
        </p:spPr>
        <p:txBody>
          <a:bodyPr wrap="square"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eaLnBrk="1" hangingPunct="1"/>
            <a:r>
              <a:rPr lang="en-GB" sz="1800" i="1" dirty="0" smtClean="0">
                <a:solidFill>
                  <a:schemeClr val="bg1"/>
                </a:solidFill>
                <a:cs typeface="Arial" charset="0"/>
              </a:rPr>
              <a:t>Alkaline: </a:t>
            </a:r>
            <a:r>
              <a:rPr lang="en-GB" sz="1800" i="1" dirty="0" err="1" smtClean="0">
                <a:solidFill>
                  <a:schemeClr val="bg1"/>
                </a:solidFill>
                <a:cs typeface="Arial" charset="0"/>
              </a:rPr>
              <a:t>Gray</a:t>
            </a:r>
            <a:endParaRPr lang="de-DE" sz="1800" i="1" dirty="0">
              <a:solidFill>
                <a:schemeClr val="bg1"/>
              </a:solidFill>
              <a:cs typeface="Arial" charset="0"/>
            </a:endParaRPr>
          </a:p>
        </p:txBody>
      </p:sp>
    </p:spTree>
    <p:extLst>
      <p:ext uri="{BB962C8B-B14F-4D97-AF65-F5344CB8AC3E}">
        <p14:creationId xmlns:p14="http://schemas.microsoft.com/office/powerpoint/2010/main" val="229753580"/>
      </p:ext>
    </p:extLst>
  </p:cSld>
  <p:clrMapOvr>
    <a:masterClrMapping/>
  </p:clrMapOvr>
  <p:transition spd="slow">
    <p:split orient="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81025" y="3162300"/>
            <a:ext cx="4248150" cy="2124075"/>
          </a:xfrm>
          <a:prstGeom prst="rect">
            <a:avLst/>
          </a:prstGeom>
          <a:solidFill>
            <a:srgbClr val="FF6D6D"/>
          </a:solidFill>
          <a:ln w="1905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0245" name="Rectangle 3"/>
          <p:cNvSpPr>
            <a:spLocks noGrp="1" noChangeArrowheads="1"/>
          </p:cNvSpPr>
          <p:nvPr>
            <p:ph type="title"/>
          </p:nvPr>
        </p:nvSpPr>
        <p:spPr>
          <a:xfrm>
            <a:off x="1622425" y="123825"/>
            <a:ext cx="3937000" cy="812800"/>
          </a:xfrm>
        </p:spPr>
        <p:txBody>
          <a:bodyPr/>
          <a:lstStyle/>
          <a:p>
            <a:r>
              <a:rPr lang="en-US" sz="2000" dirty="0" smtClean="0"/>
              <a:t>Changing battery packs</a:t>
            </a:r>
          </a:p>
        </p:txBody>
      </p:sp>
      <p:sp>
        <p:nvSpPr>
          <p:cNvPr id="10246"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1490" name="Picture 2" descr="C:\Users\bhenderson\Pictures\2011-04-26\005.JPG"/>
          <p:cNvPicPr>
            <a:picLocks noChangeAspect="1" noChangeArrowheads="1"/>
          </p:cNvPicPr>
          <p:nvPr/>
        </p:nvPicPr>
        <p:blipFill>
          <a:blip r:embed="rId3"/>
          <a:srcRect/>
          <a:stretch>
            <a:fillRect/>
          </a:stretch>
        </p:blipFill>
        <p:spPr bwMode="auto">
          <a:xfrm>
            <a:off x="6069013" y="201613"/>
            <a:ext cx="2662237" cy="1997075"/>
          </a:xfrm>
          <a:prstGeom prst="rect">
            <a:avLst/>
          </a:prstGeom>
          <a:noFill/>
          <a:ln w="38100">
            <a:solidFill>
              <a:schemeClr val="bg1"/>
            </a:solidFill>
          </a:ln>
          <a:effectLst>
            <a:outerShdw dist="10795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pic>
        <p:nvPicPr>
          <p:cNvPr id="191491" name="Picture 3" descr="C:\Users\bhenderson\Pictures\2011-04-26\002.JPG"/>
          <p:cNvPicPr>
            <a:picLocks noChangeAspect="1" noChangeArrowheads="1"/>
          </p:cNvPicPr>
          <p:nvPr/>
        </p:nvPicPr>
        <p:blipFill>
          <a:blip r:embed="rId4"/>
          <a:srcRect/>
          <a:stretch>
            <a:fillRect/>
          </a:stretch>
        </p:blipFill>
        <p:spPr bwMode="auto">
          <a:xfrm>
            <a:off x="6056313" y="2393950"/>
            <a:ext cx="2708275" cy="2032000"/>
          </a:xfrm>
          <a:prstGeom prst="rect">
            <a:avLst/>
          </a:prstGeom>
          <a:noFill/>
          <a:ln w="38100">
            <a:solidFill>
              <a:schemeClr val="bg1"/>
            </a:solidFill>
          </a:ln>
          <a:effectLst>
            <a:outerShdw dist="10795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pic>
        <p:nvPicPr>
          <p:cNvPr id="191492" name="Picture 4" descr="C:\Users\bhenderson\Pictures\2011-04-26\008.JPG"/>
          <p:cNvPicPr>
            <a:picLocks noChangeAspect="1" noChangeArrowheads="1"/>
          </p:cNvPicPr>
          <p:nvPr/>
        </p:nvPicPr>
        <p:blipFill rotWithShape="1">
          <a:blip r:embed="rId5"/>
          <a:srcRect l="9180" b="8952"/>
          <a:stretch/>
        </p:blipFill>
        <p:spPr bwMode="auto">
          <a:xfrm>
            <a:off x="6045200" y="4619625"/>
            <a:ext cx="2744788" cy="2063750"/>
          </a:xfrm>
          <a:prstGeom prst="rect">
            <a:avLst/>
          </a:prstGeom>
          <a:noFill/>
          <a:ln w="38100">
            <a:solidFill>
              <a:schemeClr val="bg1"/>
            </a:solidFill>
          </a:ln>
          <a:effectLst>
            <a:outerShdw dist="107950" dir="2700000" algn="ctr" rotWithShape="0">
              <a:schemeClr val="bg1">
                <a:lumMod val="50000"/>
                <a:lumOff val="50000"/>
              </a:schemeClr>
            </a:outerShdw>
          </a:effectLst>
          <a:extLst>
            <a:ext uri="{909E8E84-426E-40DD-AFC4-6F175D3DCCD1}">
              <a14:hiddenFill xmlns:a14="http://schemas.microsoft.com/office/drawing/2010/main">
                <a:solidFill>
                  <a:srgbClr val="FFFFFF"/>
                </a:solidFill>
              </a14:hiddenFill>
            </a:ext>
          </a:extLst>
        </p:spPr>
      </p:pic>
      <p:sp>
        <p:nvSpPr>
          <p:cNvPr id="10250" name="Content Placeholder 16"/>
          <p:cNvSpPr>
            <a:spLocks noGrp="1"/>
          </p:cNvSpPr>
          <p:nvPr>
            <p:ph idx="1"/>
          </p:nvPr>
        </p:nvSpPr>
        <p:spPr>
          <a:xfrm>
            <a:off x="344488" y="1044575"/>
            <a:ext cx="4476750" cy="4508500"/>
          </a:xfrm>
        </p:spPr>
        <p:txBody>
          <a:bodyPr/>
          <a:lstStyle/>
          <a:p>
            <a:pPr>
              <a:spcBef>
                <a:spcPct val="0"/>
              </a:spcBef>
              <a:spcAft>
                <a:spcPts val="1800"/>
              </a:spcAft>
            </a:pPr>
            <a:r>
              <a:rPr lang="en-US" sz="1800" dirty="0" smtClean="0"/>
              <a:t>Use the hex wrench tool to loosen and remove the two screws securing the battery pack to front of the instrument housing</a:t>
            </a:r>
          </a:p>
          <a:p>
            <a:pPr>
              <a:spcBef>
                <a:spcPct val="0"/>
              </a:spcBef>
              <a:spcAft>
                <a:spcPts val="2400"/>
              </a:spcAft>
            </a:pPr>
            <a:r>
              <a:rPr lang="en-US" sz="1800" dirty="0" smtClean="0"/>
              <a:t>GENTLY remove the battery pack from the instrument</a:t>
            </a:r>
          </a:p>
          <a:p>
            <a:pPr marL="400050" lvl="1" indent="0">
              <a:spcBef>
                <a:spcPct val="0"/>
              </a:spcBef>
              <a:spcAft>
                <a:spcPts val="1800"/>
              </a:spcAft>
              <a:buFontTx/>
              <a:buNone/>
            </a:pPr>
            <a:r>
              <a:rPr lang="en-US" sz="1800" dirty="0" smtClean="0"/>
              <a:t>NOTE:  USE YOUR FINGERS TO REMOVE THE BATTERY PACK FROM THE INSTRUMENT</a:t>
            </a:r>
          </a:p>
          <a:p>
            <a:pPr marL="400050" lvl="1" indent="0">
              <a:spcBef>
                <a:spcPct val="0"/>
              </a:spcBef>
              <a:spcAft>
                <a:spcPts val="1800"/>
              </a:spcAft>
              <a:buFontTx/>
              <a:buNone/>
            </a:pPr>
            <a:r>
              <a:rPr lang="en-US" sz="1800" dirty="0" smtClean="0"/>
              <a:t>NEVER USE A SCREWDRIVER OR OTHER HARD TOOL TO REMOVE THE BATTERY PACK</a:t>
            </a:r>
          </a:p>
        </p:txBody>
      </p:sp>
    </p:spTree>
    <p:extLst>
      <p:ext uri="{BB962C8B-B14F-4D97-AF65-F5344CB8AC3E}">
        <p14:creationId xmlns:p14="http://schemas.microsoft.com/office/powerpoint/2010/main" val="2686335658"/>
      </p:ext>
    </p:extLst>
  </p:cSld>
  <p:clrMapOvr>
    <a:masterClrMapping/>
  </p:clrMapOvr>
  <p:transition spd="slow">
    <p:split orient="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457200" y="2752725"/>
            <a:ext cx="3667125" cy="1085850"/>
          </a:xfrm>
          <a:prstGeom prst="rect">
            <a:avLst/>
          </a:prstGeom>
          <a:solidFill>
            <a:srgbClr val="FF6D6D"/>
          </a:solidFill>
          <a:ln w="1905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1267" name="Rectangle 3"/>
          <p:cNvSpPr>
            <a:spLocks noGrp="1" noChangeArrowheads="1"/>
          </p:cNvSpPr>
          <p:nvPr>
            <p:ph type="title"/>
          </p:nvPr>
        </p:nvSpPr>
        <p:spPr>
          <a:xfrm>
            <a:off x="4424363" y="158750"/>
            <a:ext cx="3937000" cy="812800"/>
          </a:xfrm>
        </p:spPr>
        <p:txBody>
          <a:bodyPr/>
          <a:lstStyle/>
          <a:p>
            <a:r>
              <a:rPr lang="en-US" sz="2000" dirty="0" smtClean="0"/>
              <a:t>Changing battery packs</a:t>
            </a:r>
          </a:p>
        </p:txBody>
      </p:sp>
      <p:sp>
        <p:nvSpPr>
          <p:cNvPr id="11268" name="Line 4"/>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269" name="Picture 11" descr="BAT_oben"/>
          <p:cNvPicPr>
            <a:picLocks noChangeAspect="1" noChangeArrowheads="1"/>
          </p:cNvPicPr>
          <p:nvPr/>
        </p:nvPicPr>
        <p:blipFill>
          <a:blip r:embed="rId3" cstate="print">
            <a:clrChange>
              <a:clrFrom>
                <a:srgbClr val="F8FAF9"/>
              </a:clrFrom>
              <a:clrTo>
                <a:srgbClr val="F8FAF9">
                  <a:alpha val="0"/>
                </a:srgbClr>
              </a:clrTo>
            </a:clrChange>
            <a:extLst>
              <a:ext uri="{28A0092B-C50C-407E-A947-70E740481C1C}">
                <a14:useLocalDpi xmlns:a14="http://schemas.microsoft.com/office/drawing/2010/main" val="0"/>
              </a:ext>
            </a:extLst>
          </a:blip>
          <a:srcRect r="48930" b="7655"/>
          <a:stretch>
            <a:fillRect/>
          </a:stretch>
        </p:blipFill>
        <p:spPr bwMode="auto">
          <a:xfrm rot="-2859031">
            <a:off x="6193632" y="1631156"/>
            <a:ext cx="275113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1" descr="BAT_oben"/>
          <p:cNvPicPr>
            <a:picLocks noChangeAspect="1" noChangeArrowheads="1"/>
          </p:cNvPicPr>
          <p:nvPr/>
        </p:nvPicPr>
        <p:blipFill>
          <a:blip r:embed="rId3" cstate="print">
            <a:clrChange>
              <a:clrFrom>
                <a:srgbClr val="F8FAF9"/>
              </a:clrFrom>
              <a:clrTo>
                <a:srgbClr val="F8FAF9">
                  <a:alpha val="0"/>
                </a:srgbClr>
              </a:clrTo>
            </a:clrChange>
            <a:extLst>
              <a:ext uri="{28A0092B-C50C-407E-A947-70E740481C1C}">
                <a14:useLocalDpi xmlns:a14="http://schemas.microsoft.com/office/drawing/2010/main" val="0"/>
              </a:ext>
            </a:extLst>
          </a:blip>
          <a:srcRect l="50331" b="7655"/>
          <a:stretch>
            <a:fillRect/>
          </a:stretch>
        </p:blipFill>
        <p:spPr bwMode="auto">
          <a:xfrm rot="-2694720">
            <a:off x="6410325" y="3714750"/>
            <a:ext cx="258127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71" name="Straight Arrow Connector 13"/>
          <p:cNvCxnSpPr>
            <a:cxnSpLocks noChangeShapeType="1"/>
            <a:stCxn id="11272" idx="2"/>
          </p:cNvCxnSpPr>
          <p:nvPr/>
        </p:nvCxnSpPr>
        <p:spPr bwMode="auto">
          <a:xfrm>
            <a:off x="5854700" y="3989388"/>
            <a:ext cx="1016000" cy="760412"/>
          </a:xfrm>
          <a:prstGeom prst="straightConnector1">
            <a:avLst/>
          </a:prstGeom>
          <a:noFill/>
          <a:ln w="28575"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72" name="TextBox 15"/>
          <p:cNvSpPr txBox="1">
            <a:spLocks noChangeArrowheads="1"/>
          </p:cNvSpPr>
          <p:nvPr/>
        </p:nvSpPr>
        <p:spPr bwMode="auto">
          <a:xfrm>
            <a:off x="4892675" y="3619500"/>
            <a:ext cx="1924050" cy="369888"/>
          </a:xfrm>
          <a:prstGeom prst="rect">
            <a:avLst/>
          </a:prstGeom>
          <a:solidFill>
            <a:srgbClr val="FFFFFF"/>
          </a:solidFill>
          <a:ln w="19050">
            <a:solidFill>
              <a:schemeClr val="bg1"/>
            </a:solidFill>
          </a:ln>
          <a:effectLst>
            <a:outerShdw dist="105410" dir="2700000" algn="ctr" rotWithShape="0">
              <a:schemeClr val="bg1">
                <a:lumMod val="50000"/>
                <a:lumOff val="50000"/>
              </a:schemeClr>
            </a:outerShdw>
          </a:effec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defRPr/>
            </a:pPr>
            <a:r>
              <a:rPr lang="en-US" sz="1800" i="1" dirty="0" smtClean="0">
                <a:solidFill>
                  <a:schemeClr val="bg1"/>
                </a:solidFill>
              </a:rPr>
              <a:t>Vibrator</a:t>
            </a:r>
          </a:p>
        </p:txBody>
      </p:sp>
      <p:sp>
        <p:nvSpPr>
          <p:cNvPr id="11" name="Rectangle 10"/>
          <p:cNvSpPr/>
          <p:nvPr/>
        </p:nvSpPr>
        <p:spPr bwMode="auto">
          <a:xfrm>
            <a:off x="466725" y="4667250"/>
            <a:ext cx="3667125" cy="1085850"/>
          </a:xfrm>
          <a:prstGeom prst="rect">
            <a:avLst/>
          </a:prstGeom>
          <a:solidFill>
            <a:srgbClr val="FF6D6D"/>
          </a:solidFill>
          <a:ln w="1905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1274" name="Content Placeholder 1"/>
          <p:cNvSpPr>
            <a:spLocks noGrp="1"/>
          </p:cNvSpPr>
          <p:nvPr>
            <p:ph idx="1"/>
          </p:nvPr>
        </p:nvSpPr>
        <p:spPr>
          <a:xfrm>
            <a:off x="258763" y="1168400"/>
            <a:ext cx="3859212" cy="4508500"/>
          </a:xfrm>
        </p:spPr>
        <p:txBody>
          <a:bodyPr/>
          <a:lstStyle/>
          <a:p>
            <a:pPr>
              <a:spcBef>
                <a:spcPct val="0"/>
              </a:spcBef>
              <a:spcAft>
                <a:spcPts val="2400"/>
              </a:spcAft>
            </a:pPr>
            <a:r>
              <a:rPr lang="en-US" sz="1800" dirty="0" smtClean="0"/>
              <a:t>Make sure that the vibrator (the flat disc on the top of the battery pack is) is at the top when the battery pack is reinserted into the instrument</a:t>
            </a:r>
          </a:p>
          <a:p>
            <a:pPr marL="400050" lvl="1" indent="0">
              <a:spcBef>
                <a:spcPct val="0"/>
              </a:spcBef>
              <a:spcAft>
                <a:spcPts val="2400"/>
              </a:spcAft>
              <a:buFontTx/>
              <a:buNone/>
            </a:pPr>
            <a:r>
              <a:rPr lang="en-US" sz="1800" dirty="0" smtClean="0"/>
              <a:t>DO NOT FORCE WHEN INSERTING THE PACK INTO THE HOUSING!</a:t>
            </a:r>
          </a:p>
          <a:p>
            <a:pPr>
              <a:spcBef>
                <a:spcPct val="0"/>
              </a:spcBef>
              <a:spcAft>
                <a:spcPts val="2400"/>
              </a:spcAft>
            </a:pPr>
            <a:r>
              <a:rPr lang="en-US" sz="1800" dirty="0" smtClean="0"/>
              <a:t>Reinstall and tighten the screws</a:t>
            </a:r>
          </a:p>
          <a:p>
            <a:pPr marL="400050" lvl="1" indent="0">
              <a:spcBef>
                <a:spcPct val="0"/>
              </a:spcBef>
              <a:spcAft>
                <a:spcPts val="2400"/>
              </a:spcAft>
              <a:buFontTx/>
              <a:buNone/>
            </a:pPr>
            <a:r>
              <a:rPr lang="en-US" sz="1800" dirty="0" smtClean="0"/>
              <a:t>MAKE SURE SCREWS ARE SECURE BUT DO NOT OVERTIGHTEN! </a:t>
            </a:r>
          </a:p>
        </p:txBody>
      </p:sp>
      <p:cxnSp>
        <p:nvCxnSpPr>
          <p:cNvPr id="11275" name="Straight Arrow Connector 13"/>
          <p:cNvCxnSpPr>
            <a:cxnSpLocks noChangeShapeType="1"/>
            <a:stCxn id="11272" idx="0"/>
          </p:cNvCxnSpPr>
          <p:nvPr/>
        </p:nvCxnSpPr>
        <p:spPr bwMode="auto">
          <a:xfrm flipV="1">
            <a:off x="5854700" y="2962275"/>
            <a:ext cx="774700" cy="657225"/>
          </a:xfrm>
          <a:prstGeom prst="straightConnector1">
            <a:avLst/>
          </a:prstGeom>
          <a:noFill/>
          <a:ln w="28575"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65117199"/>
      </p:ext>
    </p:extLst>
  </p:cSld>
  <p:clrMapOvr>
    <a:masterClrMapping/>
  </p:clrMapOvr>
  <p:transition spd="slow">
    <p:split orient="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75" y="101600"/>
            <a:ext cx="3913188" cy="812800"/>
          </a:xfrm>
        </p:spPr>
        <p:txBody>
          <a:bodyPr/>
          <a:lstStyle/>
          <a:p>
            <a:pPr>
              <a:defRPr/>
            </a:pPr>
            <a:r>
              <a:rPr lang="en-US" sz="2000" dirty="0" smtClean="0">
                <a:latin typeface="+mn-lt"/>
              </a:rPr>
              <a:t>Voltage depression due to over-charging</a:t>
            </a:r>
            <a:endParaRPr lang="en-US" sz="2000" dirty="0">
              <a:latin typeface="+mn-lt"/>
            </a:endParaRPr>
          </a:p>
        </p:txBody>
      </p:sp>
      <p:sp>
        <p:nvSpPr>
          <p:cNvPr id="12291" name="Content Placeholder 2"/>
          <p:cNvSpPr>
            <a:spLocks noGrp="1"/>
          </p:cNvSpPr>
          <p:nvPr>
            <p:ph idx="1"/>
          </p:nvPr>
        </p:nvSpPr>
        <p:spPr>
          <a:xfrm>
            <a:off x="344488" y="1101725"/>
            <a:ext cx="5037137" cy="4508500"/>
          </a:xfrm>
        </p:spPr>
        <p:txBody>
          <a:bodyPr/>
          <a:lstStyle/>
          <a:p>
            <a:pPr>
              <a:spcBef>
                <a:spcPct val="0"/>
              </a:spcBef>
              <a:spcAft>
                <a:spcPts val="1200"/>
              </a:spcAft>
            </a:pPr>
            <a:r>
              <a:rPr lang="en-US" sz="1600" dirty="0" smtClean="0"/>
              <a:t>NIMH batteries do not develop “memories”, however,  if they are not exercised they may become “lazy” </a:t>
            </a:r>
          </a:p>
          <a:p>
            <a:pPr>
              <a:spcBef>
                <a:spcPct val="0"/>
              </a:spcBef>
              <a:spcAft>
                <a:spcPts val="1200"/>
              </a:spcAft>
            </a:pPr>
            <a:r>
              <a:rPr lang="en-US" sz="1600" dirty="0" smtClean="0"/>
              <a:t>Even though the normal amount of power is stored the battery, the peak voltage in “lazy” batteries drops more quickly than usual</a:t>
            </a:r>
          </a:p>
          <a:p>
            <a:pPr>
              <a:spcBef>
                <a:spcPct val="0"/>
              </a:spcBef>
              <a:spcAft>
                <a:spcPts val="1200"/>
              </a:spcAft>
            </a:pPr>
            <a:r>
              <a:rPr lang="en-US" sz="1600" dirty="0" smtClean="0"/>
              <a:t>Voltage depression is caused by the formation of small crystals of electrolyte on the plates, increasing resistance and lowering the voltage of some individual cells in the battery</a:t>
            </a:r>
          </a:p>
          <a:p>
            <a:pPr>
              <a:spcBef>
                <a:spcPct val="0"/>
              </a:spcBef>
              <a:spcAft>
                <a:spcPts val="1200"/>
              </a:spcAft>
            </a:pPr>
            <a:r>
              <a:rPr lang="en-US" sz="1600" dirty="0" smtClean="0"/>
              <a:t>To the user it appears the battery is not holding its full charge; to the instrument the rapid drop in voltage indicates that the batteries are about to run out of energy</a:t>
            </a:r>
          </a:p>
          <a:p>
            <a:pPr>
              <a:spcBef>
                <a:spcPct val="0"/>
              </a:spcBef>
              <a:spcAft>
                <a:spcPts val="1200"/>
              </a:spcAft>
            </a:pPr>
            <a:r>
              <a:rPr lang="en-US" sz="1600" dirty="0" smtClean="0"/>
              <a:t>Exercising the battery by putting it through a deep-discharge cycle can break down the crystals, and improve or restore the run time of the instrument</a:t>
            </a:r>
          </a:p>
        </p:txBody>
      </p:sp>
      <p:sp>
        <p:nvSpPr>
          <p:cNvPr id="12292" name="Line 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293" name="Picture 8" descr="G460_gr1 Kopie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91367">
            <a:off x="5059363" y="735013"/>
            <a:ext cx="3898900"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99CC"/>
                </a:solidFill>
                <a:miter lim="800000"/>
                <a:headEnd/>
                <a:tailEnd/>
              </a14:hiddenLine>
            </a:ext>
          </a:extLst>
        </p:spPr>
      </p:pic>
    </p:spTree>
    <p:extLst>
      <p:ext uri="{BB962C8B-B14F-4D97-AF65-F5344CB8AC3E}">
        <p14:creationId xmlns:p14="http://schemas.microsoft.com/office/powerpoint/2010/main" val="1740880307"/>
      </p:ext>
    </p:extLst>
  </p:cSld>
  <p:clrMapOvr>
    <a:masterClrMapping/>
  </p:clrMapOvr>
  <p:transition spd="slow">
    <p:split orient="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485775" y="2409825"/>
            <a:ext cx="4171950" cy="1733550"/>
          </a:xfrm>
          <a:prstGeom prst="rect">
            <a:avLst/>
          </a:prstGeom>
          <a:solidFill>
            <a:srgbClr val="FF6D6D"/>
          </a:solidFill>
          <a:ln w="1905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2" name="Title 1"/>
          <p:cNvSpPr>
            <a:spLocks noGrp="1"/>
          </p:cNvSpPr>
          <p:nvPr>
            <p:ph type="title"/>
          </p:nvPr>
        </p:nvSpPr>
        <p:spPr>
          <a:xfrm>
            <a:off x="4524375" y="101600"/>
            <a:ext cx="3913188" cy="812800"/>
          </a:xfrm>
        </p:spPr>
        <p:txBody>
          <a:bodyPr/>
          <a:lstStyle/>
          <a:p>
            <a:pPr>
              <a:defRPr/>
            </a:pPr>
            <a:r>
              <a:rPr lang="en-US" sz="2000" dirty="0" smtClean="0">
                <a:latin typeface="+mn-lt"/>
              </a:rPr>
              <a:t>“Anti-lazy battery” deep-discharge cycle</a:t>
            </a:r>
            <a:endParaRPr lang="en-US" sz="2000" dirty="0">
              <a:latin typeface="+mn-lt"/>
            </a:endParaRPr>
          </a:p>
        </p:txBody>
      </p:sp>
      <p:sp>
        <p:nvSpPr>
          <p:cNvPr id="3" name="Content Placeholder 2"/>
          <p:cNvSpPr>
            <a:spLocks noGrp="1"/>
          </p:cNvSpPr>
          <p:nvPr>
            <p:ph idx="1"/>
          </p:nvPr>
        </p:nvSpPr>
        <p:spPr>
          <a:xfrm>
            <a:off x="344488" y="1101725"/>
            <a:ext cx="4237037" cy="4508500"/>
          </a:xfrm>
        </p:spPr>
        <p:txBody>
          <a:bodyPr/>
          <a:lstStyle/>
          <a:p>
            <a:pPr>
              <a:spcBef>
                <a:spcPts val="0"/>
              </a:spcBef>
              <a:spcAft>
                <a:spcPts val="1500"/>
              </a:spcAft>
              <a:defRPr/>
            </a:pPr>
            <a:r>
              <a:rPr lang="en-US" sz="1600" dirty="0" smtClean="0"/>
              <a:t>Fully charged instruments that fail to operate for the expected time should be exercised by means of the “anti lazy battery” deep discharge cycle</a:t>
            </a:r>
          </a:p>
          <a:p>
            <a:pPr marL="0" indent="0">
              <a:spcBef>
                <a:spcPts val="0"/>
              </a:spcBef>
              <a:spcAft>
                <a:spcPts val="1500"/>
              </a:spcAft>
              <a:buFontTx/>
              <a:buNone/>
              <a:defRPr/>
            </a:pPr>
            <a:endParaRPr lang="en-US" sz="800" dirty="0" smtClean="0"/>
          </a:p>
          <a:p>
            <a:pPr marL="400050" lvl="1" indent="0">
              <a:spcBef>
                <a:spcPts val="0"/>
              </a:spcBef>
              <a:spcAft>
                <a:spcPts val="1500"/>
              </a:spcAft>
              <a:buFontTx/>
              <a:buNone/>
              <a:defRPr/>
            </a:pPr>
            <a:r>
              <a:rPr lang="en-US" sz="1600" dirty="0" smtClean="0"/>
              <a:t>Note:  Instruments that are left on the charger for prolonged periods between use may benefit from being exercised by being deep discharged on a quarterly basis</a:t>
            </a:r>
          </a:p>
        </p:txBody>
      </p:sp>
      <p:sp>
        <p:nvSpPr>
          <p:cNvPr id="13317" name="Line 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318" name="Picture 8" descr="G460_gr1 Kopie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91367">
            <a:off x="5059363" y="735013"/>
            <a:ext cx="3898900"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99CC"/>
                </a:solidFill>
                <a:miter lim="800000"/>
                <a:headEnd/>
                <a:tailEnd/>
              </a14:hiddenLine>
            </a:ext>
          </a:extLst>
        </p:spPr>
      </p:pic>
    </p:spTree>
    <p:extLst>
      <p:ext uri="{BB962C8B-B14F-4D97-AF65-F5344CB8AC3E}">
        <p14:creationId xmlns:p14="http://schemas.microsoft.com/office/powerpoint/2010/main" val="2356239267"/>
      </p:ext>
    </p:extLst>
  </p:cSld>
  <p:clrMapOvr>
    <a:masterClrMapping/>
  </p:clrMapOvr>
  <p:transition spd="slow">
    <p:split orient="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5"/>
          <p:cNvSpPr>
            <a:spLocks noChangeArrowheads="1"/>
          </p:cNvSpPr>
          <p:nvPr/>
        </p:nvSpPr>
        <p:spPr bwMode="auto">
          <a:xfrm>
            <a:off x="0" y="1066800"/>
            <a:ext cx="9144000" cy="5791200"/>
          </a:xfrm>
          <a:prstGeom prst="rect">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 name="Rectangle 5"/>
          <p:cNvSpPr/>
          <p:nvPr/>
        </p:nvSpPr>
        <p:spPr bwMode="auto">
          <a:xfrm>
            <a:off x="619125" y="4695825"/>
            <a:ext cx="4219575" cy="1390650"/>
          </a:xfrm>
          <a:prstGeom prst="rect">
            <a:avLst/>
          </a:prstGeom>
          <a:solidFill>
            <a:srgbClr val="FF6D6D"/>
          </a:solidFill>
          <a:ln w="19050" cap="flat" cmpd="sng" algn="ctr">
            <a:solidFill>
              <a:schemeClr val="bg1"/>
            </a:solidFill>
            <a:prstDash val="solid"/>
            <a:round/>
            <a:headEnd type="none" w="med" len="med"/>
            <a:tailEnd type="none" w="med" len="med"/>
          </a:ln>
          <a:effectLst>
            <a:outerShdw dist="105410" dir="2700000" algn="ctr" rotWithShape="0">
              <a:schemeClr val="bg1">
                <a:lumMod val="50000"/>
                <a:lumOff val="50000"/>
              </a:schemeClr>
            </a:outerShdw>
          </a:effectLst>
          <a:extLst/>
        </p:spPr>
        <p:txBody>
          <a:bodyPr wrap="none" anchor="ctr"/>
          <a:lstStyle/>
          <a:p>
            <a:pPr>
              <a:defRPr/>
            </a:pPr>
            <a:endParaRPr lang="en-US"/>
          </a:p>
        </p:txBody>
      </p:sp>
      <p:sp>
        <p:nvSpPr>
          <p:cNvPr id="14340" name="Title 1"/>
          <p:cNvSpPr>
            <a:spLocks noGrp="1"/>
          </p:cNvSpPr>
          <p:nvPr>
            <p:ph type="title"/>
          </p:nvPr>
        </p:nvSpPr>
        <p:spPr>
          <a:xfrm>
            <a:off x="5363308" y="-3904"/>
            <a:ext cx="3074255" cy="812800"/>
          </a:xfrm>
        </p:spPr>
        <p:txBody>
          <a:bodyPr/>
          <a:lstStyle/>
          <a:p>
            <a:r>
              <a:rPr lang="en-US" sz="2000" dirty="0" smtClean="0"/>
              <a:t>Charger cradle hardware compatibility</a:t>
            </a:r>
          </a:p>
        </p:txBody>
      </p:sp>
      <p:sp>
        <p:nvSpPr>
          <p:cNvPr id="3" name="Content Placeholder 2"/>
          <p:cNvSpPr>
            <a:spLocks noGrp="1"/>
          </p:cNvSpPr>
          <p:nvPr>
            <p:ph idx="1"/>
          </p:nvPr>
        </p:nvSpPr>
        <p:spPr>
          <a:xfrm>
            <a:off x="468313" y="1073150"/>
            <a:ext cx="4170362" cy="4508500"/>
          </a:xfrm>
        </p:spPr>
        <p:txBody>
          <a:bodyPr/>
          <a:lstStyle/>
          <a:p>
            <a:pPr>
              <a:spcBef>
                <a:spcPts val="0"/>
              </a:spcBef>
              <a:spcAft>
                <a:spcPts val="1800"/>
              </a:spcAft>
              <a:buFont typeface="Arial" pitchFamily="34" charset="0"/>
              <a:buChar char="•"/>
              <a:defRPr/>
            </a:pPr>
            <a:r>
              <a:rPr lang="en-US" sz="1600" dirty="0" smtClean="0"/>
              <a:t>G450 and G460 instruments with version 3.41 and higher firmware have enhanced “anti-lazy battery” as well as other features</a:t>
            </a:r>
          </a:p>
          <a:p>
            <a:pPr>
              <a:spcBef>
                <a:spcPts val="0"/>
              </a:spcBef>
              <a:spcAft>
                <a:spcPts val="1800"/>
              </a:spcAft>
              <a:buFont typeface="Arial" pitchFamily="34" charset="0"/>
              <a:buChar char="•"/>
              <a:defRPr/>
            </a:pPr>
            <a:r>
              <a:rPr lang="en-US" sz="1600" dirty="0" smtClean="0"/>
              <a:t>GfG recommends updating your instrument firmware to take advantage of these enhanced features </a:t>
            </a:r>
          </a:p>
          <a:p>
            <a:pPr>
              <a:spcBef>
                <a:spcPts val="0"/>
              </a:spcBef>
              <a:spcAft>
                <a:spcPts val="3000"/>
              </a:spcAft>
              <a:buFont typeface="Arial" pitchFamily="34" charset="0"/>
              <a:buChar char="•"/>
              <a:defRPr/>
            </a:pPr>
            <a:r>
              <a:rPr lang="en-US" sz="1600" dirty="0" smtClean="0"/>
              <a:t>To take full advantage of the latest anti-lazy battery options it is also necessary to have the latest version charger cradle and power adapter</a:t>
            </a:r>
          </a:p>
          <a:p>
            <a:pPr marL="400050" lvl="1" indent="0">
              <a:spcBef>
                <a:spcPts val="0"/>
              </a:spcBef>
              <a:spcAft>
                <a:spcPts val="1800"/>
              </a:spcAft>
              <a:buFontTx/>
              <a:buNone/>
              <a:defRPr/>
            </a:pPr>
            <a:r>
              <a:rPr lang="en-US" sz="1600" dirty="0" smtClean="0"/>
              <a:t>Note:  Charger cradle and power adapters sold prior to October, 2011 can be updated at the GfG factory in Ann Arbor to the latest configuration</a:t>
            </a:r>
          </a:p>
          <a:p>
            <a:pPr marL="0" indent="0">
              <a:spcBef>
                <a:spcPts val="0"/>
              </a:spcBef>
              <a:spcAft>
                <a:spcPts val="1800"/>
              </a:spcAft>
              <a:buFontTx/>
              <a:buNone/>
              <a:defRPr/>
            </a:pPr>
            <a:endParaRPr lang="en-US" sz="1600" dirty="0" smtClean="0"/>
          </a:p>
          <a:p>
            <a:pPr marL="0" indent="0">
              <a:spcBef>
                <a:spcPts val="0"/>
              </a:spcBef>
              <a:spcAft>
                <a:spcPts val="1800"/>
              </a:spcAft>
              <a:buFontTx/>
              <a:buNone/>
              <a:defRPr/>
            </a:pPr>
            <a:endParaRPr lang="en-US" sz="1600" dirty="0"/>
          </a:p>
          <a:p>
            <a:pPr marL="0" indent="0">
              <a:spcBef>
                <a:spcPts val="0"/>
              </a:spcBef>
              <a:spcAft>
                <a:spcPts val="1800"/>
              </a:spcAft>
              <a:buFontTx/>
              <a:buNone/>
              <a:defRPr/>
            </a:pPr>
            <a:endParaRPr lang="en-US" sz="1600" dirty="0"/>
          </a:p>
        </p:txBody>
      </p:sp>
      <p:sp>
        <p:nvSpPr>
          <p:cNvPr id="14342" name="Line 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4343"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2888" y="790575"/>
            <a:ext cx="5500687"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781675" y="3457575"/>
            <a:ext cx="2819400" cy="738188"/>
          </a:xfrm>
          <a:prstGeom prst="rect">
            <a:avLst/>
          </a:prstGeom>
          <a:solidFill>
            <a:srgbClr val="FFFFFF"/>
          </a:solidFill>
          <a:ln w="19050">
            <a:solidFill>
              <a:schemeClr val="bg1"/>
            </a:solidFill>
          </a:ln>
          <a:effectLst>
            <a:outerShdw dist="105410" dir="2700000" algn="ctr" rotWithShape="0">
              <a:schemeClr val="bg1">
                <a:lumMod val="50000"/>
                <a:lumOff val="50000"/>
              </a:schemeClr>
            </a:outerShdw>
          </a:effectLst>
        </p:spPr>
        <p:txBody>
          <a:bodyPr>
            <a:spAutoFit/>
          </a:bodyPr>
          <a:lstStyle/>
          <a:p>
            <a:pPr algn="l">
              <a:defRPr/>
            </a:pPr>
            <a:r>
              <a:rPr lang="en-US" sz="1400" i="1" dirty="0">
                <a:solidFill>
                  <a:schemeClr val="bg1"/>
                </a:solidFill>
              </a:rPr>
              <a:t>Cradle serial numbers ending in “D” indicate the latest version</a:t>
            </a:r>
          </a:p>
        </p:txBody>
      </p:sp>
      <p:cxnSp>
        <p:nvCxnSpPr>
          <p:cNvPr id="14345" name="Straight Arrow Connector 10"/>
          <p:cNvCxnSpPr>
            <a:cxnSpLocks noChangeShapeType="1"/>
            <a:stCxn id="8" idx="0"/>
          </p:cNvCxnSpPr>
          <p:nvPr/>
        </p:nvCxnSpPr>
        <p:spPr bwMode="auto">
          <a:xfrm flipV="1">
            <a:off x="7191375" y="3124200"/>
            <a:ext cx="209550" cy="333375"/>
          </a:xfrm>
          <a:prstGeom prst="straightConnector1">
            <a:avLst/>
          </a:prstGeom>
          <a:noFill/>
          <a:ln w="2540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346"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3691" t="25806" b="41667"/>
          <a:stretch>
            <a:fillRect/>
          </a:stretch>
        </p:blipFill>
        <p:spPr bwMode="auto">
          <a:xfrm>
            <a:off x="5181600" y="4400550"/>
            <a:ext cx="334327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591175" y="5829300"/>
            <a:ext cx="2819400" cy="738188"/>
          </a:xfrm>
          <a:prstGeom prst="rect">
            <a:avLst/>
          </a:prstGeom>
          <a:solidFill>
            <a:srgbClr val="FFFFFF"/>
          </a:solidFill>
          <a:ln w="19050">
            <a:solidFill>
              <a:schemeClr val="bg1"/>
            </a:solidFill>
          </a:ln>
          <a:effectLst>
            <a:outerShdw dist="105410" dir="2700000" algn="ctr" rotWithShape="0">
              <a:schemeClr val="bg1">
                <a:lumMod val="50000"/>
                <a:lumOff val="50000"/>
              </a:schemeClr>
            </a:outerShdw>
          </a:effectLst>
        </p:spPr>
        <p:txBody>
          <a:bodyPr>
            <a:spAutoFit/>
          </a:bodyPr>
          <a:lstStyle/>
          <a:p>
            <a:pPr algn="l">
              <a:defRPr/>
            </a:pPr>
            <a:r>
              <a:rPr lang="en-US" sz="1400" i="1" dirty="0">
                <a:solidFill>
                  <a:schemeClr val="bg1"/>
                </a:solidFill>
              </a:rPr>
              <a:t>Power adapter must be equipped with “stereo” type jack with two black stripes </a:t>
            </a:r>
          </a:p>
        </p:txBody>
      </p:sp>
      <p:cxnSp>
        <p:nvCxnSpPr>
          <p:cNvPr id="14348" name="Straight Arrow Connector 17"/>
          <p:cNvCxnSpPr>
            <a:cxnSpLocks noChangeShapeType="1"/>
          </p:cNvCxnSpPr>
          <p:nvPr/>
        </p:nvCxnSpPr>
        <p:spPr bwMode="auto">
          <a:xfrm flipH="1" flipV="1">
            <a:off x="5686425" y="5391150"/>
            <a:ext cx="295275" cy="438150"/>
          </a:xfrm>
          <a:prstGeom prst="straightConnector1">
            <a:avLst/>
          </a:prstGeom>
          <a:noFill/>
          <a:ln w="2540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39800469"/>
      </p:ext>
    </p:extLst>
  </p:cSld>
  <p:clrMapOvr>
    <a:masterClrMapping/>
  </p:clrMapOvr>
  <p:transition spd="slow">
    <p:split orient="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2000" dirty="0" smtClean="0"/>
              <a:t>Main menu screen</a:t>
            </a:r>
          </a:p>
        </p:txBody>
      </p:sp>
      <p:sp>
        <p:nvSpPr>
          <p:cNvPr id="15363" name="Rectangle 3"/>
          <p:cNvSpPr>
            <a:spLocks noGrp="1" noChangeArrowheads="1"/>
          </p:cNvSpPr>
          <p:nvPr>
            <p:ph type="body" idx="1"/>
          </p:nvPr>
        </p:nvSpPr>
        <p:spPr>
          <a:xfrm>
            <a:off x="185248" y="1112960"/>
            <a:ext cx="5248397" cy="4508500"/>
          </a:xfrm>
        </p:spPr>
        <p:txBody>
          <a:bodyPr/>
          <a:lstStyle/>
          <a:p>
            <a:pPr>
              <a:spcBef>
                <a:spcPct val="0"/>
              </a:spcBef>
              <a:spcAft>
                <a:spcPts val="1200"/>
              </a:spcAft>
              <a:buFont typeface="Arial" pitchFamily="34" charset="0"/>
              <a:buChar char="•"/>
            </a:pPr>
            <a:r>
              <a:rPr lang="en-US" sz="1800" dirty="0" smtClean="0"/>
              <a:t>Press and hold down “Reset” button until “Main menu” choices appear:</a:t>
            </a:r>
            <a:endParaRPr lang="en-US" sz="1600" dirty="0" smtClean="0"/>
          </a:p>
          <a:p>
            <a:pPr marL="838200" lvl="1" indent="-381000">
              <a:lnSpc>
                <a:spcPct val="100000"/>
              </a:lnSpc>
              <a:spcBef>
                <a:spcPct val="0"/>
              </a:spcBef>
              <a:spcAft>
                <a:spcPts val="1200"/>
              </a:spcAft>
              <a:buFontTx/>
              <a:buAutoNum type="arabicPeriod"/>
            </a:pPr>
            <a:r>
              <a:rPr lang="en-US" sz="1600" dirty="0" smtClean="0">
                <a:solidFill>
                  <a:srgbClr val="FF0000"/>
                </a:solidFill>
              </a:rPr>
              <a:t>Location</a:t>
            </a:r>
            <a:r>
              <a:rPr lang="en-US" sz="1600" dirty="0" smtClean="0"/>
              <a:t> (use to enter a location name)</a:t>
            </a:r>
          </a:p>
          <a:p>
            <a:pPr marL="838200" lvl="1" indent="-381000">
              <a:lnSpc>
                <a:spcPct val="100000"/>
              </a:lnSpc>
              <a:spcBef>
                <a:spcPct val="0"/>
              </a:spcBef>
              <a:spcAft>
                <a:spcPts val="1200"/>
              </a:spcAft>
              <a:buFontTx/>
              <a:buAutoNum type="arabicPeriod"/>
            </a:pPr>
            <a:r>
              <a:rPr lang="en-US" sz="1600" dirty="0" smtClean="0">
                <a:solidFill>
                  <a:srgbClr val="FF0000"/>
                </a:solidFill>
              </a:rPr>
              <a:t>User</a:t>
            </a:r>
            <a:r>
              <a:rPr lang="en-US" sz="1600" dirty="0" smtClean="0"/>
              <a:t> (use to enter a user ID number)</a:t>
            </a:r>
          </a:p>
          <a:p>
            <a:pPr marL="838200" lvl="1" indent="-381000">
              <a:lnSpc>
                <a:spcPct val="100000"/>
              </a:lnSpc>
              <a:spcBef>
                <a:spcPct val="0"/>
              </a:spcBef>
              <a:spcAft>
                <a:spcPts val="1200"/>
              </a:spcAft>
              <a:buFontTx/>
              <a:buAutoNum type="arabicPeriod"/>
            </a:pPr>
            <a:r>
              <a:rPr lang="en-US" sz="1600" dirty="0" err="1" smtClean="0">
                <a:solidFill>
                  <a:srgbClr val="FF0000"/>
                </a:solidFill>
              </a:rPr>
              <a:t>Datalogger</a:t>
            </a:r>
            <a:r>
              <a:rPr lang="en-US" sz="1600" dirty="0" smtClean="0"/>
              <a:t> (use to adjust </a:t>
            </a:r>
            <a:r>
              <a:rPr lang="en-US" sz="1600" dirty="0" err="1" smtClean="0"/>
              <a:t>datalog</a:t>
            </a:r>
            <a:r>
              <a:rPr lang="en-US" sz="1600" dirty="0" smtClean="0"/>
              <a:t> interval)</a:t>
            </a:r>
          </a:p>
          <a:p>
            <a:pPr marL="838200" lvl="1" indent="-381000">
              <a:lnSpc>
                <a:spcPct val="100000"/>
              </a:lnSpc>
              <a:spcBef>
                <a:spcPct val="0"/>
              </a:spcBef>
              <a:spcAft>
                <a:spcPts val="1200"/>
              </a:spcAft>
              <a:buFontTx/>
              <a:buAutoNum type="arabicPeriod"/>
            </a:pPr>
            <a:r>
              <a:rPr lang="en-US" sz="1600" dirty="0" smtClean="0">
                <a:solidFill>
                  <a:srgbClr val="FF0000"/>
                </a:solidFill>
              </a:rPr>
              <a:t>Alarm clock</a:t>
            </a:r>
            <a:r>
              <a:rPr lang="en-US" sz="1600" dirty="0" smtClean="0"/>
              <a:t> (use to activate a periodic alarm based on the clock time)</a:t>
            </a:r>
          </a:p>
          <a:p>
            <a:pPr marL="838200" lvl="1" indent="-381000">
              <a:lnSpc>
                <a:spcPct val="100000"/>
              </a:lnSpc>
              <a:spcBef>
                <a:spcPct val="0"/>
              </a:spcBef>
              <a:spcAft>
                <a:spcPts val="1200"/>
              </a:spcAft>
              <a:buFontTx/>
              <a:buAutoNum type="arabicPeriod"/>
            </a:pPr>
            <a:r>
              <a:rPr lang="en-US" sz="1600" dirty="0" smtClean="0">
                <a:solidFill>
                  <a:srgbClr val="FF0000"/>
                </a:solidFill>
              </a:rPr>
              <a:t>Service</a:t>
            </a:r>
            <a:r>
              <a:rPr lang="en-US" sz="1600" dirty="0" smtClean="0"/>
              <a:t> (use to access the “Service Menu”)</a:t>
            </a:r>
          </a:p>
          <a:p>
            <a:pPr marL="838200" lvl="1" indent="-381000">
              <a:lnSpc>
                <a:spcPct val="100000"/>
              </a:lnSpc>
              <a:spcBef>
                <a:spcPct val="0"/>
              </a:spcBef>
              <a:spcAft>
                <a:spcPts val="1200"/>
              </a:spcAft>
              <a:buFontTx/>
              <a:buAutoNum type="arabicPeriod"/>
            </a:pPr>
            <a:r>
              <a:rPr lang="en-US" sz="1600" dirty="0" err="1" smtClean="0">
                <a:solidFill>
                  <a:srgbClr val="FF0000"/>
                </a:solidFill>
              </a:rPr>
              <a:t>AutoCal</a:t>
            </a:r>
            <a:r>
              <a:rPr lang="en-US" sz="1600" dirty="0" smtClean="0">
                <a:solidFill>
                  <a:srgbClr val="FF0000"/>
                </a:solidFill>
                <a:cs typeface="Arial" charset="0"/>
              </a:rPr>
              <a:t>®</a:t>
            </a:r>
            <a:r>
              <a:rPr lang="en-US" sz="1600" dirty="0" smtClean="0">
                <a:cs typeface="Arial" charset="0"/>
              </a:rPr>
              <a:t> (use to make either fresh air or span calibration adjustment) </a:t>
            </a:r>
          </a:p>
          <a:p>
            <a:pPr marL="838200" lvl="1" indent="-381000">
              <a:lnSpc>
                <a:spcPct val="100000"/>
              </a:lnSpc>
              <a:spcBef>
                <a:spcPct val="0"/>
              </a:spcBef>
              <a:spcAft>
                <a:spcPts val="1200"/>
              </a:spcAft>
              <a:buFontTx/>
              <a:buAutoNum type="arabicPeriod"/>
            </a:pPr>
            <a:r>
              <a:rPr lang="en-US" sz="1600" dirty="0" smtClean="0">
                <a:solidFill>
                  <a:srgbClr val="FF0000"/>
                </a:solidFill>
                <a:cs typeface="Arial" charset="0"/>
              </a:rPr>
              <a:t>Options </a:t>
            </a:r>
            <a:r>
              <a:rPr lang="en-US" sz="1600" dirty="0" smtClean="0">
                <a:cs typeface="Arial" charset="0"/>
              </a:rPr>
              <a:t>(use to adjust display contrast, alarm loudness, confidence beep, or activate “Anti Lazy Battery” option)</a:t>
            </a:r>
          </a:p>
          <a:p>
            <a:pPr marL="838200" lvl="1" indent="-381000">
              <a:lnSpc>
                <a:spcPct val="100000"/>
              </a:lnSpc>
              <a:spcBef>
                <a:spcPct val="0"/>
              </a:spcBef>
              <a:spcAft>
                <a:spcPts val="1200"/>
              </a:spcAft>
              <a:buFontTx/>
              <a:buAutoNum type="arabicPeriod"/>
            </a:pPr>
            <a:r>
              <a:rPr lang="en-US" sz="1600" dirty="0" smtClean="0">
                <a:solidFill>
                  <a:srgbClr val="FF0000"/>
                </a:solidFill>
                <a:cs typeface="Arial" charset="0"/>
              </a:rPr>
              <a:t>Pump </a:t>
            </a:r>
            <a:r>
              <a:rPr lang="en-US" sz="1600" dirty="0" smtClean="0">
                <a:cs typeface="Arial" charset="0"/>
              </a:rPr>
              <a:t>(use to review pump status of motorized pump) </a:t>
            </a:r>
          </a:p>
          <a:p>
            <a:pPr marL="838200" lvl="1" indent="-381000">
              <a:lnSpc>
                <a:spcPct val="100000"/>
              </a:lnSpc>
              <a:spcBef>
                <a:spcPct val="0"/>
              </a:spcBef>
              <a:spcAft>
                <a:spcPts val="1200"/>
              </a:spcAft>
              <a:buFontTx/>
              <a:buAutoNum type="arabicPeriod"/>
            </a:pPr>
            <a:endParaRPr lang="en-US" sz="1800" dirty="0" smtClean="0"/>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l="15855" t="62007" r="59019" b="18080"/>
          <a:stretch>
            <a:fillRect/>
          </a:stretch>
        </p:blipFill>
        <p:spPr bwMode="auto">
          <a:xfrm>
            <a:off x="5829299" y="2764230"/>
            <a:ext cx="2600325" cy="1288657"/>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Line 6"/>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36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5676" y="1260818"/>
            <a:ext cx="2545373" cy="121092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367" name="Picture 4"/>
          <p:cNvPicPr>
            <a:picLocks noChangeAspect="1" noChangeArrowheads="1"/>
          </p:cNvPicPr>
          <p:nvPr/>
        </p:nvPicPr>
        <p:blipFill>
          <a:blip r:embed="rId5">
            <a:extLst>
              <a:ext uri="{28A0092B-C50C-407E-A947-70E740481C1C}">
                <a14:useLocalDpi xmlns:a14="http://schemas.microsoft.com/office/drawing/2010/main" val="0"/>
              </a:ext>
            </a:extLst>
          </a:blip>
          <a:srcRect l="15652" t="55521" r="58801" b="22041"/>
          <a:stretch>
            <a:fillRect/>
          </a:stretch>
        </p:blipFill>
        <p:spPr bwMode="auto">
          <a:xfrm>
            <a:off x="5811715" y="4282006"/>
            <a:ext cx="2644898" cy="1452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355891"/>
      </p:ext>
    </p:extLst>
  </p:cSld>
  <p:clrMapOvr>
    <a:masterClrMapping/>
  </p:clrMapOvr>
  <p:transition spd="slow">
    <p:split orient="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0" y="1066800"/>
            <a:ext cx="9144000" cy="5791200"/>
          </a:xfrm>
          <a:prstGeom prst="rect">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pPr>
              <a:lnSpc>
                <a:spcPts val="300"/>
              </a:lnSpc>
            </a:pPr>
            <a:endParaRPr lang="en-US"/>
          </a:p>
        </p:txBody>
      </p:sp>
      <p:sp>
        <p:nvSpPr>
          <p:cNvPr id="16387" name="Rectangle 2"/>
          <p:cNvSpPr>
            <a:spLocks noChangeArrowheads="1"/>
          </p:cNvSpPr>
          <p:nvPr/>
        </p:nvSpPr>
        <p:spPr bwMode="auto">
          <a:xfrm>
            <a:off x="533400" y="3362325"/>
            <a:ext cx="4886325" cy="390525"/>
          </a:xfrm>
          <a:prstGeom prst="rect">
            <a:avLst/>
          </a:prstGeom>
          <a:solidFill>
            <a:srgbClr val="FF6D6D"/>
          </a:solidFill>
          <a:ln w="19050" algn="ctr">
            <a:solidFill>
              <a:schemeClr val="bg1"/>
            </a:solidFill>
            <a:round/>
            <a:headEnd/>
            <a:tailEnd/>
          </a:ln>
        </p:spPr>
        <p:txBody>
          <a:bodyPr wrap="none" anchor="ctr"/>
          <a:lstStyle/>
          <a:p>
            <a:endParaRPr lang="en-US"/>
          </a:p>
        </p:txBody>
      </p:sp>
      <p:sp>
        <p:nvSpPr>
          <p:cNvPr id="16388" name="Rectangle 2"/>
          <p:cNvSpPr>
            <a:spLocks noChangeArrowheads="1"/>
          </p:cNvSpPr>
          <p:nvPr/>
        </p:nvSpPr>
        <p:spPr bwMode="auto">
          <a:xfrm>
            <a:off x="552450" y="5038725"/>
            <a:ext cx="4838700" cy="819150"/>
          </a:xfrm>
          <a:prstGeom prst="rect">
            <a:avLst/>
          </a:prstGeom>
          <a:solidFill>
            <a:srgbClr val="FF6D6D"/>
          </a:solidFill>
          <a:ln w="19050" algn="ctr">
            <a:solidFill>
              <a:schemeClr val="bg1"/>
            </a:solidFill>
            <a:round/>
            <a:headEnd/>
            <a:tailEnd/>
          </a:ln>
        </p:spPr>
        <p:txBody>
          <a:bodyPr wrap="none" anchor="ctr"/>
          <a:lstStyle/>
          <a:p>
            <a:endParaRPr lang="en-US"/>
          </a:p>
        </p:txBody>
      </p:sp>
      <p:sp>
        <p:nvSpPr>
          <p:cNvPr id="16389" name="Rectangle 3"/>
          <p:cNvSpPr>
            <a:spLocks noGrp="1" noChangeArrowheads="1"/>
          </p:cNvSpPr>
          <p:nvPr>
            <p:ph type="body" idx="1"/>
          </p:nvPr>
        </p:nvSpPr>
        <p:spPr>
          <a:xfrm>
            <a:off x="249238" y="1044575"/>
            <a:ext cx="4951412" cy="5156200"/>
          </a:xfrm>
        </p:spPr>
        <p:txBody>
          <a:bodyPr/>
          <a:lstStyle/>
          <a:p>
            <a:pPr>
              <a:spcBef>
                <a:spcPct val="0"/>
              </a:spcBef>
              <a:spcAft>
                <a:spcPts val="1200"/>
              </a:spcAft>
            </a:pPr>
            <a:r>
              <a:rPr lang="en-US" sz="1600" dirty="0" smtClean="0"/>
              <a:t>From “Option Menu” choose “Anti-Lazy-Battery”</a:t>
            </a:r>
          </a:p>
          <a:p>
            <a:pPr>
              <a:spcBef>
                <a:spcPct val="0"/>
              </a:spcBef>
              <a:spcAft>
                <a:spcPts val="1200"/>
              </a:spcAft>
            </a:pPr>
            <a:r>
              <a:rPr lang="en-US" sz="1600" dirty="0" smtClean="0"/>
              <a:t>Press “Change” to turn on the one-time deep discharge feature</a:t>
            </a:r>
          </a:p>
          <a:p>
            <a:pPr>
              <a:spcBef>
                <a:spcPct val="0"/>
              </a:spcBef>
              <a:spcAft>
                <a:spcPts val="1200"/>
              </a:spcAft>
            </a:pPr>
            <a:r>
              <a:rPr lang="en-US" sz="1600" dirty="0" smtClean="0"/>
              <a:t>Display will show “1X” instead of “Off” </a:t>
            </a:r>
          </a:p>
          <a:p>
            <a:pPr>
              <a:spcBef>
                <a:spcPct val="0"/>
              </a:spcBef>
              <a:spcAft>
                <a:spcPts val="1200"/>
              </a:spcAft>
            </a:pPr>
            <a:r>
              <a:rPr lang="en-US" sz="1600" dirty="0" smtClean="0"/>
              <a:t>Press “Exit” to return G450 to normal operation</a:t>
            </a:r>
          </a:p>
          <a:p>
            <a:pPr marL="400050" lvl="1" indent="0">
              <a:spcBef>
                <a:spcPct val="0"/>
              </a:spcBef>
              <a:spcAft>
                <a:spcPts val="1200"/>
              </a:spcAft>
              <a:buFontTx/>
              <a:buNone/>
            </a:pPr>
            <a:r>
              <a:rPr lang="en-US" sz="1600" dirty="0" smtClean="0"/>
              <a:t>DO NOT TURN THE INSTRUMENT OFF!</a:t>
            </a:r>
          </a:p>
          <a:p>
            <a:pPr>
              <a:spcBef>
                <a:spcPct val="0"/>
              </a:spcBef>
              <a:spcAft>
                <a:spcPts val="1200"/>
              </a:spcAft>
            </a:pPr>
            <a:r>
              <a:rPr lang="en-US" sz="1600" dirty="0" smtClean="0"/>
              <a:t>Allow to run until battery completely drained, then recharge normally, OR</a:t>
            </a:r>
          </a:p>
          <a:p>
            <a:pPr>
              <a:spcBef>
                <a:spcPct val="0"/>
              </a:spcBef>
              <a:spcAft>
                <a:spcPts val="1200"/>
              </a:spcAft>
            </a:pPr>
            <a:r>
              <a:rPr lang="en-US" sz="1600" dirty="0" smtClean="0"/>
              <a:t>When down to last 10% of battery place instrument in charger</a:t>
            </a:r>
          </a:p>
          <a:p>
            <a:pPr marL="400050" lvl="1" indent="0">
              <a:spcBef>
                <a:spcPct val="0"/>
              </a:spcBef>
              <a:spcAft>
                <a:spcPts val="1200"/>
              </a:spcAft>
              <a:buFontTx/>
              <a:buNone/>
            </a:pPr>
            <a:r>
              <a:rPr lang="en-US" sz="1600" dirty="0" smtClean="0"/>
              <a:t>Do not place in charger until battery icon shows it is down to the last 10% remaining voltage</a:t>
            </a:r>
          </a:p>
          <a:p>
            <a:pPr>
              <a:spcBef>
                <a:spcPct val="0"/>
              </a:spcBef>
              <a:spcAft>
                <a:spcPts val="1200"/>
              </a:spcAft>
            </a:pPr>
            <a:r>
              <a:rPr lang="en-US" sz="1600" dirty="0" smtClean="0"/>
              <a:t>Instrument will complete anti-lazy battery deep discharge, then charge normally</a:t>
            </a:r>
          </a:p>
          <a:p>
            <a:pPr>
              <a:spcBef>
                <a:spcPct val="0"/>
              </a:spcBef>
              <a:spcAft>
                <a:spcPts val="1200"/>
              </a:spcAft>
            </a:pPr>
            <a:endParaRPr lang="en-US" sz="1600" dirty="0" smtClean="0"/>
          </a:p>
        </p:txBody>
      </p:sp>
      <p:sp>
        <p:nvSpPr>
          <p:cNvPr id="16390" name="Rectangle 2"/>
          <p:cNvSpPr>
            <a:spLocks noGrp="1" noChangeArrowheads="1"/>
          </p:cNvSpPr>
          <p:nvPr>
            <p:ph type="title"/>
          </p:nvPr>
        </p:nvSpPr>
        <p:spPr>
          <a:xfrm>
            <a:off x="2286000" y="73025"/>
            <a:ext cx="3838575" cy="812800"/>
          </a:xfrm>
        </p:spPr>
        <p:txBody>
          <a:bodyPr/>
          <a:lstStyle/>
          <a:p>
            <a:r>
              <a:rPr lang="en-US" sz="2000" dirty="0" smtClean="0"/>
              <a:t>One-time deep discharge cycle for NiMH battery pack</a:t>
            </a:r>
          </a:p>
        </p:txBody>
      </p:sp>
      <p:sp>
        <p:nvSpPr>
          <p:cNvPr id="16391"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392"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604" t="3125" r="21875" b="20313"/>
          <a:stretch>
            <a:fillRect/>
          </a:stretch>
        </p:blipFill>
        <p:spPr bwMode="auto">
          <a:xfrm>
            <a:off x="6705600" y="150813"/>
            <a:ext cx="1638300"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875" t="2344" r="21146" b="19844"/>
          <a:stretch>
            <a:fillRect/>
          </a:stretch>
        </p:blipFill>
        <p:spPr bwMode="auto">
          <a:xfrm>
            <a:off x="6629400" y="1644650"/>
            <a:ext cx="1760538"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8425" y="3222625"/>
            <a:ext cx="2144713"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91225" y="4908550"/>
            <a:ext cx="30003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765723"/>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6"/>
          <p:cNvSpPr>
            <a:spLocks noChangeShapeType="1"/>
          </p:cNvSpPr>
          <p:nvPr/>
        </p:nvSpPr>
        <p:spPr bwMode="auto">
          <a:xfrm flipV="1">
            <a:off x="0" y="990600"/>
            <a:ext cx="914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CC"/>
              </a:solidFill>
            </a:endParaRPr>
          </a:p>
        </p:txBody>
      </p:sp>
      <p:sp>
        <p:nvSpPr>
          <p:cNvPr id="21507" name="Rectangle 2"/>
          <p:cNvSpPr>
            <a:spLocks noGrp="1" noChangeArrowheads="1"/>
          </p:cNvSpPr>
          <p:nvPr>
            <p:ph type="title"/>
          </p:nvPr>
        </p:nvSpPr>
        <p:spPr>
          <a:xfrm>
            <a:off x="1681163" y="101600"/>
            <a:ext cx="2743200" cy="812800"/>
          </a:xfrm>
        </p:spPr>
        <p:txBody>
          <a:bodyPr/>
          <a:lstStyle/>
          <a:p>
            <a:r>
              <a:rPr lang="en-US" sz="2000" dirty="0" smtClean="0"/>
              <a:t>Easy to use!</a:t>
            </a:r>
          </a:p>
        </p:txBody>
      </p:sp>
      <p:sp>
        <p:nvSpPr>
          <p:cNvPr id="21508" name="Rectangle 4"/>
          <p:cNvSpPr>
            <a:spLocks noGrp="1" noChangeArrowheads="1"/>
          </p:cNvSpPr>
          <p:nvPr>
            <p:ph type="body" idx="1"/>
          </p:nvPr>
        </p:nvSpPr>
        <p:spPr>
          <a:xfrm>
            <a:off x="344488" y="1104900"/>
            <a:ext cx="3822700" cy="4508500"/>
          </a:xfrm>
        </p:spPr>
        <p:txBody>
          <a:bodyPr/>
          <a:lstStyle/>
          <a:p>
            <a:pPr>
              <a:spcBef>
                <a:spcPct val="0"/>
              </a:spcBef>
              <a:spcAft>
                <a:spcPts val="1800"/>
              </a:spcAft>
            </a:pPr>
            <a:r>
              <a:rPr lang="en-US" sz="1800" dirty="0" smtClean="0"/>
              <a:t>Basic operation is extremely simple</a:t>
            </a:r>
          </a:p>
          <a:p>
            <a:pPr>
              <a:spcBef>
                <a:spcPct val="0"/>
              </a:spcBef>
              <a:spcAft>
                <a:spcPts val="1800"/>
              </a:spcAft>
            </a:pPr>
            <a:r>
              <a:rPr lang="en-US" sz="1800" dirty="0" smtClean="0"/>
              <a:t>Single on-off button all that is needed for most day to day use </a:t>
            </a:r>
          </a:p>
          <a:p>
            <a:pPr>
              <a:spcBef>
                <a:spcPct val="0"/>
              </a:spcBef>
              <a:spcAft>
                <a:spcPts val="1800"/>
              </a:spcAft>
            </a:pPr>
            <a:r>
              <a:rPr lang="en-US" sz="1800" dirty="0" smtClean="0"/>
              <a:t>Every instrument shipped complete with operations manual</a:t>
            </a:r>
          </a:p>
        </p:txBody>
      </p:sp>
      <p:pic>
        <p:nvPicPr>
          <p:cNvPr id="21509" name="Picture 8"/>
          <p:cNvPicPr>
            <a:picLocks noChangeAspect="1" noChangeArrowheads="1"/>
          </p:cNvPicPr>
          <p:nvPr/>
        </p:nvPicPr>
        <p:blipFill>
          <a:blip r:embed="rId3">
            <a:extLst>
              <a:ext uri="{28A0092B-C50C-407E-A947-70E740481C1C}">
                <a14:useLocalDpi xmlns:a14="http://schemas.microsoft.com/office/drawing/2010/main" val="0"/>
              </a:ext>
            </a:extLst>
          </a:blip>
          <a:srcRect l="28157" t="14149" r="27539" b="8940"/>
          <a:stretch>
            <a:fillRect/>
          </a:stretch>
        </p:blipFill>
        <p:spPr bwMode="auto">
          <a:xfrm>
            <a:off x="4662488" y="368300"/>
            <a:ext cx="4003675" cy="5211763"/>
          </a:xfrm>
          <a:prstGeom prst="rect">
            <a:avLst/>
          </a:prstGeom>
          <a:noFill/>
          <a:ln w="28575" algn="ctr">
            <a:solidFill>
              <a:schemeClr val="bg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pic>
        <p:nvPicPr>
          <p:cNvPr id="6"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862" t="13583" r="60286" b="40340"/>
          <a:stretch>
            <a:fillRect/>
          </a:stretch>
        </p:blipFill>
        <p:spPr bwMode="auto">
          <a:xfrm>
            <a:off x="2229965" y="4070693"/>
            <a:ext cx="2738438"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773949"/>
      </p:ext>
    </p:extLst>
  </p:cSld>
  <p:clrMapOvr>
    <a:masterClrMapping/>
  </p:clrMapOvr>
  <p:transition spd="slow">
    <p:split orient="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842738" y="5407269"/>
            <a:ext cx="1301262" cy="1450731"/>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7411" name="Rectangle 3"/>
          <p:cNvSpPr>
            <a:spLocks noGrp="1" noChangeArrowheads="1"/>
          </p:cNvSpPr>
          <p:nvPr>
            <p:ph type="body" idx="1"/>
          </p:nvPr>
        </p:nvSpPr>
        <p:spPr>
          <a:xfrm>
            <a:off x="671266" y="1273170"/>
            <a:ext cx="5656262" cy="5156200"/>
          </a:xfrm>
        </p:spPr>
        <p:txBody>
          <a:bodyPr/>
          <a:lstStyle/>
          <a:p>
            <a:pPr>
              <a:spcBef>
                <a:spcPct val="0"/>
              </a:spcBef>
              <a:spcAft>
                <a:spcPts val="2400"/>
              </a:spcAft>
            </a:pPr>
            <a:r>
              <a:rPr lang="en-US" sz="1600" dirty="0" smtClean="0"/>
              <a:t>It is possible to program the instrument so the deep discharge cycle is always automatically activated whenever the instrument is placed in the charger when the battery is below 10% remaining voltage</a:t>
            </a:r>
          </a:p>
          <a:p>
            <a:pPr>
              <a:spcBef>
                <a:spcPct val="0"/>
              </a:spcBef>
              <a:spcAft>
                <a:spcPts val="2400"/>
              </a:spcAft>
            </a:pPr>
            <a:r>
              <a:rPr lang="en-US" sz="1600" dirty="0" smtClean="0"/>
              <a:t>From “Options” choose “Anti-Lazy-Battery” then press “Change” to activate the one-time deep discharge cycle (display will show “1X” )</a:t>
            </a:r>
          </a:p>
          <a:p>
            <a:pPr>
              <a:spcBef>
                <a:spcPct val="0"/>
              </a:spcBef>
              <a:spcAft>
                <a:spcPts val="2400"/>
              </a:spcAft>
            </a:pPr>
            <a:r>
              <a:rPr lang="en-US" sz="1600" dirty="0" smtClean="0"/>
              <a:t>Press “Change” again to choose “Days”</a:t>
            </a:r>
          </a:p>
          <a:p>
            <a:pPr>
              <a:spcBef>
                <a:spcPct val="0"/>
              </a:spcBef>
              <a:spcAft>
                <a:spcPts val="2400"/>
              </a:spcAft>
            </a:pPr>
            <a:r>
              <a:rPr lang="en-US" sz="1600" dirty="0" smtClean="0"/>
              <a:t>Anytime the instrument is placed in the charger when there is less than 10% remaining voltage the deep discharge cycle will be activated automatically</a:t>
            </a:r>
          </a:p>
          <a:p>
            <a:pPr>
              <a:spcBef>
                <a:spcPct val="0"/>
              </a:spcBef>
              <a:spcAft>
                <a:spcPts val="2400"/>
              </a:spcAft>
            </a:pPr>
            <a:endParaRPr lang="en-US" sz="1600" dirty="0" smtClean="0"/>
          </a:p>
          <a:p>
            <a:pPr>
              <a:spcBef>
                <a:spcPct val="0"/>
              </a:spcBef>
              <a:spcAft>
                <a:spcPts val="2400"/>
              </a:spcAft>
            </a:pPr>
            <a:endParaRPr lang="en-US" sz="1600" dirty="0" smtClean="0"/>
          </a:p>
          <a:p>
            <a:pPr>
              <a:spcBef>
                <a:spcPct val="0"/>
              </a:spcBef>
              <a:spcAft>
                <a:spcPts val="2400"/>
              </a:spcAft>
            </a:pPr>
            <a:endParaRPr lang="en-US" sz="1600" dirty="0" smtClean="0"/>
          </a:p>
        </p:txBody>
      </p:sp>
      <p:sp>
        <p:nvSpPr>
          <p:cNvPr id="17412" name="Rectangle 2"/>
          <p:cNvSpPr>
            <a:spLocks noGrp="1" noChangeArrowheads="1"/>
          </p:cNvSpPr>
          <p:nvPr>
            <p:ph type="title"/>
          </p:nvPr>
        </p:nvSpPr>
        <p:spPr>
          <a:xfrm>
            <a:off x="3253153" y="73025"/>
            <a:ext cx="2871421" cy="812800"/>
          </a:xfrm>
        </p:spPr>
        <p:txBody>
          <a:bodyPr/>
          <a:lstStyle/>
          <a:p>
            <a:r>
              <a:rPr lang="en-US" sz="2000" dirty="0" smtClean="0"/>
              <a:t>Automatic deep discharge cycle</a:t>
            </a:r>
          </a:p>
        </p:txBody>
      </p:sp>
      <p:sp>
        <p:nvSpPr>
          <p:cNvPr id="17413"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7414" name="Picture 2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7000" y="3143250"/>
            <a:ext cx="2211388"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48375" y="48768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1875" t="2344" r="21146" b="19844"/>
          <a:stretch>
            <a:fillRect/>
          </a:stretch>
        </p:blipFill>
        <p:spPr bwMode="auto">
          <a:xfrm>
            <a:off x="6686550" y="0"/>
            <a:ext cx="176212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625" t="2499" r="20938" b="19218"/>
          <a:stretch>
            <a:fillRect/>
          </a:stretch>
        </p:blipFill>
        <p:spPr bwMode="auto">
          <a:xfrm>
            <a:off x="6667500" y="1600200"/>
            <a:ext cx="17716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891114"/>
      </p:ext>
    </p:extLst>
  </p:cSld>
  <p:clrMapOvr>
    <a:masterClrMapping/>
  </p:clrMapOvr>
  <p:transition spd="slow">
    <p:split orient="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597878" y="1150083"/>
            <a:ext cx="5342792" cy="5156200"/>
          </a:xfrm>
        </p:spPr>
        <p:txBody>
          <a:bodyPr/>
          <a:lstStyle/>
          <a:p>
            <a:pPr>
              <a:spcBef>
                <a:spcPct val="0"/>
              </a:spcBef>
              <a:spcAft>
                <a:spcPts val="1800"/>
              </a:spcAft>
            </a:pPr>
            <a:r>
              <a:rPr lang="en-US" sz="1600" dirty="0" smtClean="0"/>
              <a:t>Since deep-discharge can take up to 20 hours to complete, it may be advisable to limit automatic deep-discharge to certain days of the week (i.e. enabling the feature for Fridays to give the instrument a full weekend to complete discharging and recharging)</a:t>
            </a:r>
          </a:p>
          <a:p>
            <a:pPr>
              <a:spcBef>
                <a:spcPct val="0"/>
              </a:spcBef>
              <a:spcAft>
                <a:spcPts val="1800"/>
              </a:spcAft>
            </a:pPr>
            <a:r>
              <a:rPr lang="en-US" sz="1600" dirty="0" smtClean="0"/>
              <a:t>Press the “down arrow” key to highlight the “Anti-Lazy days” choice, then press “Change”</a:t>
            </a:r>
          </a:p>
          <a:p>
            <a:pPr>
              <a:spcBef>
                <a:spcPct val="0"/>
              </a:spcBef>
              <a:spcAft>
                <a:spcPts val="1800"/>
              </a:spcAft>
            </a:pPr>
            <a:r>
              <a:rPr lang="en-US" sz="1600" dirty="0" smtClean="0"/>
              <a:t>The instrument will display the days of the week </a:t>
            </a:r>
          </a:p>
          <a:p>
            <a:pPr>
              <a:spcBef>
                <a:spcPct val="0"/>
              </a:spcBef>
              <a:spcAft>
                <a:spcPts val="1800"/>
              </a:spcAft>
            </a:pPr>
            <a:r>
              <a:rPr lang="en-US" sz="1600" dirty="0" smtClean="0"/>
              <a:t>Select the desired days for the automatic activation of this feature, then “Exit” to return to normal operation</a:t>
            </a:r>
          </a:p>
          <a:p>
            <a:pPr>
              <a:spcBef>
                <a:spcPct val="0"/>
              </a:spcBef>
              <a:spcAft>
                <a:spcPts val="1800"/>
              </a:spcAft>
            </a:pPr>
            <a:endParaRPr lang="en-US" sz="1600" dirty="0" smtClean="0"/>
          </a:p>
          <a:p>
            <a:pPr>
              <a:spcBef>
                <a:spcPct val="0"/>
              </a:spcBef>
              <a:spcAft>
                <a:spcPts val="1800"/>
              </a:spcAft>
            </a:pPr>
            <a:endParaRPr lang="en-US" sz="1600" dirty="0" smtClean="0"/>
          </a:p>
        </p:txBody>
      </p:sp>
      <p:sp>
        <p:nvSpPr>
          <p:cNvPr id="18435" name="Rectangle 2"/>
          <p:cNvSpPr>
            <a:spLocks noGrp="1" noChangeArrowheads="1"/>
          </p:cNvSpPr>
          <p:nvPr>
            <p:ph type="title"/>
          </p:nvPr>
        </p:nvSpPr>
        <p:spPr>
          <a:xfrm>
            <a:off x="1285875" y="73025"/>
            <a:ext cx="4838700" cy="812800"/>
          </a:xfrm>
        </p:spPr>
        <p:txBody>
          <a:bodyPr/>
          <a:lstStyle/>
          <a:p>
            <a:r>
              <a:rPr lang="en-US" sz="2000" dirty="0" smtClean="0"/>
              <a:t>Limiting automatic deep discharge cycle to certain days </a:t>
            </a:r>
          </a:p>
        </p:txBody>
      </p:sp>
      <p:sp>
        <p:nvSpPr>
          <p:cNvPr id="18436"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437"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625" t="2499" r="20938" b="19218"/>
          <a:stretch>
            <a:fillRect/>
          </a:stretch>
        </p:blipFill>
        <p:spPr bwMode="auto">
          <a:xfrm>
            <a:off x="6170613" y="76200"/>
            <a:ext cx="2259012"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875" t="1405" r="21355" b="18439"/>
          <a:stretch>
            <a:fillRect/>
          </a:stretch>
        </p:blipFill>
        <p:spPr bwMode="auto">
          <a:xfrm>
            <a:off x="6200775" y="2006479"/>
            <a:ext cx="2151063"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1562" t="1405" r="20416" b="19061"/>
          <a:stretch>
            <a:fillRect/>
          </a:stretch>
        </p:blipFill>
        <p:spPr bwMode="auto">
          <a:xfrm>
            <a:off x="6170613" y="3919173"/>
            <a:ext cx="2220912"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466983"/>
      </p:ext>
    </p:extLst>
  </p:cSld>
  <p:clrMapOvr>
    <a:masterClrMapping/>
  </p:clrMapOvr>
  <p:transition spd="slow">
    <p:split orient="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915987" y="1330325"/>
            <a:ext cx="6542087" cy="1908175"/>
          </a:xfrm>
        </p:spPr>
        <p:txBody>
          <a:bodyPr/>
          <a:lstStyle/>
          <a:p>
            <a:pPr>
              <a:spcBef>
                <a:spcPct val="0"/>
              </a:spcBef>
              <a:spcAft>
                <a:spcPts val="1800"/>
              </a:spcAft>
            </a:pPr>
            <a:r>
              <a:rPr lang="en-US" sz="1800" dirty="0" smtClean="0"/>
              <a:t>Pressing “Off” while the instrument is in the </a:t>
            </a:r>
            <a:r>
              <a:rPr lang="en-US" sz="1800" dirty="0"/>
              <a:t>charger </a:t>
            </a:r>
            <a:r>
              <a:rPr lang="en-US" sz="1800" dirty="0" smtClean="0"/>
              <a:t>immediately ends the deep-discharge cycle, and returns the instrument to normal charging </a:t>
            </a:r>
          </a:p>
          <a:p>
            <a:pPr>
              <a:spcBef>
                <a:spcPct val="0"/>
              </a:spcBef>
              <a:spcAft>
                <a:spcPts val="1800"/>
              </a:spcAft>
            </a:pPr>
            <a:endParaRPr lang="en-US" sz="1800" dirty="0" smtClean="0"/>
          </a:p>
          <a:p>
            <a:pPr>
              <a:spcBef>
                <a:spcPct val="0"/>
              </a:spcBef>
              <a:spcAft>
                <a:spcPts val="1800"/>
              </a:spcAft>
            </a:pPr>
            <a:endParaRPr lang="en-US" sz="1800" dirty="0" smtClean="0"/>
          </a:p>
          <a:p>
            <a:pPr>
              <a:spcBef>
                <a:spcPct val="0"/>
              </a:spcBef>
              <a:spcAft>
                <a:spcPts val="1800"/>
              </a:spcAft>
            </a:pPr>
            <a:endParaRPr lang="en-US" sz="1800" dirty="0" smtClean="0"/>
          </a:p>
        </p:txBody>
      </p:sp>
      <p:sp>
        <p:nvSpPr>
          <p:cNvPr id="17412" name="Rectangle 2"/>
          <p:cNvSpPr>
            <a:spLocks noGrp="1" noChangeArrowheads="1"/>
          </p:cNvSpPr>
          <p:nvPr>
            <p:ph type="title"/>
          </p:nvPr>
        </p:nvSpPr>
        <p:spPr>
          <a:xfrm>
            <a:off x="5610225" y="73025"/>
            <a:ext cx="2733674" cy="812800"/>
          </a:xfrm>
        </p:spPr>
        <p:txBody>
          <a:bodyPr/>
          <a:lstStyle/>
          <a:p>
            <a:r>
              <a:rPr lang="en-US" sz="2000" dirty="0" smtClean="0"/>
              <a:t>Automatic deep discharge cycle</a:t>
            </a:r>
          </a:p>
        </p:txBody>
      </p:sp>
      <p:sp>
        <p:nvSpPr>
          <p:cNvPr id="17413"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7414" name="Picture 2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150" y="2705099"/>
            <a:ext cx="3430588" cy="310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3714750" y="4457700"/>
            <a:ext cx="685800" cy="666750"/>
          </a:xfrm>
          <a:prstGeom prst="ellipse">
            <a:avLst/>
          </a:prstGeom>
          <a:noFill/>
          <a:ln w="3810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4" name="Straight Connector 3"/>
          <p:cNvCxnSpPr>
            <a:stCxn id="2" idx="6"/>
          </p:cNvCxnSpPr>
          <p:nvPr/>
        </p:nvCxnSpPr>
        <p:spPr bwMode="auto">
          <a:xfrm flipV="1">
            <a:off x="4400550" y="4505325"/>
            <a:ext cx="1771650" cy="28575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Box 4"/>
          <p:cNvSpPr txBox="1"/>
          <p:nvPr/>
        </p:nvSpPr>
        <p:spPr>
          <a:xfrm>
            <a:off x="5578189" y="4010025"/>
            <a:ext cx="2089436" cy="830997"/>
          </a:xfrm>
          <a:prstGeom prst="rect">
            <a:avLst/>
          </a:prstGeom>
          <a:solidFill>
            <a:srgbClr val="FFFFFF"/>
          </a:solidFill>
          <a:ln w="25400">
            <a:solidFill>
              <a:schemeClr val="bg1"/>
            </a:solidFill>
          </a:ln>
          <a:effectLst>
            <a:outerShdw dist="101600" dir="2700000" algn="ctr" rotWithShape="0">
              <a:schemeClr val="bg1">
                <a:lumMod val="50000"/>
                <a:lumOff val="50000"/>
              </a:schemeClr>
            </a:outerShdw>
          </a:effectLst>
        </p:spPr>
        <p:txBody>
          <a:bodyPr wrap="square" lIns="182880" tIns="91440" rIns="182880" bIns="91440" rtlCol="0">
            <a:spAutoFit/>
          </a:bodyPr>
          <a:lstStyle/>
          <a:p>
            <a:pPr algn="l"/>
            <a:r>
              <a:rPr lang="en-US" sz="1400" i="1" dirty="0" smtClean="0">
                <a:solidFill>
                  <a:schemeClr val="bg1"/>
                </a:solidFill>
              </a:rPr>
              <a:t>Press “Off” to immediately end deep discharge</a:t>
            </a:r>
            <a:endParaRPr lang="en-US" sz="1400" i="1" dirty="0">
              <a:solidFill>
                <a:schemeClr val="bg1"/>
              </a:solidFill>
            </a:endParaRPr>
          </a:p>
        </p:txBody>
      </p:sp>
    </p:spTree>
    <p:extLst>
      <p:ext uri="{BB962C8B-B14F-4D97-AF65-F5344CB8AC3E}">
        <p14:creationId xmlns:p14="http://schemas.microsoft.com/office/powerpoint/2010/main" val="786000177"/>
      </p:ext>
    </p:extLst>
  </p:cSld>
  <p:clrMapOvr>
    <a:masterClrMapping/>
  </p:clrMapOvr>
  <p:transition spd="slow">
    <p:split orient="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5929313" y="4025900"/>
            <a:ext cx="2595562" cy="1284288"/>
          </a:xfrm>
          <a:prstGeom prst="rect">
            <a:avLst/>
          </a:prstGeom>
          <a:solidFill>
            <a:srgbClr val="00FF00"/>
          </a:solidFill>
          <a:ln w="12700" algn="ctr">
            <a:solidFill>
              <a:schemeClr val="tx1"/>
            </a:solidFill>
            <a:round/>
            <a:headEnd/>
            <a:tailEnd/>
          </a:ln>
        </p:spPr>
        <p:txBody>
          <a:bodyPr wrap="none" anchor="ctr"/>
          <a:lstStyle/>
          <a:p>
            <a:endParaRPr lang="en-US"/>
          </a:p>
        </p:txBody>
      </p:sp>
      <p:pic>
        <p:nvPicPr>
          <p:cNvPr id="58371" name="Grafik 12" descr="G460_AlarmClock-Menü.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7725" y="4022725"/>
            <a:ext cx="25908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2"/>
          <p:cNvSpPr>
            <a:spLocks noChangeArrowheads="1"/>
          </p:cNvSpPr>
          <p:nvPr/>
        </p:nvSpPr>
        <p:spPr bwMode="auto">
          <a:xfrm>
            <a:off x="1814513" y="4351338"/>
            <a:ext cx="2581275" cy="1268412"/>
          </a:xfrm>
          <a:prstGeom prst="rect">
            <a:avLst/>
          </a:prstGeom>
          <a:solidFill>
            <a:srgbClr val="00FF00"/>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58373" name="Rectangle 1"/>
          <p:cNvSpPr>
            <a:spLocks noChangeArrowheads="1"/>
          </p:cNvSpPr>
          <p:nvPr/>
        </p:nvSpPr>
        <p:spPr bwMode="auto">
          <a:xfrm>
            <a:off x="4602163" y="1341438"/>
            <a:ext cx="2579687" cy="1254125"/>
          </a:xfrm>
          <a:prstGeom prst="rect">
            <a:avLst/>
          </a:prstGeom>
          <a:solidFill>
            <a:srgbClr val="00FF00"/>
          </a:solidFill>
          <a:ln w="12700" algn="ctr">
            <a:solidFill>
              <a:schemeClr val="tx1"/>
            </a:solidFill>
            <a:round/>
            <a:headEnd/>
            <a:tailEnd/>
          </a:ln>
        </p:spPr>
        <p:txBody>
          <a:bodyPr wrap="none" anchor="ctr"/>
          <a:lstStyle/>
          <a:p>
            <a:endParaRPr lang="en-US"/>
          </a:p>
        </p:txBody>
      </p:sp>
      <p:sp>
        <p:nvSpPr>
          <p:cNvPr id="58374" name="Rectangle 2"/>
          <p:cNvSpPr>
            <a:spLocks noChangeArrowheads="1"/>
          </p:cNvSpPr>
          <p:nvPr/>
        </p:nvSpPr>
        <p:spPr bwMode="auto">
          <a:xfrm>
            <a:off x="-133350" y="1495425"/>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spAutoFit/>
          </a:bodyPr>
          <a:lstStyle/>
          <a:p>
            <a:endParaRPr lang="en-US" i="1">
              <a:solidFill>
                <a:schemeClr val="bg1"/>
              </a:solidFill>
            </a:endParaRPr>
          </a:p>
        </p:txBody>
      </p:sp>
      <p:sp>
        <p:nvSpPr>
          <p:cNvPr id="6148" name="Text Box 3"/>
          <p:cNvSpPr txBox="1">
            <a:spLocks noChangeArrowheads="1"/>
          </p:cNvSpPr>
          <p:nvPr/>
        </p:nvSpPr>
        <p:spPr bwMode="auto">
          <a:xfrm>
            <a:off x="4927600" y="214313"/>
            <a:ext cx="3276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0" rIns="18000" bIns="18000"/>
          <a:lstStyle>
            <a:lvl1pPr eaLnBrk="0" hangingPunct="0">
              <a:defRPr>
                <a:solidFill>
                  <a:srgbClr val="0099CC"/>
                </a:solidFill>
                <a:latin typeface="Tahoma" charset="0"/>
              </a:defRPr>
            </a:lvl1pPr>
            <a:lvl2pPr marL="742950" indent="-285750" eaLnBrk="0" hangingPunct="0">
              <a:defRPr>
                <a:solidFill>
                  <a:srgbClr val="0099CC"/>
                </a:solidFill>
                <a:latin typeface="Tahoma" charset="0"/>
              </a:defRPr>
            </a:lvl2pPr>
            <a:lvl3pPr marL="1143000" indent="-228600" eaLnBrk="0" hangingPunct="0">
              <a:defRPr>
                <a:solidFill>
                  <a:srgbClr val="0099CC"/>
                </a:solidFill>
                <a:latin typeface="Tahoma" charset="0"/>
              </a:defRPr>
            </a:lvl3pPr>
            <a:lvl4pPr marL="1600200" indent="-228600" eaLnBrk="0" hangingPunct="0">
              <a:defRPr>
                <a:solidFill>
                  <a:srgbClr val="0099CC"/>
                </a:solidFill>
                <a:latin typeface="Tahoma" charset="0"/>
              </a:defRPr>
            </a:lvl4pPr>
            <a:lvl5pPr marL="2057400" indent="-228600" eaLnBrk="0" hangingPunct="0">
              <a:defRPr>
                <a:solidFill>
                  <a:srgbClr val="0099CC"/>
                </a:solidFill>
                <a:latin typeface="Tahoma" charset="0"/>
              </a:defRPr>
            </a:lvl5pPr>
            <a:lvl6pPr marL="2514600" indent="-228600" eaLnBrk="0" fontAlgn="base" hangingPunct="0">
              <a:spcBef>
                <a:spcPct val="20000"/>
              </a:spcBef>
              <a:spcAft>
                <a:spcPct val="0"/>
              </a:spcAft>
              <a:buFont typeface="Wingdings" pitchFamily="2" charset="2"/>
              <a:buChar char="§"/>
              <a:defRPr>
                <a:solidFill>
                  <a:srgbClr val="0099CC"/>
                </a:solidFill>
                <a:latin typeface="Tahoma" charset="0"/>
              </a:defRPr>
            </a:lvl6pPr>
            <a:lvl7pPr marL="2971800" indent="-228600" eaLnBrk="0" fontAlgn="base" hangingPunct="0">
              <a:spcBef>
                <a:spcPct val="20000"/>
              </a:spcBef>
              <a:spcAft>
                <a:spcPct val="0"/>
              </a:spcAft>
              <a:buFont typeface="Wingdings" pitchFamily="2" charset="2"/>
              <a:buChar char="§"/>
              <a:defRPr>
                <a:solidFill>
                  <a:srgbClr val="0099CC"/>
                </a:solidFill>
                <a:latin typeface="Tahoma" charset="0"/>
              </a:defRPr>
            </a:lvl7pPr>
            <a:lvl8pPr marL="3429000" indent="-228600" eaLnBrk="0" fontAlgn="base" hangingPunct="0">
              <a:spcBef>
                <a:spcPct val="20000"/>
              </a:spcBef>
              <a:spcAft>
                <a:spcPct val="0"/>
              </a:spcAft>
              <a:buFont typeface="Wingdings" pitchFamily="2" charset="2"/>
              <a:buChar char="§"/>
              <a:defRPr>
                <a:solidFill>
                  <a:srgbClr val="0099CC"/>
                </a:solidFill>
                <a:latin typeface="Tahoma" charset="0"/>
              </a:defRPr>
            </a:lvl8pPr>
            <a:lvl9pPr marL="3886200" indent="-228600" eaLnBrk="0" fontAlgn="base" hangingPunct="0">
              <a:spcBef>
                <a:spcPct val="20000"/>
              </a:spcBef>
              <a:spcAft>
                <a:spcPct val="0"/>
              </a:spcAft>
              <a:buFont typeface="Wingdings" pitchFamily="2" charset="2"/>
              <a:buChar char="§"/>
              <a:defRPr>
                <a:solidFill>
                  <a:srgbClr val="0099CC"/>
                </a:solidFill>
                <a:latin typeface="Tahoma" charset="0"/>
              </a:defRPr>
            </a:lvl9pPr>
          </a:lstStyle>
          <a:p>
            <a:pPr algn="r">
              <a:defRPr/>
            </a:pPr>
            <a:r>
              <a:rPr lang="de-DE" sz="2400" i="1" dirty="0" smtClean="0">
                <a:solidFill>
                  <a:schemeClr val="bg1"/>
                </a:solidFill>
                <a:latin typeface="+mn-lt"/>
              </a:rPr>
              <a:t>G450/G460 New Firmware V3.44</a:t>
            </a:r>
          </a:p>
        </p:txBody>
      </p:sp>
      <p:sp>
        <p:nvSpPr>
          <p:cNvPr id="6149" name="Text Box 6"/>
          <p:cNvSpPr txBox="1">
            <a:spLocks noChangeArrowheads="1"/>
          </p:cNvSpPr>
          <p:nvPr/>
        </p:nvSpPr>
        <p:spPr bwMode="auto">
          <a:xfrm>
            <a:off x="533400" y="1352550"/>
            <a:ext cx="78486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spAutoFit/>
          </a:bodyPr>
          <a:lstStyle>
            <a:lvl1pPr eaLnBrk="0" hangingPunct="0">
              <a:defRPr>
                <a:solidFill>
                  <a:srgbClr val="0099CC"/>
                </a:solidFill>
                <a:latin typeface="Tahoma" charset="0"/>
              </a:defRPr>
            </a:lvl1pPr>
            <a:lvl2pPr marL="742950" indent="-285750" eaLnBrk="0" hangingPunct="0">
              <a:defRPr>
                <a:solidFill>
                  <a:srgbClr val="0099CC"/>
                </a:solidFill>
                <a:latin typeface="Tahoma" charset="0"/>
              </a:defRPr>
            </a:lvl2pPr>
            <a:lvl3pPr marL="1143000" indent="-228600" eaLnBrk="0" hangingPunct="0">
              <a:defRPr>
                <a:solidFill>
                  <a:srgbClr val="0099CC"/>
                </a:solidFill>
                <a:latin typeface="Tahoma" charset="0"/>
              </a:defRPr>
            </a:lvl3pPr>
            <a:lvl4pPr marL="1600200" indent="-228600" eaLnBrk="0" hangingPunct="0">
              <a:defRPr>
                <a:solidFill>
                  <a:srgbClr val="0099CC"/>
                </a:solidFill>
                <a:latin typeface="Tahoma" charset="0"/>
              </a:defRPr>
            </a:lvl4pPr>
            <a:lvl5pPr marL="2057400" indent="-228600" eaLnBrk="0" hangingPunct="0">
              <a:defRPr>
                <a:solidFill>
                  <a:srgbClr val="0099CC"/>
                </a:solidFill>
                <a:latin typeface="Tahoma" charset="0"/>
              </a:defRPr>
            </a:lvl5pPr>
            <a:lvl6pPr marL="2514600" indent="-228600" eaLnBrk="0" fontAlgn="base" hangingPunct="0">
              <a:spcBef>
                <a:spcPct val="20000"/>
              </a:spcBef>
              <a:spcAft>
                <a:spcPct val="0"/>
              </a:spcAft>
              <a:buFont typeface="Wingdings" pitchFamily="2" charset="2"/>
              <a:buChar char="§"/>
              <a:defRPr>
                <a:solidFill>
                  <a:srgbClr val="0099CC"/>
                </a:solidFill>
                <a:latin typeface="Tahoma" charset="0"/>
              </a:defRPr>
            </a:lvl6pPr>
            <a:lvl7pPr marL="2971800" indent="-228600" eaLnBrk="0" fontAlgn="base" hangingPunct="0">
              <a:spcBef>
                <a:spcPct val="20000"/>
              </a:spcBef>
              <a:spcAft>
                <a:spcPct val="0"/>
              </a:spcAft>
              <a:buFont typeface="Wingdings" pitchFamily="2" charset="2"/>
              <a:buChar char="§"/>
              <a:defRPr>
                <a:solidFill>
                  <a:srgbClr val="0099CC"/>
                </a:solidFill>
                <a:latin typeface="Tahoma" charset="0"/>
              </a:defRPr>
            </a:lvl7pPr>
            <a:lvl8pPr marL="3429000" indent="-228600" eaLnBrk="0" fontAlgn="base" hangingPunct="0">
              <a:spcBef>
                <a:spcPct val="20000"/>
              </a:spcBef>
              <a:spcAft>
                <a:spcPct val="0"/>
              </a:spcAft>
              <a:buFont typeface="Wingdings" pitchFamily="2" charset="2"/>
              <a:buChar char="§"/>
              <a:defRPr>
                <a:solidFill>
                  <a:srgbClr val="0099CC"/>
                </a:solidFill>
                <a:latin typeface="Tahoma" charset="0"/>
              </a:defRPr>
            </a:lvl8pPr>
            <a:lvl9pPr marL="3886200" indent="-228600" eaLnBrk="0" fontAlgn="base" hangingPunct="0">
              <a:spcBef>
                <a:spcPct val="20000"/>
              </a:spcBef>
              <a:spcAft>
                <a:spcPct val="0"/>
              </a:spcAft>
              <a:buFont typeface="Wingdings" pitchFamily="2" charset="2"/>
              <a:buChar char="§"/>
              <a:defRPr>
                <a:solidFill>
                  <a:srgbClr val="0099CC"/>
                </a:solidFill>
                <a:latin typeface="Tahoma" charset="0"/>
              </a:defRPr>
            </a:lvl9pPr>
          </a:lstStyle>
          <a:p>
            <a:pPr algn="l" eaLnBrk="1" hangingPunct="1">
              <a:spcBef>
                <a:spcPct val="50000"/>
              </a:spcBef>
              <a:buClr>
                <a:srgbClr val="0099CC"/>
              </a:buClr>
              <a:buFont typeface="Wingdings" pitchFamily="2" charset="2"/>
              <a:buNone/>
              <a:defRPr/>
            </a:pPr>
            <a:r>
              <a:rPr lang="en-GB" i="1" dirty="0" smtClean="0">
                <a:solidFill>
                  <a:schemeClr val="bg1"/>
                </a:solidFill>
                <a:latin typeface="+mj-lt"/>
                <a:cs typeface="Arial" charset="0"/>
              </a:rPr>
              <a:t>Addition of a “Clock function”</a:t>
            </a:r>
          </a:p>
          <a:p>
            <a:pPr algn="l" eaLnBrk="1" hangingPunct="1">
              <a:spcBef>
                <a:spcPct val="50000"/>
              </a:spcBef>
              <a:buClr>
                <a:srgbClr val="0099CC"/>
              </a:buClr>
              <a:defRPr/>
            </a:pPr>
            <a:r>
              <a:rPr lang="en-GB" i="1" dirty="0" smtClean="0">
                <a:solidFill>
                  <a:schemeClr val="bg1"/>
                </a:solidFill>
                <a:latin typeface="+mj-lt"/>
                <a:cs typeface="Arial" charset="0"/>
              </a:rPr>
              <a:t>  Example in Measuring mode</a:t>
            </a:r>
            <a:br>
              <a:rPr lang="en-GB" i="1" dirty="0" smtClean="0">
                <a:solidFill>
                  <a:schemeClr val="bg1"/>
                </a:solidFill>
                <a:latin typeface="+mj-lt"/>
                <a:cs typeface="Arial" charset="0"/>
              </a:rPr>
            </a:br>
            <a:r>
              <a:rPr lang="en-GB" i="1" dirty="0" smtClean="0">
                <a:solidFill>
                  <a:schemeClr val="bg1"/>
                </a:solidFill>
                <a:latin typeface="+mj-lt"/>
                <a:cs typeface="Arial" charset="0"/>
              </a:rPr>
              <a:t/>
            </a:r>
            <a:br>
              <a:rPr lang="en-GB" i="1" dirty="0" smtClean="0">
                <a:solidFill>
                  <a:schemeClr val="bg1"/>
                </a:solidFill>
                <a:latin typeface="+mj-lt"/>
                <a:cs typeface="Arial" charset="0"/>
              </a:rPr>
            </a:br>
            <a:r>
              <a:rPr lang="en-GB" i="1" dirty="0" smtClean="0">
                <a:solidFill>
                  <a:schemeClr val="bg1"/>
                </a:solidFill>
                <a:latin typeface="+mj-lt"/>
                <a:cs typeface="Arial" charset="0"/>
              </a:rPr>
              <a:t/>
            </a:r>
            <a:br>
              <a:rPr lang="en-GB" i="1" dirty="0" smtClean="0">
                <a:solidFill>
                  <a:schemeClr val="bg1"/>
                </a:solidFill>
                <a:latin typeface="+mj-lt"/>
                <a:cs typeface="Arial" charset="0"/>
              </a:rPr>
            </a:br>
            <a:r>
              <a:rPr lang="en-GB" i="1" dirty="0" smtClean="0">
                <a:solidFill>
                  <a:schemeClr val="bg1"/>
                </a:solidFill>
                <a:latin typeface="+mj-lt"/>
                <a:cs typeface="Arial" charset="0"/>
              </a:rPr>
              <a:t/>
            </a:r>
            <a:br>
              <a:rPr lang="en-GB" i="1" dirty="0" smtClean="0">
                <a:solidFill>
                  <a:schemeClr val="bg1"/>
                </a:solidFill>
                <a:latin typeface="+mj-lt"/>
                <a:cs typeface="Arial" charset="0"/>
              </a:rPr>
            </a:br>
            <a:r>
              <a:rPr lang="en-GB" i="1" dirty="0" smtClean="0">
                <a:solidFill>
                  <a:schemeClr val="bg1"/>
                </a:solidFill>
                <a:latin typeface="+mj-lt"/>
                <a:cs typeface="Arial" charset="0"/>
              </a:rPr>
              <a:t>  Setting in the main menu under “Alarm clock”</a:t>
            </a:r>
            <a:br>
              <a:rPr lang="en-GB" i="1" dirty="0" smtClean="0">
                <a:solidFill>
                  <a:schemeClr val="bg1"/>
                </a:solidFill>
                <a:latin typeface="+mj-lt"/>
                <a:cs typeface="Arial" charset="0"/>
              </a:rPr>
            </a:br>
            <a:r>
              <a:rPr lang="en-GB" i="1" dirty="0" smtClean="0">
                <a:solidFill>
                  <a:schemeClr val="bg1"/>
                </a:solidFill>
                <a:latin typeface="+mj-lt"/>
                <a:cs typeface="Tahoma" charset="0"/>
              </a:rPr>
              <a:t>    - Selection: OFF, 1x, daily </a:t>
            </a:r>
            <a:br>
              <a:rPr lang="en-GB" i="1" dirty="0" smtClean="0">
                <a:solidFill>
                  <a:schemeClr val="bg1"/>
                </a:solidFill>
                <a:latin typeface="+mj-lt"/>
                <a:cs typeface="Tahoma" charset="0"/>
              </a:rPr>
            </a:br>
            <a:r>
              <a:rPr lang="en-GB" i="1" dirty="0" smtClean="0">
                <a:solidFill>
                  <a:schemeClr val="bg1"/>
                </a:solidFill>
                <a:latin typeface="+mj-lt"/>
                <a:cs typeface="Tahoma" charset="0"/>
              </a:rPr>
              <a:t>    - Setting the alarm time  </a:t>
            </a:r>
            <a:r>
              <a:rPr lang="en-GB" i="1" dirty="0" err="1" smtClean="0">
                <a:solidFill>
                  <a:schemeClr val="bg1"/>
                </a:solidFill>
                <a:latin typeface="+mj-lt"/>
                <a:cs typeface="Tahoma" charset="0"/>
              </a:rPr>
              <a:t>hrs:mins</a:t>
            </a:r>
            <a:endParaRPr lang="en-GB" i="1" baseline="-1000" dirty="0" smtClean="0">
              <a:solidFill>
                <a:schemeClr val="bg1"/>
              </a:solidFill>
              <a:latin typeface="+mj-lt"/>
              <a:cs typeface="Arial" charset="0"/>
            </a:endParaRPr>
          </a:p>
        </p:txBody>
      </p:sp>
      <p:pic>
        <p:nvPicPr>
          <p:cNvPr id="58377" name="Grafik 7" descr="G460_Alarm clock.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08513" y="1325563"/>
            <a:ext cx="2590800" cy="12795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8379" name="Line 4"/>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0007" y="4353806"/>
            <a:ext cx="2566702" cy="1264479"/>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681163" y="101600"/>
            <a:ext cx="4122737" cy="812800"/>
          </a:xfrm>
        </p:spPr>
        <p:txBody>
          <a:bodyPr/>
          <a:lstStyle/>
          <a:p>
            <a:r>
              <a:rPr lang="en-US" sz="2000" dirty="0" smtClean="0"/>
              <a:t>Bump Test (Manual Procedure)</a:t>
            </a:r>
          </a:p>
        </p:txBody>
      </p:sp>
      <p:sp>
        <p:nvSpPr>
          <p:cNvPr id="59396" name="Line 4"/>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9397" name="Picture 5"/>
          <p:cNvPicPr>
            <a:picLocks noChangeAspect="1" noChangeArrowheads="1"/>
          </p:cNvPicPr>
          <p:nvPr/>
        </p:nvPicPr>
        <p:blipFill>
          <a:blip r:embed="rId3">
            <a:extLst>
              <a:ext uri="{28A0092B-C50C-407E-A947-70E740481C1C}">
                <a14:useLocalDpi xmlns:a14="http://schemas.microsoft.com/office/drawing/2010/main" val="0"/>
              </a:ext>
            </a:extLst>
          </a:blip>
          <a:srcRect l="14766" t="45479" r="58307" b="32083"/>
          <a:stretch>
            <a:fillRect/>
          </a:stretch>
        </p:blipFill>
        <p:spPr bwMode="auto">
          <a:xfrm>
            <a:off x="6176963" y="387350"/>
            <a:ext cx="2520950" cy="131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9363" y="1836738"/>
            <a:ext cx="2295525" cy="10906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9399" name="Picture 7"/>
          <p:cNvPicPr>
            <a:picLocks noChangeAspect="1" noChangeArrowheads="1"/>
          </p:cNvPicPr>
          <p:nvPr/>
        </p:nvPicPr>
        <p:blipFill>
          <a:blip r:embed="rId5">
            <a:extLst>
              <a:ext uri="{28A0092B-C50C-407E-A947-70E740481C1C}">
                <a14:useLocalDpi xmlns:a14="http://schemas.microsoft.com/office/drawing/2010/main" val="0"/>
              </a:ext>
            </a:extLst>
          </a:blip>
          <a:srcRect l="17480" t="31337" r="56543" b="51671"/>
          <a:stretch>
            <a:fillRect/>
          </a:stretch>
        </p:blipFill>
        <p:spPr bwMode="auto">
          <a:xfrm>
            <a:off x="6321425" y="3128963"/>
            <a:ext cx="2316163" cy="1136650"/>
          </a:xfrm>
          <a:prstGeom prst="rect">
            <a:avLst/>
          </a:prstGeom>
          <a:noFill/>
          <a:ln w="19050"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0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238" y="4486275"/>
            <a:ext cx="2295525" cy="10906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9401" name="Picture 8" descr="IMG_4438 outlin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2645" y="3129700"/>
            <a:ext cx="4806950"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Grp="1" noChangeArrowheads="1"/>
          </p:cNvSpPr>
          <p:nvPr>
            <p:ph type="body" idx="1"/>
          </p:nvPr>
        </p:nvSpPr>
        <p:spPr>
          <a:xfrm>
            <a:off x="404452" y="1115157"/>
            <a:ext cx="5025537" cy="4508500"/>
          </a:xfrm>
        </p:spPr>
        <p:txBody>
          <a:bodyPr/>
          <a:lstStyle/>
          <a:p>
            <a:pPr>
              <a:spcBef>
                <a:spcPct val="0"/>
              </a:spcBef>
              <a:spcAft>
                <a:spcPts val="1200"/>
              </a:spcAft>
            </a:pPr>
            <a:r>
              <a:rPr lang="en-US" sz="1600" dirty="0" smtClean="0"/>
              <a:t>Make sure the instrument is located in fresh air, turn on, and allow to warm up</a:t>
            </a:r>
          </a:p>
          <a:p>
            <a:pPr>
              <a:spcBef>
                <a:spcPct val="0"/>
              </a:spcBef>
              <a:spcAft>
                <a:spcPts val="1200"/>
              </a:spcAft>
            </a:pPr>
            <a:r>
              <a:rPr lang="en-US" sz="1600" dirty="0" smtClean="0"/>
              <a:t>Note readings, and perform fresh air zero if necessary</a:t>
            </a:r>
          </a:p>
          <a:p>
            <a:pPr>
              <a:spcBef>
                <a:spcPct val="0"/>
              </a:spcBef>
              <a:spcAft>
                <a:spcPts val="1200"/>
              </a:spcAft>
            </a:pPr>
            <a:r>
              <a:rPr lang="en-US" sz="1600" dirty="0" smtClean="0"/>
              <a:t>Attach calibration adapter; instrument will display "</a:t>
            </a:r>
            <a:r>
              <a:rPr lang="en-US" sz="1600" dirty="0" err="1" smtClean="0"/>
              <a:t>AutoCal</a:t>
            </a:r>
            <a:r>
              <a:rPr lang="en-US" sz="1600" dirty="0" smtClean="0"/>
              <a:t> menu"</a:t>
            </a:r>
          </a:p>
          <a:p>
            <a:pPr>
              <a:spcBef>
                <a:spcPct val="0"/>
              </a:spcBef>
              <a:spcAft>
                <a:spcPts val="1200"/>
              </a:spcAft>
            </a:pPr>
            <a:r>
              <a:rPr lang="en-US" sz="1600" dirty="0" smtClean="0"/>
              <a:t>Press "Exit"  to show normal gas reading screen</a:t>
            </a:r>
          </a:p>
          <a:p>
            <a:pPr>
              <a:spcBef>
                <a:spcPct val="0"/>
              </a:spcBef>
              <a:spcAft>
                <a:spcPts val="1200"/>
              </a:spcAft>
            </a:pPr>
            <a:r>
              <a:rPr lang="en-US" sz="1600" dirty="0" smtClean="0"/>
              <a:t>Flow gas to sensors; alarms should activate, and readings should stabilize at expected values (if sensors fail to respond        properly, instrument should be          calibrated before further use)  </a:t>
            </a:r>
          </a:p>
          <a:p>
            <a:pPr>
              <a:spcBef>
                <a:spcPct val="0"/>
              </a:spcBef>
              <a:spcAft>
                <a:spcPts val="1200"/>
              </a:spcAft>
            </a:pPr>
            <a:r>
              <a:rPr lang="en-US" sz="1600" dirty="0" smtClean="0"/>
              <a:t>Turn off gas, remove </a:t>
            </a:r>
            <a:r>
              <a:rPr lang="en-US" sz="1600" dirty="0" err="1" smtClean="0"/>
              <a:t>cal</a:t>
            </a:r>
            <a:r>
              <a:rPr lang="en-US" sz="1600" dirty="0" smtClean="0"/>
              <a:t> adapter                  and allow readings to stabilize                         at fresh air values</a:t>
            </a:r>
          </a:p>
        </p:txBody>
      </p:sp>
    </p:spTree>
  </p:cSld>
  <p:clrMapOvr>
    <a:masterClrMapping/>
  </p:clrMapOvr>
  <p:transition spd="slow">
    <p:split orient="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65113" y="946150"/>
            <a:ext cx="1966912" cy="484188"/>
          </a:xfrm>
        </p:spPr>
        <p:txBody>
          <a:bodyPr/>
          <a:lstStyle/>
          <a:p>
            <a:r>
              <a:rPr lang="en-US" sz="2000" dirty="0" smtClean="0"/>
              <a:t>Bump Test</a:t>
            </a:r>
          </a:p>
        </p:txBody>
      </p:sp>
      <p:sp>
        <p:nvSpPr>
          <p:cNvPr id="60419" name="Line 8"/>
          <p:cNvSpPr>
            <a:spLocks noChangeShapeType="1"/>
          </p:cNvSpPr>
          <p:nvPr/>
        </p:nvSpPr>
        <p:spPr bwMode="auto">
          <a:xfrm>
            <a:off x="0" y="1458913"/>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04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146" y="379413"/>
            <a:ext cx="6207369" cy="4655901"/>
          </a:xfrm>
          <a:prstGeom prst="rect">
            <a:avLst/>
          </a:prstGeom>
          <a:noFill/>
          <a:ln w="28575" algn="ctr">
            <a:solidFill>
              <a:schemeClr val="bg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60421" name="Rectangle 7"/>
          <p:cNvSpPr>
            <a:spLocks noGrp="1" noChangeArrowheads="1"/>
          </p:cNvSpPr>
          <p:nvPr>
            <p:ph type="body" idx="1"/>
          </p:nvPr>
        </p:nvSpPr>
        <p:spPr>
          <a:xfrm>
            <a:off x="28574" y="1541463"/>
            <a:ext cx="2424479" cy="4508500"/>
          </a:xfrm>
        </p:spPr>
        <p:txBody>
          <a:bodyPr/>
          <a:lstStyle/>
          <a:p>
            <a:pPr>
              <a:spcBef>
                <a:spcPct val="0"/>
              </a:spcBef>
              <a:spcAft>
                <a:spcPts val="1800"/>
              </a:spcAft>
            </a:pPr>
            <a:r>
              <a:rPr lang="en-US" sz="1600" dirty="0" smtClean="0"/>
              <a:t>Response of sensors to Quad Mix (graphs)</a:t>
            </a:r>
          </a:p>
          <a:p>
            <a:pPr>
              <a:spcBef>
                <a:spcPct val="0"/>
              </a:spcBef>
              <a:spcAft>
                <a:spcPts val="1800"/>
              </a:spcAft>
            </a:pPr>
            <a:r>
              <a:rPr lang="en-US" sz="1600" dirty="0" smtClean="0"/>
              <a:t>Readings recorded while instrument operated in normal gas reading mode</a:t>
            </a:r>
          </a:p>
          <a:p>
            <a:pPr>
              <a:spcBef>
                <a:spcPct val="0"/>
              </a:spcBef>
              <a:spcAft>
                <a:spcPts val="1800"/>
              </a:spcAft>
            </a:pPr>
            <a:r>
              <a:rPr lang="en-US" sz="1600" dirty="0" smtClean="0"/>
              <a:t>Simultaneous response to all four gases, as well as match between </a:t>
            </a:r>
            <a:r>
              <a:rPr lang="en-US" sz="1600" dirty="0" err="1" smtClean="0"/>
              <a:t>cal</a:t>
            </a:r>
            <a:r>
              <a:rPr lang="en-US" sz="1600" dirty="0" smtClean="0"/>
              <a:t> gas concentrations and readings </a:t>
            </a:r>
          </a:p>
        </p:txBody>
      </p:sp>
    </p:spTree>
  </p:cSld>
  <p:clrMapOvr>
    <a:masterClrMapping/>
  </p:clrMapOvr>
  <p:transition spd="slow">
    <p:split orient="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title"/>
          </p:nvPr>
        </p:nvSpPr>
        <p:spPr>
          <a:xfrm>
            <a:off x="265113" y="946150"/>
            <a:ext cx="1966912" cy="484188"/>
          </a:xfrm>
        </p:spPr>
        <p:txBody>
          <a:bodyPr/>
          <a:lstStyle/>
          <a:p>
            <a:r>
              <a:rPr lang="en-US" sz="2000" dirty="0" smtClean="0"/>
              <a:t>Bump Test</a:t>
            </a:r>
          </a:p>
        </p:txBody>
      </p:sp>
      <p:sp>
        <p:nvSpPr>
          <p:cNvPr id="61443" name="Line 4"/>
          <p:cNvSpPr>
            <a:spLocks noChangeShapeType="1"/>
          </p:cNvSpPr>
          <p:nvPr/>
        </p:nvSpPr>
        <p:spPr bwMode="auto">
          <a:xfrm>
            <a:off x="0" y="1458913"/>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44" name="Rectangle 6"/>
          <p:cNvSpPr>
            <a:spLocks noGrp="1" noChangeArrowheads="1"/>
          </p:cNvSpPr>
          <p:nvPr>
            <p:ph type="body" idx="1"/>
          </p:nvPr>
        </p:nvSpPr>
        <p:spPr>
          <a:xfrm>
            <a:off x="0" y="1527175"/>
            <a:ext cx="2351088" cy="4508500"/>
          </a:xfrm>
        </p:spPr>
        <p:txBody>
          <a:bodyPr/>
          <a:lstStyle/>
          <a:p>
            <a:pPr>
              <a:spcBef>
                <a:spcPct val="0"/>
              </a:spcBef>
              <a:spcAft>
                <a:spcPct val="70000"/>
              </a:spcAft>
            </a:pPr>
            <a:r>
              <a:rPr lang="en-US" sz="1600" dirty="0" smtClean="0"/>
              <a:t>Response of sensors to Quad Mix (table)</a:t>
            </a:r>
          </a:p>
          <a:p>
            <a:pPr>
              <a:spcBef>
                <a:spcPct val="0"/>
              </a:spcBef>
              <a:spcAft>
                <a:spcPct val="70000"/>
              </a:spcAft>
            </a:pPr>
            <a:r>
              <a:rPr lang="en-US" sz="1600" dirty="0" smtClean="0"/>
              <a:t>Readings recorded while instrument operated in normal gas reading mode</a:t>
            </a:r>
          </a:p>
          <a:p>
            <a:pPr>
              <a:spcBef>
                <a:spcPct val="0"/>
              </a:spcBef>
              <a:spcAft>
                <a:spcPct val="70000"/>
              </a:spcAft>
            </a:pPr>
            <a:r>
              <a:rPr lang="en-US" sz="1600" dirty="0" smtClean="0"/>
              <a:t>When a sensor is in alarm readings are recorded in red</a:t>
            </a:r>
          </a:p>
        </p:txBody>
      </p:sp>
      <p:pic>
        <p:nvPicPr>
          <p:cNvPr id="6144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138" y="379413"/>
            <a:ext cx="6559550" cy="4919662"/>
          </a:xfrm>
          <a:prstGeom prst="rect">
            <a:avLst/>
          </a:prstGeom>
          <a:noFill/>
          <a:ln w="28575" algn="ctr">
            <a:solidFill>
              <a:schemeClr val="bg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slow">
    <p:split orient="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sz="2000" dirty="0" smtClean="0"/>
              <a:t>Manual </a:t>
            </a:r>
            <a:r>
              <a:rPr lang="en-US" sz="2000" dirty="0" err="1" smtClean="0"/>
              <a:t>AutoCal</a:t>
            </a:r>
            <a:endParaRPr lang="en-US" sz="2000" dirty="0" smtClean="0"/>
          </a:p>
        </p:txBody>
      </p:sp>
      <p:sp>
        <p:nvSpPr>
          <p:cNvPr id="62467" name="Rectangle 3"/>
          <p:cNvSpPr>
            <a:spLocks noGrp="1" noChangeArrowheads="1"/>
          </p:cNvSpPr>
          <p:nvPr>
            <p:ph type="body" idx="1"/>
          </p:nvPr>
        </p:nvSpPr>
        <p:spPr>
          <a:xfrm>
            <a:off x="344488" y="1054100"/>
            <a:ext cx="7062787" cy="4508500"/>
          </a:xfrm>
        </p:spPr>
        <p:txBody>
          <a:bodyPr/>
          <a:lstStyle/>
          <a:p>
            <a:r>
              <a:rPr lang="en-US" sz="1800" dirty="0" err="1" smtClean="0"/>
              <a:t>AutoCal</a:t>
            </a:r>
            <a:r>
              <a:rPr lang="en-US" sz="1800" dirty="0" smtClean="0"/>
              <a:t> allows instrument to be “Fresh air” or “Calibration” (span) adjusted if needed</a:t>
            </a:r>
          </a:p>
        </p:txBody>
      </p:sp>
      <p:pic>
        <p:nvPicPr>
          <p:cNvPr id="102404" name="Picture 4"/>
          <p:cNvPicPr>
            <a:picLocks noChangeAspect="1" noChangeArrowheads="1"/>
          </p:cNvPicPr>
          <p:nvPr/>
        </p:nvPicPr>
        <p:blipFill>
          <a:blip r:embed="rId3"/>
          <a:srcRect l="42851" t="45479" r="22110" b="32083"/>
          <a:stretch>
            <a:fillRect/>
          </a:stretch>
        </p:blipFill>
        <p:spPr bwMode="auto">
          <a:xfrm>
            <a:off x="4170363" y="1989138"/>
            <a:ext cx="3716337" cy="1487363"/>
          </a:xfrm>
          <a:prstGeom prst="rect">
            <a:avLst/>
          </a:prstGeom>
          <a:solidFill>
            <a:srgbClr val="FFFFFF"/>
          </a:solidFill>
          <a:ln w="25400">
            <a:solidFill>
              <a:schemeClr val="bg1"/>
            </a:solidFill>
          </a:ln>
          <a:effectLst>
            <a:outerShdw dist="101600" dir="2700000" algn="ctr" rotWithShape="0">
              <a:schemeClr val="bg1">
                <a:lumMod val="50000"/>
                <a:lumOff val="50000"/>
              </a:schemeClr>
            </a:outerShdw>
          </a:effectLst>
          <a:extLst/>
        </p:spPr>
      </p:pic>
      <p:sp>
        <p:nvSpPr>
          <p:cNvPr id="62469" name="Line 5"/>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2470" name="Picture 7" descr="IMG_4438 outlin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1097" y="2696308"/>
            <a:ext cx="480695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8"/>
          <p:cNvPicPr>
            <a:picLocks noChangeAspect="1" noChangeArrowheads="1"/>
          </p:cNvPicPr>
          <p:nvPr/>
        </p:nvPicPr>
        <p:blipFill>
          <a:blip r:embed="rId5">
            <a:extLst>
              <a:ext uri="{28A0092B-C50C-407E-A947-70E740481C1C}">
                <a14:useLocalDpi xmlns:a14="http://schemas.microsoft.com/office/drawing/2010/main" val="0"/>
              </a:ext>
            </a:extLst>
          </a:blip>
          <a:srcRect l="26189" t="26118" r="48209" b="57335"/>
          <a:stretch>
            <a:fillRect/>
          </a:stretch>
        </p:blipFill>
        <p:spPr bwMode="auto">
          <a:xfrm>
            <a:off x="1006476" y="3330454"/>
            <a:ext cx="2563202" cy="1242012"/>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2" name="Picture 9"/>
          <p:cNvPicPr>
            <a:picLocks noChangeAspect="1" noChangeArrowheads="1"/>
          </p:cNvPicPr>
          <p:nvPr/>
        </p:nvPicPr>
        <p:blipFill>
          <a:blip r:embed="rId3">
            <a:extLst>
              <a:ext uri="{28A0092B-C50C-407E-A947-70E740481C1C}">
                <a14:useLocalDpi xmlns:a14="http://schemas.microsoft.com/office/drawing/2010/main" val="0"/>
              </a:ext>
            </a:extLst>
          </a:blip>
          <a:srcRect l="14766" t="45479" r="58307" b="32083"/>
          <a:stretch>
            <a:fillRect/>
          </a:stretch>
        </p:blipFill>
        <p:spPr bwMode="auto">
          <a:xfrm>
            <a:off x="889856" y="1772628"/>
            <a:ext cx="2750160" cy="1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3" name="Picture 10"/>
          <p:cNvPicPr>
            <a:picLocks noChangeAspect="1" noChangeArrowheads="1"/>
          </p:cNvPicPr>
          <p:nvPr/>
        </p:nvPicPr>
        <p:blipFill>
          <a:blip r:embed="rId6">
            <a:extLst>
              <a:ext uri="{28A0092B-C50C-407E-A947-70E740481C1C}">
                <a14:useLocalDpi xmlns:a14="http://schemas.microsoft.com/office/drawing/2010/main" val="0"/>
              </a:ext>
            </a:extLst>
          </a:blip>
          <a:srcRect l="26042" t="25998" r="48372" b="57335"/>
          <a:stretch>
            <a:fillRect/>
          </a:stretch>
        </p:blipFill>
        <p:spPr bwMode="auto">
          <a:xfrm>
            <a:off x="966544" y="4794007"/>
            <a:ext cx="2585549" cy="1264534"/>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295400" y="3086100"/>
            <a:ext cx="381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eaLnBrk="1" hangingPunct="1">
              <a:spcBef>
                <a:spcPct val="50000"/>
              </a:spcBef>
              <a:buFont typeface="Wingdings" pitchFamily="2" charset="2"/>
              <a:buNone/>
            </a:pPr>
            <a:endParaRPr lang="en-US" sz="1600" i="1">
              <a:solidFill>
                <a:schemeClr val="bg1"/>
              </a:solidFill>
              <a:latin typeface="Tahoma" pitchFamily="34" charset="0"/>
            </a:endParaRPr>
          </a:p>
        </p:txBody>
      </p:sp>
      <p:sp>
        <p:nvSpPr>
          <p:cNvPr id="63491" name="Rectangle 3"/>
          <p:cNvSpPr>
            <a:spLocks noChangeArrowheads="1"/>
          </p:cNvSpPr>
          <p:nvPr/>
        </p:nvSpPr>
        <p:spPr bwMode="auto">
          <a:xfrm>
            <a:off x="-109538" y="57785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graphicFrame>
        <p:nvGraphicFramePr>
          <p:cNvPr id="63492" name="Object 5"/>
          <p:cNvGraphicFramePr>
            <a:graphicFrameLocks noChangeAspect="1"/>
          </p:cNvGraphicFramePr>
          <p:nvPr>
            <p:extLst>
              <p:ext uri="{D42A27DB-BD31-4B8C-83A1-F6EECF244321}">
                <p14:modId xmlns:p14="http://schemas.microsoft.com/office/powerpoint/2010/main" val="1019472008"/>
              </p:ext>
            </p:extLst>
          </p:nvPr>
        </p:nvGraphicFramePr>
        <p:xfrm>
          <a:off x="6122419" y="1186356"/>
          <a:ext cx="2581966" cy="1231529"/>
        </p:xfrm>
        <a:graphic>
          <a:graphicData uri="http://schemas.openxmlformats.org/presentationml/2006/ole">
            <mc:AlternateContent xmlns:mc="http://schemas.openxmlformats.org/markup-compatibility/2006">
              <mc:Choice xmlns:v="urn:schemas-microsoft-com:vml" Requires="v">
                <p:oleObj spid="_x0000_s63616" r:id="rId4" imgW="2514286" imgH="1238423" progId="Paint.Picture">
                  <p:embed/>
                </p:oleObj>
              </mc:Choice>
              <mc:Fallback>
                <p:oleObj r:id="rId4" imgW="2514286" imgH="1238423"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2419" y="1186356"/>
                        <a:ext cx="2581966" cy="1231529"/>
                      </a:xfrm>
                      <a:prstGeom prst="rect">
                        <a:avLst/>
                      </a:prstGeom>
                      <a:noFill/>
                      <a:ln w="28575">
                        <a:solidFill>
                          <a:schemeClr val="bg1"/>
                        </a:solidFill>
                        <a:miter lim="800000"/>
                        <a:headEnd/>
                        <a:tailEnd/>
                      </a:ln>
                      <a:extLst/>
                    </p:spPr>
                  </p:pic>
                </p:oleObj>
              </mc:Fallback>
            </mc:AlternateContent>
          </a:graphicData>
        </a:graphic>
      </p:graphicFrame>
      <p:graphicFrame>
        <p:nvGraphicFramePr>
          <p:cNvPr id="63493" name="Object 6"/>
          <p:cNvGraphicFramePr>
            <a:graphicFrameLocks noChangeAspect="1"/>
          </p:cNvGraphicFramePr>
          <p:nvPr>
            <p:extLst>
              <p:ext uri="{D42A27DB-BD31-4B8C-83A1-F6EECF244321}">
                <p14:modId xmlns:p14="http://schemas.microsoft.com/office/powerpoint/2010/main" val="2287744964"/>
              </p:ext>
            </p:extLst>
          </p:nvPr>
        </p:nvGraphicFramePr>
        <p:xfrm>
          <a:off x="6128238" y="2642815"/>
          <a:ext cx="2558562" cy="1218965"/>
        </p:xfrm>
        <a:graphic>
          <a:graphicData uri="http://schemas.openxmlformats.org/presentationml/2006/ole">
            <mc:AlternateContent xmlns:mc="http://schemas.openxmlformats.org/markup-compatibility/2006">
              <mc:Choice xmlns:v="urn:schemas-microsoft-com:vml" Requires="v">
                <p:oleObj spid="_x0000_s63617" r:id="rId6" imgW="2514286" imgH="1238423" progId="Paint.Picture">
                  <p:embed/>
                </p:oleObj>
              </mc:Choice>
              <mc:Fallback>
                <p:oleObj r:id="rId6" imgW="2514286" imgH="1238423"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8238" y="2642815"/>
                        <a:ext cx="2558562" cy="1218965"/>
                      </a:xfrm>
                      <a:prstGeom prst="rect">
                        <a:avLst/>
                      </a:prstGeom>
                      <a:noFill/>
                      <a:ln w="28575">
                        <a:solidFill>
                          <a:schemeClr val="bg1"/>
                        </a:solidFill>
                        <a:miter lim="800000"/>
                        <a:headEnd/>
                        <a:tailEnd/>
                      </a:ln>
                      <a:extLst/>
                    </p:spPr>
                  </p:pic>
                </p:oleObj>
              </mc:Fallback>
            </mc:AlternateContent>
          </a:graphicData>
        </a:graphic>
      </p:graphicFrame>
      <p:graphicFrame>
        <p:nvGraphicFramePr>
          <p:cNvPr id="63494" name="Object 7"/>
          <p:cNvGraphicFramePr>
            <a:graphicFrameLocks noChangeAspect="1"/>
          </p:cNvGraphicFramePr>
          <p:nvPr>
            <p:extLst>
              <p:ext uri="{D42A27DB-BD31-4B8C-83A1-F6EECF244321}">
                <p14:modId xmlns:p14="http://schemas.microsoft.com/office/powerpoint/2010/main" val="183677663"/>
              </p:ext>
            </p:extLst>
          </p:nvPr>
        </p:nvGraphicFramePr>
        <p:xfrm>
          <a:off x="6119447" y="4138250"/>
          <a:ext cx="2584937" cy="1232946"/>
        </p:xfrm>
        <a:graphic>
          <a:graphicData uri="http://schemas.openxmlformats.org/presentationml/2006/ole">
            <mc:AlternateContent xmlns:mc="http://schemas.openxmlformats.org/markup-compatibility/2006">
              <mc:Choice xmlns:v="urn:schemas-microsoft-com:vml" Requires="v">
                <p:oleObj spid="_x0000_s63618" r:id="rId8" imgW="2514286" imgH="1238423" progId="Paint.Picture">
                  <p:embed/>
                </p:oleObj>
              </mc:Choice>
              <mc:Fallback>
                <p:oleObj r:id="rId8" imgW="2514286" imgH="1238423" progId="Paint.Picture">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9447" y="4138250"/>
                        <a:ext cx="2584937" cy="1232946"/>
                      </a:xfrm>
                      <a:prstGeom prst="rect">
                        <a:avLst/>
                      </a:prstGeom>
                      <a:noFill/>
                      <a:ln w="28575">
                        <a:solidFill>
                          <a:schemeClr val="bg1"/>
                        </a:solidFill>
                        <a:miter lim="800000"/>
                        <a:headEnd/>
                        <a:tailEnd/>
                      </a:ln>
                      <a:extLst/>
                    </p:spPr>
                  </p:pic>
                </p:oleObj>
              </mc:Fallback>
            </mc:AlternateContent>
          </a:graphicData>
        </a:graphic>
      </p:graphicFrame>
      <p:sp>
        <p:nvSpPr>
          <p:cNvPr id="63495" name="Rectangle 8"/>
          <p:cNvSpPr>
            <a:spLocks noChangeArrowheads="1"/>
          </p:cNvSpPr>
          <p:nvPr/>
        </p:nvSpPr>
        <p:spPr bwMode="auto">
          <a:xfrm>
            <a:off x="3124200" y="1871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graphicFrame>
        <p:nvGraphicFramePr>
          <p:cNvPr id="63496" name="Object 9"/>
          <p:cNvGraphicFramePr>
            <a:graphicFrameLocks noChangeAspect="1"/>
          </p:cNvGraphicFramePr>
          <p:nvPr>
            <p:extLst>
              <p:ext uri="{D42A27DB-BD31-4B8C-83A1-F6EECF244321}">
                <p14:modId xmlns:p14="http://schemas.microsoft.com/office/powerpoint/2010/main" val="3315528373"/>
              </p:ext>
            </p:extLst>
          </p:nvPr>
        </p:nvGraphicFramePr>
        <p:xfrm>
          <a:off x="540117" y="1455738"/>
          <a:ext cx="2371725" cy="2549525"/>
        </p:xfrm>
        <a:graphic>
          <a:graphicData uri="http://schemas.openxmlformats.org/presentationml/2006/ole">
            <mc:AlternateContent xmlns:mc="http://schemas.openxmlformats.org/markup-compatibility/2006">
              <mc:Choice xmlns:v="urn:schemas-microsoft-com:vml" Requires="v">
                <p:oleObj spid="_x0000_s63619" name="Bitmap Image" r:id="rId10" imgW="2316600" imgH="2560320" progId="Paint.Picture">
                  <p:embed/>
                </p:oleObj>
              </mc:Choice>
              <mc:Fallback>
                <p:oleObj name="Bitmap Image" r:id="rId10" imgW="2316600" imgH="2560320" progId="Paint.Picture">
                  <p:embed/>
                  <p:pic>
                    <p:nvPicPr>
                      <p:cNvPr id="0" name="Object 9"/>
                      <p:cNvPicPr>
                        <a:picLocks noChangeAspect="1" noChangeArrowheads="1"/>
                      </p:cNvPicPr>
                      <p:nvPr/>
                    </p:nvPicPr>
                    <p:blipFill>
                      <a:blip r:embed="rId11"/>
                      <a:srcRect/>
                      <a:stretch>
                        <a:fillRect/>
                      </a:stretch>
                    </p:blipFill>
                    <p:spPr bwMode="auto">
                      <a:xfrm>
                        <a:off x="540117" y="1455738"/>
                        <a:ext cx="2371725" cy="25495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497" name="Text Box 10"/>
          <p:cNvSpPr txBox="1">
            <a:spLocks noChangeArrowheads="1"/>
          </p:cNvSpPr>
          <p:nvPr/>
        </p:nvSpPr>
        <p:spPr bwMode="auto">
          <a:xfrm>
            <a:off x="416167" y="4404215"/>
            <a:ext cx="2634763" cy="837152"/>
          </a:xfrm>
          <a:prstGeom prst="rect">
            <a:avLst/>
          </a:prstGeom>
          <a:solidFill>
            <a:srgbClr val="FFFFFF"/>
          </a:solidFill>
          <a:ln w="25400">
            <a:solidFill>
              <a:schemeClr val="bg1"/>
            </a:solidFill>
          </a:ln>
          <a:effectLst>
            <a:outerShdw dist="101600" dir="2700000" algn="ctr" rotWithShape="0">
              <a:schemeClr val="bg1">
                <a:lumMod val="50000"/>
                <a:lumOff val="50000"/>
              </a:schemeClr>
            </a:outerShdw>
          </a:effectLst>
          <a:extLst/>
        </p:spPr>
        <p:txBody>
          <a:bodyPr wrap="square"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eaLnBrk="1" hangingPunct="1">
              <a:spcBef>
                <a:spcPct val="20000"/>
              </a:spcBef>
              <a:buFont typeface="Wingdings" pitchFamily="2" charset="2"/>
              <a:buNone/>
            </a:pPr>
            <a:r>
              <a:rPr lang="en-GB" sz="1600" i="1" dirty="0" smtClean="0">
                <a:solidFill>
                  <a:schemeClr val="bg1"/>
                </a:solidFill>
                <a:cs typeface="Arial" charset="0"/>
              </a:rPr>
              <a:t>  Attach </a:t>
            </a:r>
            <a:r>
              <a:rPr lang="en-GB" sz="1600" i="1" dirty="0" err="1">
                <a:solidFill>
                  <a:schemeClr val="bg1"/>
                </a:solidFill>
                <a:cs typeface="Arial" charset="0"/>
              </a:rPr>
              <a:t>cal</a:t>
            </a:r>
            <a:r>
              <a:rPr lang="en-GB" sz="1600" i="1" dirty="0">
                <a:solidFill>
                  <a:schemeClr val="bg1"/>
                </a:solidFill>
                <a:cs typeface="Arial" charset="0"/>
              </a:rPr>
              <a:t> cap to unit;</a:t>
            </a:r>
          </a:p>
          <a:p>
            <a:pPr algn="l" eaLnBrk="1" hangingPunct="1">
              <a:spcBef>
                <a:spcPct val="20000"/>
              </a:spcBef>
              <a:buFont typeface="Wingdings" pitchFamily="2" charset="2"/>
              <a:buNone/>
            </a:pPr>
            <a:r>
              <a:rPr lang="en-GB" sz="1600" i="1" dirty="0" smtClean="0">
                <a:solidFill>
                  <a:schemeClr val="bg1"/>
                </a:solidFill>
                <a:cs typeface="Arial" charset="0"/>
              </a:rPr>
              <a:t>  instrument automatically</a:t>
            </a:r>
          </a:p>
          <a:p>
            <a:pPr algn="l" eaLnBrk="1" hangingPunct="1">
              <a:spcBef>
                <a:spcPct val="20000"/>
              </a:spcBef>
              <a:buFont typeface="Wingdings" pitchFamily="2" charset="2"/>
              <a:buNone/>
            </a:pPr>
            <a:r>
              <a:rPr lang="en-GB" sz="1600" i="1" dirty="0" smtClean="0">
                <a:solidFill>
                  <a:schemeClr val="bg1"/>
                </a:solidFill>
                <a:cs typeface="Arial" charset="0"/>
              </a:rPr>
              <a:t>  enters “</a:t>
            </a:r>
            <a:r>
              <a:rPr lang="en-GB" sz="1600" i="1" dirty="0" err="1" smtClean="0">
                <a:solidFill>
                  <a:schemeClr val="bg1"/>
                </a:solidFill>
                <a:cs typeface="Arial" charset="0"/>
              </a:rPr>
              <a:t>AutoCal</a:t>
            </a:r>
            <a:r>
              <a:rPr lang="en-GB" sz="1600" i="1" dirty="0" smtClean="0">
                <a:solidFill>
                  <a:schemeClr val="bg1"/>
                </a:solidFill>
                <a:cs typeface="Arial" charset="0"/>
              </a:rPr>
              <a:t>” </a:t>
            </a:r>
            <a:r>
              <a:rPr lang="en-GB" sz="1600" i="1" dirty="0">
                <a:solidFill>
                  <a:schemeClr val="bg1"/>
                </a:solidFill>
                <a:cs typeface="Arial" charset="0"/>
              </a:rPr>
              <a:t>menu</a:t>
            </a:r>
            <a:r>
              <a:rPr lang="de-DE" sz="1600" i="1" dirty="0">
                <a:solidFill>
                  <a:schemeClr val="bg1"/>
                </a:solidFill>
              </a:rPr>
              <a:t> </a:t>
            </a:r>
          </a:p>
        </p:txBody>
      </p:sp>
      <p:sp>
        <p:nvSpPr>
          <p:cNvPr id="63498" name="Rectangle 11"/>
          <p:cNvSpPr>
            <a:spLocks noChangeArrowheads="1"/>
          </p:cNvSpPr>
          <p:nvPr/>
        </p:nvSpPr>
        <p:spPr bwMode="auto">
          <a:xfrm>
            <a:off x="3044825" y="1289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63499" name="Text Box 12"/>
          <p:cNvSpPr txBox="1">
            <a:spLocks noChangeArrowheads="1"/>
          </p:cNvSpPr>
          <p:nvPr/>
        </p:nvSpPr>
        <p:spPr bwMode="auto">
          <a:xfrm>
            <a:off x="3393830" y="1589210"/>
            <a:ext cx="2177562" cy="984885"/>
          </a:xfrm>
          <a:prstGeom prst="rect">
            <a:avLst/>
          </a:prstGeom>
          <a:solidFill>
            <a:srgbClr val="FFFFFF"/>
          </a:solidFill>
          <a:ln w="25400">
            <a:solidFill>
              <a:schemeClr val="bg1"/>
            </a:solidFill>
          </a:ln>
          <a:effectLst>
            <a:outerShdw dist="101600" dir="2700000" algn="ctr" rotWithShape="0">
              <a:schemeClr val="bg1">
                <a:lumMod val="50000"/>
                <a:lumOff val="50000"/>
              </a:schemeClr>
            </a:outerShdw>
          </a:effectLst>
          <a:extLst/>
        </p:spPr>
        <p:txBody>
          <a:bodyPr wrap="square"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r" eaLnBrk="1" hangingPunct="1">
              <a:spcBef>
                <a:spcPct val="50000"/>
              </a:spcBef>
              <a:buClr>
                <a:srgbClr val="0099CC"/>
              </a:buClr>
              <a:buFont typeface="Wingdings" pitchFamily="2" charset="2"/>
              <a:buNone/>
            </a:pPr>
            <a:r>
              <a:rPr lang="en-GB" sz="1600" i="1" dirty="0">
                <a:solidFill>
                  <a:schemeClr val="bg1"/>
                </a:solidFill>
                <a:cs typeface="Arial" charset="0"/>
              </a:rPr>
              <a:t>Choose ZERO or CAL and apply gas </a:t>
            </a:r>
            <a:br>
              <a:rPr lang="en-GB" sz="1600" i="1" dirty="0">
                <a:solidFill>
                  <a:schemeClr val="bg1"/>
                </a:solidFill>
                <a:cs typeface="Arial" charset="0"/>
              </a:rPr>
            </a:br>
            <a:r>
              <a:rPr lang="en-GB" sz="1600" i="1" dirty="0">
                <a:solidFill>
                  <a:schemeClr val="bg1"/>
                </a:solidFill>
                <a:cs typeface="Arial" charset="0"/>
              </a:rPr>
              <a:t>(if calibrating), e.g. an H</a:t>
            </a:r>
            <a:r>
              <a:rPr lang="en-GB" sz="1600" i="1" baseline="-30000" dirty="0">
                <a:solidFill>
                  <a:schemeClr val="bg1"/>
                </a:solidFill>
                <a:cs typeface="Arial" charset="0"/>
              </a:rPr>
              <a:t>2</a:t>
            </a:r>
            <a:r>
              <a:rPr lang="en-GB" sz="1600" i="1" dirty="0">
                <a:solidFill>
                  <a:schemeClr val="bg1"/>
                </a:solidFill>
                <a:cs typeface="Arial" charset="0"/>
              </a:rPr>
              <a:t>S/CO mix.</a:t>
            </a:r>
            <a:r>
              <a:rPr lang="de-DE" sz="1600" i="1" dirty="0">
                <a:solidFill>
                  <a:schemeClr val="bg1"/>
                </a:solidFill>
              </a:rPr>
              <a:t> </a:t>
            </a:r>
          </a:p>
        </p:txBody>
      </p:sp>
      <p:sp>
        <p:nvSpPr>
          <p:cNvPr id="63500" name="Text Box 13"/>
          <p:cNvSpPr txBox="1">
            <a:spLocks noChangeArrowheads="1"/>
          </p:cNvSpPr>
          <p:nvPr/>
        </p:nvSpPr>
        <p:spPr bwMode="auto">
          <a:xfrm>
            <a:off x="3894992" y="2922589"/>
            <a:ext cx="1617785" cy="488950"/>
          </a:xfrm>
          <a:prstGeom prst="rect">
            <a:avLst/>
          </a:prstGeom>
          <a:solidFill>
            <a:srgbClr val="FFFFFF"/>
          </a:solidFill>
          <a:ln w="25400">
            <a:solidFill>
              <a:schemeClr val="bg1"/>
            </a:solidFill>
          </a:ln>
          <a:effectLst>
            <a:outerShdw dist="101600" dir="2700000" algn="ctr" rotWithShape="0">
              <a:schemeClr val="bg1">
                <a:lumMod val="50000"/>
                <a:lumOff val="50000"/>
              </a:schemeClr>
            </a:outerShdw>
          </a:effectLst>
          <a:extLst/>
        </p:spPr>
        <p:txBody>
          <a:bodyPr wrap="square"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r" eaLnBrk="1" hangingPunct="1">
              <a:spcBef>
                <a:spcPct val="50000"/>
              </a:spcBef>
              <a:buClr>
                <a:srgbClr val="0099CC"/>
              </a:buClr>
              <a:buFont typeface="Wingdings" pitchFamily="2" charset="2"/>
              <a:buNone/>
            </a:pPr>
            <a:r>
              <a:rPr lang="en-GB" sz="1600" i="1" dirty="0">
                <a:solidFill>
                  <a:schemeClr val="bg1"/>
                </a:solidFill>
                <a:cs typeface="Arial" charset="0"/>
              </a:rPr>
              <a:t>Adjustment is automatic</a:t>
            </a:r>
            <a:endParaRPr lang="de-DE" sz="1600" i="1" dirty="0">
              <a:solidFill>
                <a:schemeClr val="bg1"/>
              </a:solidFill>
            </a:endParaRPr>
          </a:p>
        </p:txBody>
      </p:sp>
      <p:sp>
        <p:nvSpPr>
          <p:cNvPr id="63501" name="Text Box 14"/>
          <p:cNvSpPr txBox="1">
            <a:spLocks noChangeArrowheads="1"/>
          </p:cNvSpPr>
          <p:nvPr/>
        </p:nvSpPr>
        <p:spPr bwMode="auto">
          <a:xfrm>
            <a:off x="3511061" y="4016376"/>
            <a:ext cx="2151185" cy="984885"/>
          </a:xfrm>
          <a:prstGeom prst="rect">
            <a:avLst/>
          </a:prstGeom>
          <a:solidFill>
            <a:srgbClr val="FFFFFF"/>
          </a:solidFill>
          <a:ln w="25400">
            <a:solidFill>
              <a:schemeClr val="bg1"/>
            </a:solidFill>
          </a:ln>
          <a:effectLst>
            <a:outerShdw dist="101600" dir="2700000" algn="ctr" rotWithShape="0">
              <a:schemeClr val="bg1">
                <a:lumMod val="50000"/>
                <a:lumOff val="50000"/>
              </a:schemeClr>
            </a:outerShdw>
          </a:effectLst>
          <a:extLst/>
        </p:spPr>
        <p:txBody>
          <a:bodyPr wrap="square"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r" eaLnBrk="1" hangingPunct="1">
              <a:spcBef>
                <a:spcPct val="50000"/>
              </a:spcBef>
              <a:buClr>
                <a:srgbClr val="0099CC"/>
              </a:buClr>
              <a:buFont typeface="Wingdings" pitchFamily="2" charset="2"/>
              <a:buNone/>
            </a:pPr>
            <a:r>
              <a:rPr lang="en-GB" sz="1600" i="1" dirty="0">
                <a:solidFill>
                  <a:schemeClr val="bg1"/>
                </a:solidFill>
                <a:cs typeface="Arial" charset="0"/>
              </a:rPr>
              <a:t>Display shows when </a:t>
            </a:r>
            <a:r>
              <a:rPr lang="en-GB" sz="1600" i="1" dirty="0" err="1">
                <a:solidFill>
                  <a:schemeClr val="bg1"/>
                </a:solidFill>
                <a:cs typeface="Arial" charset="0"/>
              </a:rPr>
              <a:t>cal</a:t>
            </a:r>
            <a:r>
              <a:rPr lang="en-GB" sz="1600" i="1" dirty="0">
                <a:solidFill>
                  <a:schemeClr val="bg1"/>
                </a:solidFill>
                <a:cs typeface="Arial" charset="0"/>
              </a:rPr>
              <a:t> adjust has been successfully completed</a:t>
            </a:r>
            <a:r>
              <a:rPr lang="de-DE" sz="1600" i="1" dirty="0">
                <a:solidFill>
                  <a:schemeClr val="bg1"/>
                </a:solidFill>
              </a:rPr>
              <a:t> </a:t>
            </a:r>
          </a:p>
        </p:txBody>
      </p:sp>
      <p:sp>
        <p:nvSpPr>
          <p:cNvPr id="63502" name="Rectangle 15"/>
          <p:cNvSpPr>
            <a:spLocks noGrp="1" noChangeArrowheads="1"/>
          </p:cNvSpPr>
          <p:nvPr>
            <p:ph type="ctrTitle"/>
          </p:nvPr>
        </p:nvSpPr>
        <p:spPr>
          <a:xfrm>
            <a:off x="4615962" y="-34925"/>
            <a:ext cx="3981937" cy="949325"/>
          </a:xfrm>
        </p:spPr>
        <p:txBody>
          <a:bodyPr/>
          <a:lstStyle/>
          <a:p>
            <a:r>
              <a:rPr lang="en-US" sz="2000" dirty="0" smtClean="0"/>
              <a:t>Attach Cal Cap to Enter Fresh Air and Span “</a:t>
            </a:r>
            <a:r>
              <a:rPr lang="en-US" sz="2000" dirty="0" err="1" smtClean="0"/>
              <a:t>AutoCal</a:t>
            </a:r>
            <a:r>
              <a:rPr lang="en-US" sz="2000" dirty="0" smtClean="0"/>
              <a:t>”</a:t>
            </a:r>
          </a:p>
        </p:txBody>
      </p:sp>
      <p:sp>
        <p:nvSpPr>
          <p:cNvPr id="63503" name="Line 1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 name="Straight Arrow Connector 2"/>
          <p:cNvCxnSpPr>
            <a:stCxn id="63499" idx="3"/>
          </p:cNvCxnSpPr>
          <p:nvPr/>
        </p:nvCxnSpPr>
        <p:spPr bwMode="auto">
          <a:xfrm flipV="1">
            <a:off x="5571392" y="2031023"/>
            <a:ext cx="337039" cy="50630"/>
          </a:xfrm>
          <a:prstGeom prst="straightConnector1">
            <a:avLst/>
          </a:prstGeom>
          <a:solidFill>
            <a:schemeClr val="accent1"/>
          </a:solidFill>
          <a:ln w="254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V="1">
            <a:off x="5521569" y="3112477"/>
            <a:ext cx="378069" cy="807"/>
          </a:xfrm>
          <a:prstGeom prst="straightConnector1">
            <a:avLst/>
          </a:prstGeom>
          <a:solidFill>
            <a:schemeClr val="accent1"/>
          </a:solidFill>
          <a:ln w="254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flipV="1">
            <a:off x="5644662" y="4583723"/>
            <a:ext cx="337039" cy="50630"/>
          </a:xfrm>
          <a:prstGeom prst="straightConnector1">
            <a:avLst/>
          </a:prstGeom>
          <a:solidFill>
            <a:schemeClr val="accent1"/>
          </a:solidFill>
          <a:ln w="254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flipV="1">
            <a:off x="2262554" y="4079631"/>
            <a:ext cx="216877" cy="320260"/>
          </a:xfrm>
          <a:prstGeom prst="straightConnector1">
            <a:avLst/>
          </a:prstGeom>
          <a:solidFill>
            <a:schemeClr val="accent1"/>
          </a:solidFill>
          <a:ln w="254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p:split orient="ver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5" name="Line 1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 name="Picture 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1288" t="3325" r="10160" b="5342"/>
          <a:stretch/>
        </p:blipFill>
        <p:spPr>
          <a:xfrm>
            <a:off x="341436" y="1362807"/>
            <a:ext cx="2320407" cy="3736729"/>
          </a:xfrm>
          <a:prstGeom prst="rect">
            <a:avLst/>
          </a:prstGeom>
        </p:spPr>
      </p:pic>
      <p:sp>
        <p:nvSpPr>
          <p:cNvPr id="64514" name="Rectangle 3"/>
          <p:cNvSpPr>
            <a:spLocks noChangeArrowheads="1"/>
          </p:cNvSpPr>
          <p:nvPr/>
        </p:nvSpPr>
        <p:spPr bwMode="auto">
          <a:xfrm>
            <a:off x="-109538" y="57785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graphicFrame>
        <p:nvGraphicFramePr>
          <p:cNvPr id="64515" name="Object 5"/>
          <p:cNvGraphicFramePr>
            <a:graphicFrameLocks noChangeAspect="1"/>
          </p:cNvGraphicFramePr>
          <p:nvPr>
            <p:extLst>
              <p:ext uri="{D42A27DB-BD31-4B8C-83A1-F6EECF244321}">
                <p14:modId xmlns:p14="http://schemas.microsoft.com/office/powerpoint/2010/main" val="2701712932"/>
              </p:ext>
            </p:extLst>
          </p:nvPr>
        </p:nvGraphicFramePr>
        <p:xfrm>
          <a:off x="6462346" y="1124810"/>
          <a:ext cx="2224453" cy="1061005"/>
        </p:xfrm>
        <a:graphic>
          <a:graphicData uri="http://schemas.openxmlformats.org/presentationml/2006/ole">
            <mc:AlternateContent xmlns:mc="http://schemas.openxmlformats.org/markup-compatibility/2006">
              <mc:Choice xmlns:v="urn:schemas-microsoft-com:vml" Requires="v">
                <p:oleObj spid="_x0000_s64615" r:id="rId5" imgW="2514286" imgH="1238423" progId="Paint.Picture">
                  <p:embed/>
                </p:oleObj>
              </mc:Choice>
              <mc:Fallback>
                <p:oleObj r:id="rId5" imgW="2514286" imgH="1238423"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2346" y="1124810"/>
                        <a:ext cx="2224453" cy="1061005"/>
                      </a:xfrm>
                      <a:prstGeom prst="rect">
                        <a:avLst/>
                      </a:prstGeom>
                      <a:noFill/>
                      <a:ln w="28575">
                        <a:solidFill>
                          <a:schemeClr val="bg1"/>
                        </a:solidFill>
                        <a:miter lim="800000"/>
                        <a:headEnd/>
                        <a:tailEnd/>
                      </a:ln>
                      <a:extLst/>
                    </p:spPr>
                  </p:pic>
                </p:oleObj>
              </mc:Fallback>
            </mc:AlternateContent>
          </a:graphicData>
        </a:graphic>
      </p:graphicFrame>
      <p:graphicFrame>
        <p:nvGraphicFramePr>
          <p:cNvPr id="64516" name="Object 6"/>
          <p:cNvGraphicFramePr>
            <a:graphicFrameLocks noChangeAspect="1"/>
          </p:cNvGraphicFramePr>
          <p:nvPr>
            <p:extLst>
              <p:ext uri="{D42A27DB-BD31-4B8C-83A1-F6EECF244321}">
                <p14:modId xmlns:p14="http://schemas.microsoft.com/office/powerpoint/2010/main" val="2316610306"/>
              </p:ext>
            </p:extLst>
          </p:nvPr>
        </p:nvGraphicFramePr>
        <p:xfrm>
          <a:off x="6444762" y="2720246"/>
          <a:ext cx="2242038" cy="1068164"/>
        </p:xfrm>
        <a:graphic>
          <a:graphicData uri="http://schemas.openxmlformats.org/presentationml/2006/ole">
            <mc:AlternateContent xmlns:mc="http://schemas.openxmlformats.org/markup-compatibility/2006">
              <mc:Choice xmlns:v="urn:schemas-microsoft-com:vml" Requires="v">
                <p:oleObj spid="_x0000_s64616" r:id="rId7" imgW="2514286" imgH="1238423" progId="Paint.Picture">
                  <p:embed/>
                </p:oleObj>
              </mc:Choice>
              <mc:Fallback>
                <p:oleObj r:id="rId7" imgW="2514286" imgH="1238423" progId="Paint.Picture">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4762" y="2720246"/>
                        <a:ext cx="2242038" cy="1068164"/>
                      </a:xfrm>
                      <a:prstGeom prst="rect">
                        <a:avLst/>
                      </a:prstGeom>
                      <a:noFill/>
                      <a:ln w="28575">
                        <a:solidFill>
                          <a:schemeClr val="bg1"/>
                        </a:solidFill>
                        <a:miter lim="800000"/>
                        <a:headEnd/>
                        <a:tailEnd/>
                      </a:ln>
                      <a:extLst/>
                    </p:spPr>
                  </p:pic>
                </p:oleObj>
              </mc:Fallback>
            </mc:AlternateContent>
          </a:graphicData>
        </a:graphic>
      </p:graphicFrame>
      <p:sp>
        <p:nvSpPr>
          <p:cNvPr id="64518" name="Rectangle 8"/>
          <p:cNvSpPr>
            <a:spLocks noChangeArrowheads="1"/>
          </p:cNvSpPr>
          <p:nvPr/>
        </p:nvSpPr>
        <p:spPr bwMode="auto">
          <a:xfrm>
            <a:off x="3124200" y="1871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64520" name="Rectangle 11"/>
          <p:cNvSpPr>
            <a:spLocks noChangeArrowheads="1"/>
          </p:cNvSpPr>
          <p:nvPr/>
        </p:nvSpPr>
        <p:spPr bwMode="auto">
          <a:xfrm>
            <a:off x="3044825" y="1289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64521" name="Text Box 12"/>
          <p:cNvSpPr txBox="1">
            <a:spLocks noChangeArrowheads="1"/>
          </p:cNvSpPr>
          <p:nvPr/>
        </p:nvSpPr>
        <p:spPr bwMode="auto">
          <a:xfrm>
            <a:off x="4018086" y="1184764"/>
            <a:ext cx="1966546" cy="984885"/>
          </a:xfrm>
          <a:prstGeom prst="rect">
            <a:avLst/>
          </a:prstGeom>
          <a:solidFill>
            <a:srgbClr val="FFFFFF"/>
          </a:solidFill>
          <a:ln w="25400">
            <a:solidFill>
              <a:schemeClr val="bg1"/>
            </a:solidFill>
          </a:ln>
          <a:effectLst>
            <a:outerShdw dist="101600" dir="2700000" algn="ctr" rotWithShape="0">
              <a:schemeClr val="bg1">
                <a:lumMod val="50000"/>
                <a:lumOff val="50000"/>
              </a:schemeClr>
            </a:outerShdw>
          </a:effectLst>
          <a:extLst/>
        </p:spPr>
        <p:txBody>
          <a:bodyPr wrap="square"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r" eaLnBrk="1" hangingPunct="1">
              <a:spcBef>
                <a:spcPct val="50000"/>
              </a:spcBef>
              <a:buClr>
                <a:srgbClr val="0099CC"/>
              </a:buClr>
              <a:buFont typeface="Wingdings" pitchFamily="2" charset="2"/>
              <a:buNone/>
            </a:pPr>
            <a:r>
              <a:rPr lang="en-GB" sz="1600" i="1" dirty="0">
                <a:solidFill>
                  <a:schemeClr val="bg1"/>
                </a:solidFill>
                <a:cs typeface="Arial" charset="0"/>
              </a:rPr>
              <a:t>Choose ZERO or CAL and apply gas </a:t>
            </a:r>
            <a:br>
              <a:rPr lang="en-GB" sz="1600" i="1" dirty="0">
                <a:solidFill>
                  <a:schemeClr val="bg1"/>
                </a:solidFill>
                <a:cs typeface="Arial" charset="0"/>
              </a:rPr>
            </a:br>
            <a:r>
              <a:rPr lang="en-GB" sz="1600" i="1" dirty="0">
                <a:solidFill>
                  <a:schemeClr val="bg1"/>
                </a:solidFill>
                <a:cs typeface="Arial" charset="0"/>
              </a:rPr>
              <a:t>(if calibrating), e.g. an H</a:t>
            </a:r>
            <a:r>
              <a:rPr lang="en-GB" sz="1600" i="1" baseline="-30000" dirty="0">
                <a:solidFill>
                  <a:schemeClr val="bg1"/>
                </a:solidFill>
                <a:cs typeface="Arial" charset="0"/>
              </a:rPr>
              <a:t>2</a:t>
            </a:r>
            <a:r>
              <a:rPr lang="en-GB" sz="1600" i="1" dirty="0">
                <a:solidFill>
                  <a:schemeClr val="bg1"/>
                </a:solidFill>
                <a:cs typeface="Arial" charset="0"/>
              </a:rPr>
              <a:t>S/CO mix.</a:t>
            </a:r>
            <a:r>
              <a:rPr lang="de-DE" sz="1600" i="1" dirty="0">
                <a:solidFill>
                  <a:schemeClr val="bg1"/>
                </a:solidFill>
              </a:rPr>
              <a:t> </a:t>
            </a:r>
          </a:p>
        </p:txBody>
      </p:sp>
      <p:sp>
        <p:nvSpPr>
          <p:cNvPr id="64522" name="Text Box 13"/>
          <p:cNvSpPr txBox="1">
            <a:spLocks noChangeArrowheads="1"/>
          </p:cNvSpPr>
          <p:nvPr/>
        </p:nvSpPr>
        <p:spPr bwMode="auto">
          <a:xfrm>
            <a:off x="4217377" y="2984134"/>
            <a:ext cx="1828800" cy="488950"/>
          </a:xfrm>
          <a:prstGeom prst="rect">
            <a:avLst/>
          </a:prstGeom>
          <a:solidFill>
            <a:srgbClr val="FFFFFF"/>
          </a:solidFill>
          <a:ln w="25400">
            <a:solidFill>
              <a:schemeClr val="bg1"/>
            </a:solidFill>
          </a:ln>
          <a:effectLst>
            <a:outerShdw dist="101600" dir="2700000" algn="ctr" rotWithShape="0">
              <a:schemeClr val="bg1">
                <a:lumMod val="50000"/>
                <a:lumOff val="50000"/>
              </a:schemeClr>
            </a:outerShdw>
          </a:effectLs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r" eaLnBrk="1" hangingPunct="1">
              <a:spcBef>
                <a:spcPct val="50000"/>
              </a:spcBef>
              <a:buClr>
                <a:srgbClr val="0099CC"/>
              </a:buClr>
              <a:buFont typeface="Wingdings" pitchFamily="2" charset="2"/>
              <a:buNone/>
            </a:pPr>
            <a:r>
              <a:rPr lang="en-GB" sz="1600" i="1" dirty="0">
                <a:solidFill>
                  <a:schemeClr val="bg1"/>
                </a:solidFill>
                <a:cs typeface="Arial" charset="0"/>
              </a:rPr>
              <a:t>Adjustment is automatic</a:t>
            </a:r>
            <a:endParaRPr lang="de-DE" sz="1600" i="1" dirty="0">
              <a:solidFill>
                <a:schemeClr val="bg1"/>
              </a:solidFill>
            </a:endParaRPr>
          </a:p>
        </p:txBody>
      </p:sp>
      <p:sp>
        <p:nvSpPr>
          <p:cNvPr id="64523" name="Text Box 14"/>
          <p:cNvSpPr txBox="1">
            <a:spLocks noChangeArrowheads="1"/>
          </p:cNvSpPr>
          <p:nvPr/>
        </p:nvSpPr>
        <p:spPr bwMode="auto">
          <a:xfrm>
            <a:off x="4281854" y="4341691"/>
            <a:ext cx="1670541" cy="1231106"/>
          </a:xfrm>
          <a:prstGeom prst="rect">
            <a:avLst/>
          </a:prstGeom>
          <a:solidFill>
            <a:srgbClr val="FFFFFF"/>
          </a:solidFill>
          <a:ln w="25400">
            <a:solidFill>
              <a:schemeClr val="bg1"/>
            </a:solidFill>
          </a:ln>
          <a:effectLst>
            <a:outerShdw dist="101600" dir="2700000" algn="ctr" rotWithShape="0">
              <a:schemeClr val="bg1">
                <a:lumMod val="50000"/>
                <a:lumOff val="50000"/>
              </a:schemeClr>
            </a:outerShdw>
          </a:effectLst>
          <a:extLst/>
        </p:spPr>
        <p:txBody>
          <a:bodyPr wrap="square"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r" eaLnBrk="1" hangingPunct="1">
              <a:spcBef>
                <a:spcPct val="50000"/>
              </a:spcBef>
              <a:buClr>
                <a:srgbClr val="0099CC"/>
              </a:buClr>
              <a:buFont typeface="Wingdings" pitchFamily="2" charset="2"/>
              <a:buNone/>
            </a:pPr>
            <a:r>
              <a:rPr lang="en-GB" sz="1600" i="1" dirty="0">
                <a:solidFill>
                  <a:schemeClr val="bg1"/>
                </a:solidFill>
                <a:cs typeface="Arial" charset="0"/>
              </a:rPr>
              <a:t>Display shows when </a:t>
            </a:r>
            <a:r>
              <a:rPr lang="en-GB" sz="1600" i="1" dirty="0" err="1" smtClean="0">
                <a:solidFill>
                  <a:schemeClr val="bg1"/>
                </a:solidFill>
                <a:cs typeface="Arial" charset="0"/>
              </a:rPr>
              <a:t>AutoCal</a:t>
            </a:r>
            <a:r>
              <a:rPr lang="en-GB" sz="1600" i="1" dirty="0" smtClean="0">
                <a:solidFill>
                  <a:schemeClr val="bg1"/>
                </a:solidFill>
                <a:cs typeface="Arial" charset="0"/>
              </a:rPr>
              <a:t> </a:t>
            </a:r>
            <a:r>
              <a:rPr lang="en-GB" sz="1600" i="1" dirty="0">
                <a:solidFill>
                  <a:schemeClr val="bg1"/>
                </a:solidFill>
                <a:cs typeface="Arial" charset="0"/>
              </a:rPr>
              <a:t>adjust has been successfully completed</a:t>
            </a:r>
            <a:r>
              <a:rPr lang="de-DE" sz="1600" i="1" dirty="0">
                <a:solidFill>
                  <a:schemeClr val="bg1"/>
                </a:solidFill>
              </a:rPr>
              <a:t> </a:t>
            </a:r>
          </a:p>
        </p:txBody>
      </p:sp>
      <p:sp>
        <p:nvSpPr>
          <p:cNvPr id="64524" name="Rectangle 15"/>
          <p:cNvSpPr>
            <a:spLocks noGrp="1" noChangeArrowheads="1"/>
          </p:cNvSpPr>
          <p:nvPr>
            <p:ph type="ctrTitle"/>
          </p:nvPr>
        </p:nvSpPr>
        <p:spPr>
          <a:xfrm>
            <a:off x="1719263" y="-34925"/>
            <a:ext cx="6878637" cy="949325"/>
          </a:xfrm>
        </p:spPr>
        <p:txBody>
          <a:bodyPr/>
          <a:lstStyle/>
          <a:p>
            <a:r>
              <a:rPr lang="en-US" sz="2000" dirty="0" smtClean="0"/>
              <a:t>Can also enter “</a:t>
            </a:r>
            <a:r>
              <a:rPr lang="en-US" sz="2000" dirty="0" err="1" smtClean="0"/>
              <a:t>AutoCal</a:t>
            </a:r>
            <a:r>
              <a:rPr lang="en-US" sz="2000" dirty="0" smtClean="0"/>
              <a:t>” mode by pushing “Reset” and “Zoom” buttons at same time </a:t>
            </a:r>
          </a:p>
        </p:txBody>
      </p:sp>
      <p:cxnSp>
        <p:nvCxnSpPr>
          <p:cNvPr id="64533" name="Straight Arrow Connector 2"/>
          <p:cNvCxnSpPr>
            <a:cxnSpLocks noChangeShapeType="1"/>
          </p:cNvCxnSpPr>
          <p:nvPr/>
        </p:nvCxnSpPr>
        <p:spPr bwMode="auto">
          <a:xfrm>
            <a:off x="1890347" y="2690446"/>
            <a:ext cx="272561" cy="1169377"/>
          </a:xfrm>
          <a:prstGeom prst="straightConnector1">
            <a:avLst/>
          </a:prstGeom>
          <a:noFill/>
          <a:ln w="50800" algn="ctr">
            <a:solidFill>
              <a:srgbClr val="FF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V="1">
            <a:off x="5964116" y="4698024"/>
            <a:ext cx="378069" cy="807"/>
          </a:xfrm>
          <a:prstGeom prst="straightConnector1">
            <a:avLst/>
          </a:prstGeom>
          <a:solidFill>
            <a:schemeClr val="accent1"/>
          </a:solidFill>
          <a:ln w="254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a:stCxn id="64522" idx="3"/>
          </p:cNvCxnSpPr>
          <p:nvPr/>
        </p:nvCxnSpPr>
        <p:spPr bwMode="auto">
          <a:xfrm flipV="1">
            <a:off x="6046177" y="2995247"/>
            <a:ext cx="351692" cy="233362"/>
          </a:xfrm>
          <a:prstGeom prst="straightConnector1">
            <a:avLst/>
          </a:prstGeom>
          <a:solidFill>
            <a:schemeClr val="accent1"/>
          </a:solidFill>
          <a:ln w="254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V="1">
            <a:off x="5987561" y="1573823"/>
            <a:ext cx="228601" cy="71147"/>
          </a:xfrm>
          <a:prstGeom prst="straightConnector1">
            <a:avLst/>
          </a:prstGeom>
          <a:solidFill>
            <a:schemeClr val="accent1"/>
          </a:solidFill>
          <a:ln w="254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7"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l="52242" t="27828" r="40363" b="60385"/>
          <a:stretch/>
        </p:blipFill>
        <p:spPr bwMode="auto">
          <a:xfrm>
            <a:off x="6435970" y="4343005"/>
            <a:ext cx="2233246" cy="1092172"/>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Straight Arrow Connector 2"/>
          <p:cNvCxnSpPr>
            <a:cxnSpLocks noChangeShapeType="1"/>
          </p:cNvCxnSpPr>
          <p:nvPr/>
        </p:nvCxnSpPr>
        <p:spPr bwMode="auto">
          <a:xfrm>
            <a:off x="2329962" y="2584938"/>
            <a:ext cx="256442" cy="1071932"/>
          </a:xfrm>
          <a:prstGeom prst="straightConnector1">
            <a:avLst/>
          </a:prstGeom>
          <a:noFill/>
          <a:ln w="50800" algn="ctr">
            <a:solidFill>
              <a:srgbClr val="FF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19" name="Text Box 10"/>
          <p:cNvSpPr txBox="1">
            <a:spLocks noChangeArrowheads="1"/>
          </p:cNvSpPr>
          <p:nvPr/>
        </p:nvSpPr>
        <p:spPr bwMode="auto">
          <a:xfrm>
            <a:off x="1620714" y="3639285"/>
            <a:ext cx="2265487" cy="1415772"/>
          </a:xfrm>
          <a:prstGeom prst="rect">
            <a:avLst/>
          </a:prstGeom>
          <a:solidFill>
            <a:srgbClr val="FFFFFF"/>
          </a:solidFill>
          <a:ln w="25400">
            <a:solidFill>
              <a:schemeClr val="bg1"/>
            </a:solidFill>
          </a:ln>
          <a:effectLst>
            <a:outerShdw dist="101600" dir="2700000" algn="ctr" rotWithShape="0">
              <a:schemeClr val="bg1">
                <a:lumMod val="50000"/>
                <a:lumOff val="50000"/>
              </a:schemeClr>
            </a:outerShdw>
          </a:effectLst>
          <a:extLst/>
        </p:spPr>
        <p:txBody>
          <a:bodyPr wrap="square" lIns="0" tIns="91440" bIns="9144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182880" algn="l" eaLnBrk="1" hangingPunct="1">
              <a:spcBef>
                <a:spcPts val="600"/>
              </a:spcBef>
              <a:spcAft>
                <a:spcPts val="600"/>
              </a:spcAft>
              <a:buFont typeface="Wingdings" pitchFamily="2" charset="2"/>
              <a:buNone/>
            </a:pPr>
            <a:r>
              <a:rPr lang="en-GB" sz="1600" i="1" dirty="0">
                <a:solidFill>
                  <a:schemeClr val="bg1"/>
                </a:solidFill>
                <a:cs typeface="Arial" charset="0"/>
              </a:rPr>
              <a:t>Push “Reset” and “Zoom” at same time; instrument automatically enters </a:t>
            </a:r>
            <a:r>
              <a:rPr lang="en-GB" sz="1600" i="1" dirty="0" smtClean="0">
                <a:solidFill>
                  <a:schemeClr val="bg1"/>
                </a:solidFill>
                <a:cs typeface="Arial" charset="0"/>
              </a:rPr>
              <a:t>“</a:t>
            </a:r>
            <a:r>
              <a:rPr lang="en-GB" sz="1600" i="1" dirty="0" err="1" smtClean="0">
                <a:solidFill>
                  <a:schemeClr val="bg1"/>
                </a:solidFill>
                <a:cs typeface="Arial" charset="0"/>
              </a:rPr>
              <a:t>AutoCal</a:t>
            </a:r>
            <a:r>
              <a:rPr lang="en-GB" sz="1600" i="1" dirty="0" smtClean="0">
                <a:solidFill>
                  <a:schemeClr val="bg1"/>
                </a:solidFill>
                <a:cs typeface="Arial" charset="0"/>
              </a:rPr>
              <a:t>” </a:t>
            </a:r>
            <a:r>
              <a:rPr lang="en-GB" sz="1600" i="1" dirty="0">
                <a:solidFill>
                  <a:schemeClr val="bg1"/>
                </a:solidFill>
                <a:cs typeface="Arial" charset="0"/>
              </a:rPr>
              <a:t>menu</a:t>
            </a:r>
            <a:r>
              <a:rPr lang="de-DE" sz="1600" i="1" dirty="0">
                <a:solidFill>
                  <a:schemeClr val="bg1"/>
                </a:solidFill>
              </a:rPr>
              <a:t> </a:t>
            </a:r>
          </a:p>
        </p:txBody>
      </p:sp>
    </p:spTree>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57313" y="1084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29700" name="Text Box 4"/>
          <p:cNvSpPr txBox="1">
            <a:spLocks noChangeArrowheads="1"/>
          </p:cNvSpPr>
          <p:nvPr/>
        </p:nvSpPr>
        <p:spPr bwMode="auto">
          <a:xfrm>
            <a:off x="762000" y="1260475"/>
            <a:ext cx="7620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0" rIns="18000" bIns="18000"/>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a:endParaRPr lang="de-DE" sz="2400" b="0">
              <a:solidFill>
                <a:srgbClr val="0099CC"/>
              </a:solidFill>
              <a:latin typeface="Tahoma" charset="0"/>
            </a:endParaRPr>
          </a:p>
        </p:txBody>
      </p:sp>
      <p:sp>
        <p:nvSpPr>
          <p:cNvPr id="29701" name="Rectangle 5"/>
          <p:cNvSpPr>
            <a:spLocks noGrp="1" noChangeArrowheads="1"/>
          </p:cNvSpPr>
          <p:nvPr>
            <p:ph type="title"/>
          </p:nvPr>
        </p:nvSpPr>
        <p:spPr>
          <a:xfrm>
            <a:off x="2453054" y="106680"/>
            <a:ext cx="3353386" cy="812800"/>
          </a:xfrm>
        </p:spPr>
        <p:txBody>
          <a:bodyPr/>
          <a:lstStyle/>
          <a:p>
            <a:r>
              <a:rPr lang="de-DE" sz="2000" dirty="0" smtClean="0"/>
              <a:t>Three color </a:t>
            </a:r>
            <a:r>
              <a:rPr lang="de-DE" sz="2000" dirty="0" smtClean="0">
                <a:cs typeface="Arial" charset="0"/>
              </a:rPr>
              <a:t>"</a:t>
            </a:r>
            <a:r>
              <a:rPr lang="de-DE" sz="2000" dirty="0" smtClean="0"/>
              <a:t>Traffic Signal</a:t>
            </a:r>
            <a:r>
              <a:rPr lang="de-DE" sz="2000" dirty="0" smtClean="0">
                <a:cs typeface="Arial" charset="0"/>
              </a:rPr>
              <a:t>"</a:t>
            </a:r>
            <a:r>
              <a:rPr lang="de-DE" sz="2000" dirty="0" smtClean="0"/>
              <a:t> display </a:t>
            </a:r>
            <a:endParaRPr lang="en-US" sz="2000" dirty="0" smtClean="0"/>
          </a:p>
        </p:txBody>
      </p:sp>
      <p:sp>
        <p:nvSpPr>
          <p:cNvPr id="29702" name="Rectangle 6"/>
          <p:cNvSpPr>
            <a:spLocks noGrp="1" noChangeArrowheads="1"/>
          </p:cNvSpPr>
          <p:nvPr>
            <p:ph type="body" idx="1"/>
          </p:nvPr>
        </p:nvSpPr>
        <p:spPr>
          <a:xfrm>
            <a:off x="909954" y="1227846"/>
            <a:ext cx="4843146" cy="4508500"/>
          </a:xfrm>
        </p:spPr>
        <p:txBody>
          <a:bodyPr/>
          <a:lstStyle/>
          <a:p>
            <a:pPr>
              <a:spcBef>
                <a:spcPct val="0"/>
              </a:spcBef>
              <a:spcAft>
                <a:spcPts val="2400"/>
              </a:spcAft>
            </a:pPr>
            <a:r>
              <a:rPr lang="de-DE" sz="1800" dirty="0" smtClean="0"/>
              <a:t>Back lit three-color full graphics LCD</a:t>
            </a:r>
          </a:p>
          <a:p>
            <a:pPr>
              <a:spcBef>
                <a:spcPct val="0"/>
              </a:spcBef>
              <a:spcAft>
                <a:spcPts val="2400"/>
              </a:spcAft>
            </a:pPr>
            <a:r>
              <a:rPr lang="de-DE" sz="1800" dirty="0" smtClean="0"/>
              <a:t>Top mounted display with wrap around (360</a:t>
            </a:r>
            <a:r>
              <a:rPr lang="en-US" sz="1800" dirty="0" smtClean="0">
                <a:cs typeface="Arial" charset="0"/>
              </a:rPr>
              <a:t>º) LED alarm indicator</a:t>
            </a:r>
          </a:p>
          <a:p>
            <a:pPr>
              <a:spcBef>
                <a:spcPct val="0"/>
              </a:spcBef>
              <a:spcAft>
                <a:spcPts val="2400"/>
              </a:spcAft>
            </a:pPr>
            <a:r>
              <a:rPr lang="en-GB" sz="1800" dirty="0" smtClean="0"/>
              <a:t>LCD includes flip and zoom functions</a:t>
            </a:r>
            <a:endParaRPr lang="en-US" sz="1800" dirty="0" smtClean="0"/>
          </a:p>
        </p:txBody>
      </p:sp>
      <p:sp>
        <p:nvSpPr>
          <p:cNvPr id="29703" name="Line 7"/>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0" y="15240"/>
            <a:ext cx="3063640" cy="6028873"/>
          </a:xfrm>
          <a:prstGeom prst="rect">
            <a:avLst/>
          </a:prstGeom>
        </p:spPr>
      </p:pic>
    </p:spTree>
    <p:extLst>
      <p:ext uri="{BB962C8B-B14F-4D97-AF65-F5344CB8AC3E}">
        <p14:creationId xmlns:p14="http://schemas.microsoft.com/office/powerpoint/2010/main" val="2769063374"/>
      </p:ext>
    </p:extLst>
  </p:cSld>
  <p:clrMapOvr>
    <a:masterClrMapping/>
  </p:clrMapOvr>
  <p:transition spd="slow">
    <p:split orient="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828800" y="131884"/>
            <a:ext cx="4325815" cy="812800"/>
          </a:xfrm>
        </p:spPr>
        <p:txBody>
          <a:bodyPr/>
          <a:lstStyle/>
          <a:p>
            <a:r>
              <a:rPr lang="en-US" sz="2400" dirty="0" smtClean="0"/>
              <a:t>Calibration gas concentrations</a:t>
            </a:r>
          </a:p>
        </p:txBody>
      </p:sp>
      <p:sp>
        <p:nvSpPr>
          <p:cNvPr id="65539" name="Rectangle 3"/>
          <p:cNvSpPr>
            <a:spLocks noGrp="1" noChangeArrowheads="1"/>
          </p:cNvSpPr>
          <p:nvPr>
            <p:ph type="body" idx="1"/>
          </p:nvPr>
        </p:nvSpPr>
        <p:spPr>
          <a:xfrm>
            <a:off x="735013" y="1216025"/>
            <a:ext cx="4813300" cy="4508500"/>
          </a:xfrm>
        </p:spPr>
        <p:txBody>
          <a:bodyPr/>
          <a:lstStyle/>
          <a:p>
            <a:pPr>
              <a:spcBef>
                <a:spcPct val="0"/>
              </a:spcBef>
              <a:spcAft>
                <a:spcPts val="1200"/>
              </a:spcAft>
            </a:pPr>
            <a:r>
              <a:rPr lang="en-US" sz="1800" smtClean="0"/>
              <a:t>Best to use the default cal gas concentrations</a:t>
            </a:r>
          </a:p>
          <a:p>
            <a:pPr>
              <a:spcBef>
                <a:spcPct val="0"/>
              </a:spcBef>
              <a:spcAft>
                <a:spcPts val="1200"/>
              </a:spcAft>
            </a:pPr>
            <a:r>
              <a:rPr lang="en-US" sz="1800" smtClean="0"/>
              <a:t>Default GfG concentrations used to calibrate instrument:</a:t>
            </a:r>
          </a:p>
          <a:p>
            <a:pPr lvl="1">
              <a:lnSpc>
                <a:spcPct val="100000"/>
              </a:lnSpc>
              <a:spcBef>
                <a:spcPct val="0"/>
              </a:spcBef>
              <a:spcAft>
                <a:spcPts val="1200"/>
              </a:spcAft>
            </a:pPr>
            <a:r>
              <a:rPr lang="en-US" sz="1800" smtClean="0"/>
              <a:t>200 ppm CO</a:t>
            </a:r>
          </a:p>
          <a:p>
            <a:pPr lvl="1">
              <a:lnSpc>
                <a:spcPct val="100000"/>
              </a:lnSpc>
              <a:spcBef>
                <a:spcPct val="0"/>
              </a:spcBef>
              <a:spcAft>
                <a:spcPts val="1200"/>
              </a:spcAft>
            </a:pPr>
            <a:r>
              <a:rPr lang="en-US" sz="1800" smtClean="0"/>
              <a:t>20 ppm H</a:t>
            </a:r>
            <a:r>
              <a:rPr lang="en-US" sz="1800" baseline="-25000" smtClean="0"/>
              <a:t>2</a:t>
            </a:r>
            <a:r>
              <a:rPr lang="en-US" sz="1800" smtClean="0"/>
              <a:t>S</a:t>
            </a:r>
          </a:p>
          <a:p>
            <a:pPr lvl="1">
              <a:lnSpc>
                <a:spcPct val="100000"/>
              </a:lnSpc>
              <a:spcBef>
                <a:spcPct val="0"/>
              </a:spcBef>
              <a:spcAft>
                <a:spcPts val="1200"/>
              </a:spcAft>
            </a:pPr>
            <a:r>
              <a:rPr lang="en-US" sz="1800" smtClean="0"/>
              <a:t>50% LEL methane (CH</a:t>
            </a:r>
            <a:r>
              <a:rPr lang="en-US" sz="1800" baseline="-25000" smtClean="0"/>
              <a:t>4</a:t>
            </a:r>
            <a:r>
              <a:rPr lang="en-US" sz="1800" smtClean="0"/>
              <a:t>)</a:t>
            </a:r>
          </a:p>
          <a:p>
            <a:pPr>
              <a:spcBef>
                <a:spcPct val="0"/>
              </a:spcBef>
              <a:spcAft>
                <a:spcPts val="1200"/>
              </a:spcAft>
            </a:pPr>
            <a:r>
              <a:rPr lang="en-US" sz="1800" smtClean="0"/>
              <a:t>If you use different concentrations you must change instrument settings!</a:t>
            </a:r>
          </a:p>
        </p:txBody>
      </p:sp>
      <p:sp>
        <p:nvSpPr>
          <p:cNvPr id="65540" name="Line 5"/>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51102" y="-1055077"/>
            <a:ext cx="3092898" cy="6858000"/>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ChangeArrowheads="1"/>
          </p:cNvSpPr>
          <p:nvPr>
            <p:ph type="title"/>
          </p:nvPr>
        </p:nvSpPr>
        <p:spPr>
          <a:xfrm>
            <a:off x="1969476" y="104409"/>
            <a:ext cx="4168287" cy="812800"/>
          </a:xfrm>
        </p:spPr>
        <p:txBody>
          <a:bodyPr/>
          <a:lstStyle/>
          <a:p>
            <a:r>
              <a:rPr lang="en-US" sz="2000" dirty="0" smtClean="0"/>
              <a:t>What should you do if you fail </a:t>
            </a:r>
            <a:r>
              <a:rPr lang="en-US" sz="2000" dirty="0" err="1" smtClean="0"/>
              <a:t>AutoCal</a:t>
            </a:r>
            <a:r>
              <a:rPr lang="en-US" sz="2000" dirty="0" smtClean="0"/>
              <a:t> adjustment?</a:t>
            </a:r>
          </a:p>
        </p:txBody>
      </p:sp>
      <p:sp>
        <p:nvSpPr>
          <p:cNvPr id="104452" name="Rectangle 3"/>
          <p:cNvSpPr>
            <a:spLocks noGrp="1" noChangeArrowheads="1"/>
          </p:cNvSpPr>
          <p:nvPr>
            <p:ph type="body" idx="1"/>
          </p:nvPr>
        </p:nvSpPr>
        <p:spPr>
          <a:xfrm>
            <a:off x="459886" y="1080599"/>
            <a:ext cx="5237163" cy="4508500"/>
          </a:xfrm>
        </p:spPr>
        <p:txBody>
          <a:bodyPr/>
          <a:lstStyle/>
          <a:p>
            <a:pPr>
              <a:spcBef>
                <a:spcPct val="0"/>
              </a:spcBef>
              <a:spcAft>
                <a:spcPts val="1200"/>
              </a:spcAft>
            </a:pPr>
            <a:r>
              <a:rPr lang="en-US" sz="1600" dirty="0" err="1" smtClean="0">
                <a:cs typeface="Arial" charset="0"/>
              </a:rPr>
              <a:t>AutoCal</a:t>
            </a:r>
            <a:r>
              <a:rPr lang="en-US" sz="1600" dirty="0" smtClean="0">
                <a:cs typeface="Arial" charset="0"/>
              </a:rPr>
              <a:t> adjusts all of the sensors that can be adjusted based on the calibration gas being used</a:t>
            </a:r>
          </a:p>
          <a:p>
            <a:pPr>
              <a:spcBef>
                <a:spcPct val="0"/>
              </a:spcBef>
              <a:spcAft>
                <a:spcPts val="1200"/>
              </a:spcAft>
            </a:pPr>
            <a:r>
              <a:rPr lang="en-US" sz="1600" dirty="0" smtClean="0">
                <a:cs typeface="Arial" charset="0"/>
              </a:rPr>
              <a:t>The display will show an “Error” for any sensors that were not successfully adjusted</a:t>
            </a:r>
          </a:p>
          <a:p>
            <a:pPr>
              <a:spcBef>
                <a:spcPct val="0"/>
              </a:spcBef>
              <a:spcAft>
                <a:spcPts val="1200"/>
              </a:spcAft>
            </a:pPr>
            <a:r>
              <a:rPr lang="en-US" sz="1600" dirty="0" smtClean="0">
                <a:cs typeface="Arial" charset="0"/>
              </a:rPr>
              <a:t>The most common reasons for failing </a:t>
            </a:r>
            <a:r>
              <a:rPr lang="en-US" sz="1600" dirty="0" err="1" smtClean="0">
                <a:cs typeface="Arial" charset="0"/>
              </a:rPr>
              <a:t>AutoCal</a:t>
            </a:r>
            <a:r>
              <a:rPr lang="en-US" sz="1600" dirty="0" smtClean="0">
                <a:cs typeface="Arial" charset="0"/>
              </a:rPr>
              <a:t> adjustment are:</a:t>
            </a:r>
          </a:p>
          <a:p>
            <a:pPr lvl="1">
              <a:spcBef>
                <a:spcPct val="0"/>
              </a:spcBef>
              <a:spcAft>
                <a:spcPts val="1200"/>
              </a:spcAft>
            </a:pPr>
            <a:r>
              <a:rPr lang="en-US" sz="1600" dirty="0" smtClean="0">
                <a:cs typeface="Arial" charset="0"/>
              </a:rPr>
              <a:t>Forgetting to attach the </a:t>
            </a:r>
            <a:r>
              <a:rPr lang="en-US" sz="1600" dirty="0" err="1" smtClean="0">
                <a:cs typeface="Arial" charset="0"/>
              </a:rPr>
              <a:t>cal</a:t>
            </a:r>
            <a:r>
              <a:rPr lang="en-US" sz="1600" dirty="0" smtClean="0">
                <a:cs typeface="Arial" charset="0"/>
              </a:rPr>
              <a:t> adapter</a:t>
            </a:r>
          </a:p>
          <a:p>
            <a:pPr lvl="1">
              <a:spcBef>
                <a:spcPct val="0"/>
              </a:spcBef>
              <a:spcAft>
                <a:spcPts val="1200"/>
              </a:spcAft>
            </a:pPr>
            <a:r>
              <a:rPr lang="en-US" sz="1600" dirty="0" smtClean="0">
                <a:cs typeface="Arial" charset="0"/>
              </a:rPr>
              <a:t>Forgetting to turn on the flow of gas</a:t>
            </a:r>
          </a:p>
          <a:p>
            <a:pPr lvl="1">
              <a:spcBef>
                <a:spcPct val="0"/>
              </a:spcBef>
              <a:spcAft>
                <a:spcPts val="1200"/>
              </a:spcAft>
            </a:pPr>
            <a:r>
              <a:rPr lang="en-US" sz="1600" dirty="0" smtClean="0">
                <a:cs typeface="Arial" charset="0"/>
              </a:rPr>
              <a:t>Empty calibration gas cylinder</a:t>
            </a:r>
          </a:p>
          <a:p>
            <a:pPr lvl="1">
              <a:spcBef>
                <a:spcPct val="0"/>
              </a:spcBef>
              <a:spcAft>
                <a:spcPts val="1200"/>
              </a:spcAft>
            </a:pPr>
            <a:r>
              <a:rPr lang="en-US" sz="1600" dirty="0" smtClean="0">
                <a:cs typeface="Arial" charset="0"/>
              </a:rPr>
              <a:t>Wrong cylinder / wrong concentration(s) in calibration gas</a:t>
            </a:r>
          </a:p>
          <a:p>
            <a:pPr lvl="1">
              <a:spcBef>
                <a:spcPct val="0"/>
              </a:spcBef>
              <a:spcAft>
                <a:spcPts val="1200"/>
              </a:spcAft>
            </a:pPr>
            <a:r>
              <a:rPr lang="en-US" sz="1600" dirty="0" smtClean="0">
                <a:cs typeface="Arial" charset="0"/>
              </a:rPr>
              <a:t>Gas has expired dating and is no longer usable</a:t>
            </a:r>
          </a:p>
          <a:p>
            <a:pPr>
              <a:spcBef>
                <a:spcPct val="0"/>
              </a:spcBef>
              <a:spcAft>
                <a:spcPts val="1200"/>
              </a:spcAft>
            </a:pPr>
            <a:r>
              <a:rPr lang="en-US" sz="1600" dirty="0" smtClean="0">
                <a:cs typeface="Arial" charset="0"/>
              </a:rPr>
              <a:t>Before giving up, check the gas and fittings and try again</a:t>
            </a:r>
          </a:p>
          <a:p>
            <a:pPr lvl="1">
              <a:spcBef>
                <a:spcPct val="0"/>
              </a:spcBef>
              <a:spcAft>
                <a:spcPts val="1200"/>
              </a:spcAft>
            </a:pPr>
            <a:endParaRPr lang="en-US" sz="1600" dirty="0" smtClean="0">
              <a:cs typeface="Arial" charset="0"/>
            </a:endParaRPr>
          </a:p>
        </p:txBody>
      </p:sp>
      <p:pic>
        <p:nvPicPr>
          <p:cNvPr id="104463" name="Picture 19" descr="IMG_4438 outlin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4742" y="4035914"/>
            <a:ext cx="3059112"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5542"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52163" t="27693" r="40402" b="60256"/>
          <a:stretch/>
        </p:blipFill>
        <p:spPr bwMode="auto">
          <a:xfrm>
            <a:off x="6427176" y="2795954"/>
            <a:ext cx="2280481" cy="1134207"/>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6" name="Object 5"/>
          <p:cNvGraphicFramePr>
            <a:graphicFrameLocks noChangeAspect="1"/>
          </p:cNvGraphicFramePr>
          <p:nvPr>
            <p:extLst>
              <p:ext uri="{D42A27DB-BD31-4B8C-83A1-F6EECF244321}">
                <p14:modId xmlns:p14="http://schemas.microsoft.com/office/powerpoint/2010/main" val="3686009033"/>
              </p:ext>
            </p:extLst>
          </p:nvPr>
        </p:nvGraphicFramePr>
        <p:xfrm>
          <a:off x="6462346" y="227995"/>
          <a:ext cx="2224453" cy="1061005"/>
        </p:xfrm>
        <a:graphic>
          <a:graphicData uri="http://schemas.openxmlformats.org/presentationml/2006/ole">
            <mc:AlternateContent xmlns:mc="http://schemas.openxmlformats.org/markup-compatibility/2006">
              <mc:Choice xmlns:v="urn:schemas-microsoft-com:vml" Requires="v">
                <p:oleObj spid="_x0000_s65563" r:id="rId6" imgW="2514286" imgH="1238423" progId="Paint.Picture">
                  <p:embed/>
                </p:oleObj>
              </mc:Choice>
              <mc:Fallback>
                <p:oleObj r:id="rId6" imgW="2514286" imgH="1238423"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2346" y="227995"/>
                        <a:ext cx="2224453" cy="1061005"/>
                      </a:xfrm>
                      <a:prstGeom prst="rect">
                        <a:avLst/>
                      </a:prstGeom>
                      <a:noFill/>
                      <a:ln w="28575">
                        <a:solidFill>
                          <a:schemeClr val="bg1"/>
                        </a:solidFill>
                        <a:miter lim="800000"/>
                        <a:headEnd/>
                        <a:tailEnd/>
                      </a:ln>
                      <a:extLst/>
                    </p:spPr>
                  </p:pic>
                </p:oleObj>
              </mc:Fallback>
            </mc:AlternateContent>
          </a:graphicData>
        </a:graphic>
      </p:graphicFrame>
      <p:graphicFrame>
        <p:nvGraphicFramePr>
          <p:cNvPr id="27" name="Object 6"/>
          <p:cNvGraphicFramePr>
            <a:graphicFrameLocks noChangeAspect="1"/>
          </p:cNvGraphicFramePr>
          <p:nvPr>
            <p:extLst>
              <p:ext uri="{D42A27DB-BD31-4B8C-83A1-F6EECF244321}">
                <p14:modId xmlns:p14="http://schemas.microsoft.com/office/powerpoint/2010/main" val="1755077016"/>
              </p:ext>
            </p:extLst>
          </p:nvPr>
        </p:nvGraphicFramePr>
        <p:xfrm>
          <a:off x="6435970" y="1506907"/>
          <a:ext cx="2242038" cy="1068164"/>
        </p:xfrm>
        <a:graphic>
          <a:graphicData uri="http://schemas.openxmlformats.org/presentationml/2006/ole">
            <mc:AlternateContent xmlns:mc="http://schemas.openxmlformats.org/markup-compatibility/2006">
              <mc:Choice xmlns:v="urn:schemas-microsoft-com:vml" Requires="v">
                <p:oleObj spid="_x0000_s65564" r:id="rId8" imgW="2514286" imgH="1238423" progId="Paint.Picture">
                  <p:embed/>
                </p:oleObj>
              </mc:Choice>
              <mc:Fallback>
                <p:oleObj r:id="rId8" imgW="2514286" imgH="1238423"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5970" y="1506907"/>
                        <a:ext cx="2242038" cy="1068164"/>
                      </a:xfrm>
                      <a:prstGeom prst="rect">
                        <a:avLst/>
                      </a:prstGeom>
                      <a:noFill/>
                      <a:ln w="28575">
                        <a:solidFill>
                          <a:schemeClr val="bg1"/>
                        </a:solidFill>
                        <a:miter lim="800000"/>
                        <a:headEnd/>
                        <a:tailEnd/>
                      </a:ln>
                      <a:extLst/>
                    </p:spPr>
                  </p:pic>
                </p:oleObj>
              </mc:Fallback>
            </mc:AlternateContent>
          </a:graphicData>
        </a:graphic>
      </p:graphicFrame>
    </p:spTree>
    <p:extLst>
      <p:ext uri="{BB962C8B-B14F-4D97-AF65-F5344CB8AC3E}">
        <p14:creationId xmlns:p14="http://schemas.microsoft.com/office/powerpoint/2010/main" val="2298003877"/>
      </p:ext>
    </p:extLst>
  </p:cSld>
  <p:clrMapOvr>
    <a:masterClrMapping/>
  </p:clrMapOvr>
  <p:transition spd="slow">
    <p:split orient="ver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ChangeArrowheads="1"/>
          </p:cNvSpPr>
          <p:nvPr>
            <p:ph type="title"/>
          </p:nvPr>
        </p:nvSpPr>
        <p:spPr>
          <a:xfrm>
            <a:off x="3481753" y="95616"/>
            <a:ext cx="5064369" cy="812800"/>
          </a:xfrm>
        </p:spPr>
        <p:txBody>
          <a:bodyPr/>
          <a:lstStyle/>
          <a:p>
            <a:r>
              <a:rPr lang="en-US" sz="2000" dirty="0" smtClean="0"/>
              <a:t>What if you check the gas and fittings but still fail </a:t>
            </a:r>
            <a:r>
              <a:rPr lang="en-US" sz="2000" dirty="0" err="1" smtClean="0"/>
              <a:t>AutoCal</a:t>
            </a:r>
            <a:r>
              <a:rPr lang="en-US" sz="2000" dirty="0" smtClean="0"/>
              <a:t> adjustment?</a:t>
            </a:r>
          </a:p>
        </p:txBody>
      </p:sp>
      <p:sp>
        <p:nvSpPr>
          <p:cNvPr id="104452" name="Rectangle 3"/>
          <p:cNvSpPr>
            <a:spLocks noGrp="1" noChangeArrowheads="1"/>
          </p:cNvSpPr>
          <p:nvPr>
            <p:ph type="body" idx="1"/>
          </p:nvPr>
        </p:nvSpPr>
        <p:spPr>
          <a:xfrm>
            <a:off x="415926" y="1168523"/>
            <a:ext cx="5096851" cy="4508500"/>
          </a:xfrm>
        </p:spPr>
        <p:txBody>
          <a:bodyPr/>
          <a:lstStyle/>
          <a:p>
            <a:pPr>
              <a:spcBef>
                <a:spcPct val="0"/>
              </a:spcBef>
              <a:spcAft>
                <a:spcPts val="1800"/>
              </a:spcAft>
            </a:pPr>
            <a:r>
              <a:rPr lang="en-US" sz="1800" dirty="0" smtClean="0"/>
              <a:t>To avoid  accidentally using  the wrong </a:t>
            </a:r>
            <a:r>
              <a:rPr lang="en-US" sz="1800" dirty="0" err="1" smtClean="0"/>
              <a:t>cal</a:t>
            </a:r>
            <a:r>
              <a:rPr lang="en-US" sz="1800" dirty="0" smtClean="0"/>
              <a:t> gas, or zeroing  the instrument in the presence of contaminants; </a:t>
            </a:r>
          </a:p>
          <a:p>
            <a:pPr>
              <a:spcBef>
                <a:spcPct val="0"/>
              </a:spcBef>
              <a:spcAft>
                <a:spcPts val="1800"/>
              </a:spcAft>
            </a:pPr>
            <a:r>
              <a:rPr lang="en-US" sz="1800" dirty="0" err="1" smtClean="0"/>
              <a:t>AutoCal</a:t>
            </a:r>
            <a:r>
              <a:rPr lang="en-US" sz="1800" dirty="0" smtClean="0"/>
              <a:t> has a </a:t>
            </a:r>
            <a:r>
              <a:rPr lang="en-US" sz="1800" dirty="0"/>
              <a:t>maximum permitted </a:t>
            </a:r>
            <a:r>
              <a:rPr lang="en-US" sz="1800" dirty="0" smtClean="0"/>
              <a:t>change in adjustment </a:t>
            </a:r>
            <a:r>
              <a:rPr lang="en-US" sz="1800" dirty="0"/>
              <a:t>between one fresh air zero, or one span calibration and the next</a:t>
            </a:r>
          </a:p>
          <a:p>
            <a:pPr>
              <a:spcBef>
                <a:spcPct val="0"/>
              </a:spcBef>
              <a:spcAft>
                <a:spcPts val="1800"/>
              </a:spcAft>
            </a:pPr>
            <a:r>
              <a:rPr lang="en-US" sz="1800" dirty="0"/>
              <a:t>If the change between the zero or span setting exceeds this maximum, the instrument will not properly </a:t>
            </a:r>
            <a:r>
              <a:rPr lang="en-US" sz="1800" dirty="0" smtClean="0"/>
              <a:t>adjust</a:t>
            </a:r>
          </a:p>
          <a:p>
            <a:pPr>
              <a:spcBef>
                <a:spcPct val="0"/>
              </a:spcBef>
              <a:spcAft>
                <a:spcPts val="1800"/>
              </a:spcAft>
            </a:pPr>
            <a:r>
              <a:rPr lang="en-US" sz="1800" dirty="0" smtClean="0"/>
              <a:t>In this case you will need to perform a single-sensor calibration on the sensor or sensors that have failed to calibrate properly  </a:t>
            </a:r>
            <a:endParaRPr lang="en-US" sz="1800" dirty="0"/>
          </a:p>
        </p:txBody>
      </p:sp>
      <p:sp>
        <p:nvSpPr>
          <p:cNvPr id="17"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46" y="659422"/>
            <a:ext cx="3992293" cy="5529391"/>
          </a:xfrm>
          <a:prstGeom prst="rect">
            <a:avLst/>
          </a:prstGeom>
        </p:spPr>
      </p:pic>
    </p:spTree>
    <p:extLst>
      <p:ext uri="{BB962C8B-B14F-4D97-AF65-F5344CB8AC3E}">
        <p14:creationId xmlns:p14="http://schemas.microsoft.com/office/powerpoint/2010/main" val="3408010844"/>
      </p:ext>
    </p:extLst>
  </p:cSld>
  <p:clrMapOvr>
    <a:masterClrMapping/>
  </p:clrMapOvr>
  <p:transition spd="slow">
    <p:split orient="ver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120" t="27692" r="40367" b="60384"/>
          <a:stretch/>
        </p:blipFill>
        <p:spPr bwMode="auto">
          <a:xfrm>
            <a:off x="6312877" y="2497014"/>
            <a:ext cx="2076592" cy="1011116"/>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7798777" y="4739054"/>
            <a:ext cx="1345223" cy="2118946"/>
          </a:xfrm>
          <a:prstGeom prst="rect">
            <a:avLst/>
          </a:prstGeom>
          <a:solidFill>
            <a:srgbClr val="FFFFFF"/>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0" name="Rectangle 19"/>
          <p:cNvSpPr/>
          <p:nvPr/>
        </p:nvSpPr>
        <p:spPr bwMode="auto">
          <a:xfrm>
            <a:off x="7798777" y="4739054"/>
            <a:ext cx="1345223" cy="2118946"/>
          </a:xfrm>
          <a:prstGeom prst="rect">
            <a:avLst/>
          </a:prstGeom>
          <a:solidFill>
            <a:srgbClr val="FFFFFF"/>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4451" name="Rectangle 2"/>
          <p:cNvSpPr>
            <a:spLocks noGrp="1" noChangeArrowheads="1"/>
          </p:cNvSpPr>
          <p:nvPr>
            <p:ph type="title"/>
          </p:nvPr>
        </p:nvSpPr>
        <p:spPr>
          <a:xfrm>
            <a:off x="4079630" y="105507"/>
            <a:ext cx="4211515" cy="812800"/>
          </a:xfrm>
        </p:spPr>
        <p:txBody>
          <a:bodyPr/>
          <a:lstStyle/>
          <a:p>
            <a:r>
              <a:rPr lang="en-US" sz="2000" dirty="0" smtClean="0"/>
              <a:t>Single sensor calibration procedure (part 1)</a:t>
            </a:r>
          </a:p>
        </p:txBody>
      </p:sp>
      <p:sp>
        <p:nvSpPr>
          <p:cNvPr id="104452" name="Rectangle 3"/>
          <p:cNvSpPr>
            <a:spLocks noGrp="1" noChangeArrowheads="1"/>
          </p:cNvSpPr>
          <p:nvPr>
            <p:ph type="body" idx="1"/>
          </p:nvPr>
        </p:nvSpPr>
        <p:spPr>
          <a:xfrm>
            <a:off x="580294" y="1133353"/>
            <a:ext cx="5354514" cy="4508500"/>
          </a:xfrm>
        </p:spPr>
        <p:txBody>
          <a:bodyPr/>
          <a:lstStyle/>
          <a:p>
            <a:pPr>
              <a:spcBef>
                <a:spcPct val="0"/>
              </a:spcBef>
              <a:spcAft>
                <a:spcPts val="1800"/>
              </a:spcAft>
            </a:pPr>
            <a:r>
              <a:rPr lang="en-US" sz="1600" dirty="0" smtClean="0"/>
              <a:t>Use single sensor calibration procedure whenever you need to calibrate one sensor at a time</a:t>
            </a:r>
          </a:p>
          <a:p>
            <a:pPr>
              <a:spcBef>
                <a:spcPct val="0"/>
              </a:spcBef>
              <a:spcAft>
                <a:spcPts val="1800"/>
              </a:spcAft>
            </a:pPr>
            <a:r>
              <a:rPr lang="en-US" sz="1600" dirty="0" smtClean="0"/>
              <a:t>Press and hold “Reset” button to show the “Main Menu” then chose “Service” </a:t>
            </a:r>
          </a:p>
          <a:p>
            <a:pPr>
              <a:spcBef>
                <a:spcPct val="0"/>
              </a:spcBef>
              <a:spcAft>
                <a:spcPts val="1800"/>
              </a:spcAft>
            </a:pPr>
            <a:r>
              <a:rPr lang="en-US" sz="1600" dirty="0" smtClean="0"/>
              <a:t>For “Security Code” use “1100” as the password </a:t>
            </a:r>
          </a:p>
          <a:p>
            <a:pPr>
              <a:spcBef>
                <a:spcPct val="0"/>
              </a:spcBef>
              <a:spcAft>
                <a:spcPts val="1800"/>
              </a:spcAft>
            </a:pPr>
            <a:r>
              <a:rPr lang="en-US" sz="1600" dirty="0" smtClean="0"/>
              <a:t>Choose “Sensors”  then select the sensor that you intend to calibrate</a:t>
            </a:r>
          </a:p>
          <a:p>
            <a:pPr>
              <a:spcBef>
                <a:spcPct val="0"/>
              </a:spcBef>
              <a:spcAft>
                <a:spcPts val="1800"/>
              </a:spcAft>
            </a:pPr>
            <a:endParaRPr lang="en-US" sz="1600" dirty="0"/>
          </a:p>
        </p:txBody>
      </p:sp>
      <p:pic>
        <p:nvPicPr>
          <p:cNvPr id="104453" name="Picture 7"/>
          <p:cNvPicPr>
            <a:picLocks noChangeAspect="1" noChangeArrowheads="1"/>
          </p:cNvPicPr>
          <p:nvPr/>
        </p:nvPicPr>
        <p:blipFill>
          <a:blip r:embed="rId4">
            <a:extLst>
              <a:ext uri="{28A0092B-C50C-407E-A947-70E740481C1C}">
                <a14:useLocalDpi xmlns:a14="http://schemas.microsoft.com/office/drawing/2010/main" val="0"/>
              </a:ext>
            </a:extLst>
          </a:blip>
          <a:srcRect l="20183" t="34288" r="54297" b="48959"/>
          <a:stretch>
            <a:fillRect/>
          </a:stretch>
        </p:blipFill>
        <p:spPr bwMode="auto">
          <a:xfrm>
            <a:off x="6366473" y="5213838"/>
            <a:ext cx="2017947" cy="993530"/>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 name="Picture 10"/>
          <p:cNvPicPr>
            <a:picLocks noChangeAspect="1" noChangeArrowheads="1"/>
          </p:cNvPicPr>
          <p:nvPr/>
        </p:nvPicPr>
        <p:blipFill>
          <a:blip r:embed="rId5">
            <a:extLst>
              <a:ext uri="{28A0092B-C50C-407E-A947-70E740481C1C}">
                <a14:useLocalDpi xmlns:a14="http://schemas.microsoft.com/office/drawing/2010/main" val="0"/>
              </a:ext>
            </a:extLst>
          </a:blip>
          <a:srcRect l="20294" t="34114" r="54492" b="48698"/>
          <a:stretch>
            <a:fillRect/>
          </a:stretch>
        </p:blipFill>
        <p:spPr bwMode="auto">
          <a:xfrm>
            <a:off x="6353465" y="3868616"/>
            <a:ext cx="2029055" cy="1037491"/>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2159" t="27821" r="40367" b="60384"/>
          <a:stretch/>
        </p:blipFill>
        <p:spPr bwMode="auto">
          <a:xfrm>
            <a:off x="6342320" y="1224632"/>
            <a:ext cx="2036750" cy="986217"/>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a:endCxn id="22" idx="3"/>
          </p:cNvCxnSpPr>
          <p:nvPr/>
        </p:nvCxnSpPr>
        <p:spPr bwMode="auto">
          <a:xfrm flipV="1">
            <a:off x="5477608" y="3153383"/>
            <a:ext cx="1396449" cy="891079"/>
          </a:xfrm>
          <a:prstGeom prst="straightConnector1">
            <a:avLst/>
          </a:prstGeom>
          <a:solidFill>
            <a:schemeClr val="accent1"/>
          </a:solidFill>
          <a:ln w="38100" cap="flat" cmpd="sng" algn="ctr">
            <a:solidFill>
              <a:srgbClr val="FF0000"/>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Oval 12"/>
          <p:cNvSpPr>
            <a:spLocks noChangeArrowheads="1"/>
          </p:cNvSpPr>
          <p:nvPr/>
        </p:nvSpPr>
        <p:spPr bwMode="auto">
          <a:xfrm>
            <a:off x="6697298" y="2725614"/>
            <a:ext cx="1206988" cy="501163"/>
          </a:xfrm>
          <a:prstGeom prst="ellipse">
            <a:avLst/>
          </a:prstGeom>
          <a:noFill/>
          <a:ln w="38100" cmpd="sng" algn="ctr">
            <a:solidFill>
              <a:srgbClr val="FF0000"/>
            </a:solidFill>
            <a:round/>
            <a:headEnd/>
            <a:tailEnd/>
          </a:ln>
          <a:effectLst/>
          <a:extLst/>
        </p:spPr>
        <p:txBody>
          <a:bodyPr wrap="none" anchor="ctr"/>
          <a:lstStyle/>
          <a:p>
            <a:endParaRPr lang="en-US"/>
          </a:p>
        </p:txBody>
      </p:sp>
      <p:sp>
        <p:nvSpPr>
          <p:cNvPr id="4" name="TextBox 3"/>
          <p:cNvSpPr txBox="1"/>
          <p:nvPr/>
        </p:nvSpPr>
        <p:spPr>
          <a:xfrm>
            <a:off x="2743202" y="4044463"/>
            <a:ext cx="3217988" cy="1908215"/>
          </a:xfrm>
          <a:prstGeom prst="rect">
            <a:avLst/>
          </a:prstGeom>
          <a:solidFill>
            <a:srgbClr val="FF8585"/>
          </a:solidFill>
          <a:ln w="19050">
            <a:solidFill>
              <a:schemeClr val="bg1"/>
            </a:solidFill>
          </a:ln>
          <a:effectLst>
            <a:outerShdw dist="101600" dir="2700000" algn="ctr" rotWithShape="0">
              <a:schemeClr val="bg1">
                <a:lumMod val="50000"/>
                <a:lumOff val="50000"/>
              </a:schemeClr>
            </a:outerShdw>
          </a:effectLst>
        </p:spPr>
        <p:txBody>
          <a:bodyPr wrap="square" lIns="182880" tIns="91440" rIns="182880" bIns="91440" rtlCol="0">
            <a:spAutoFit/>
          </a:bodyPr>
          <a:lstStyle/>
          <a:p>
            <a:pPr algn="l"/>
            <a:r>
              <a:rPr lang="en-US" sz="1600" i="1" dirty="0" smtClean="0">
                <a:solidFill>
                  <a:schemeClr val="bg1"/>
                </a:solidFill>
              </a:rPr>
              <a:t>Make sure to use “1100” as password.  </a:t>
            </a:r>
          </a:p>
          <a:p>
            <a:pPr algn="l"/>
            <a:endParaRPr lang="en-US" sz="1600" i="1" dirty="0">
              <a:solidFill>
                <a:schemeClr val="bg1"/>
              </a:solidFill>
            </a:endParaRPr>
          </a:p>
          <a:p>
            <a:pPr algn="l"/>
            <a:r>
              <a:rPr lang="en-US" sz="1600" i="1" dirty="0" smtClean="0">
                <a:solidFill>
                  <a:schemeClr val="bg1"/>
                </a:solidFill>
              </a:rPr>
              <a:t>“1100” is a special password that allows a wider maximum calibration adjustment window.  </a:t>
            </a:r>
            <a:endParaRPr lang="en-US" sz="1600" i="1" dirty="0">
              <a:solidFill>
                <a:schemeClr val="bg1"/>
              </a:solidFill>
            </a:endParaRPr>
          </a:p>
        </p:txBody>
      </p:sp>
    </p:spTree>
    <p:extLst>
      <p:ext uri="{BB962C8B-B14F-4D97-AF65-F5344CB8AC3E}">
        <p14:creationId xmlns:p14="http://schemas.microsoft.com/office/powerpoint/2010/main" val="1713600883"/>
      </p:ext>
    </p:extLst>
  </p:cSld>
  <p:clrMapOvr>
    <a:masterClrMapping/>
  </p:clrMapOvr>
  <p:transition spd="slow">
    <p:split orient="ver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Rectangle 2"/>
          <p:cNvSpPr/>
          <p:nvPr/>
        </p:nvSpPr>
        <p:spPr bwMode="auto">
          <a:xfrm>
            <a:off x="7798777" y="4739054"/>
            <a:ext cx="1345223" cy="2118946"/>
          </a:xfrm>
          <a:prstGeom prst="rect">
            <a:avLst/>
          </a:prstGeom>
          <a:solidFill>
            <a:srgbClr val="FFFFFF"/>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0" name="Rectangle 19"/>
          <p:cNvSpPr/>
          <p:nvPr/>
        </p:nvSpPr>
        <p:spPr bwMode="auto">
          <a:xfrm>
            <a:off x="7798777" y="4739054"/>
            <a:ext cx="1345223" cy="2118946"/>
          </a:xfrm>
          <a:prstGeom prst="rect">
            <a:avLst/>
          </a:prstGeom>
          <a:solidFill>
            <a:srgbClr val="FFFFFF"/>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4451" name="Rectangle 2"/>
          <p:cNvSpPr>
            <a:spLocks noGrp="1" noChangeArrowheads="1"/>
          </p:cNvSpPr>
          <p:nvPr>
            <p:ph type="title"/>
          </p:nvPr>
        </p:nvSpPr>
        <p:spPr>
          <a:xfrm>
            <a:off x="2048607" y="96715"/>
            <a:ext cx="4211515" cy="812800"/>
          </a:xfrm>
        </p:spPr>
        <p:txBody>
          <a:bodyPr/>
          <a:lstStyle/>
          <a:p>
            <a:r>
              <a:rPr lang="en-US" sz="2000" dirty="0" smtClean="0"/>
              <a:t>Single sensor calibration procedure (part 2)</a:t>
            </a:r>
          </a:p>
        </p:txBody>
      </p:sp>
      <p:sp>
        <p:nvSpPr>
          <p:cNvPr id="104452" name="Rectangle 3"/>
          <p:cNvSpPr>
            <a:spLocks noGrp="1" noChangeArrowheads="1"/>
          </p:cNvSpPr>
          <p:nvPr>
            <p:ph type="body" idx="1"/>
          </p:nvPr>
        </p:nvSpPr>
        <p:spPr>
          <a:xfrm>
            <a:off x="580293" y="1133353"/>
            <a:ext cx="5468816" cy="4508500"/>
          </a:xfrm>
        </p:spPr>
        <p:txBody>
          <a:bodyPr/>
          <a:lstStyle/>
          <a:p>
            <a:pPr>
              <a:spcBef>
                <a:spcPct val="0"/>
              </a:spcBef>
              <a:spcAft>
                <a:spcPts val="1800"/>
              </a:spcAft>
            </a:pPr>
            <a:r>
              <a:rPr lang="en-US" sz="1600" dirty="0" smtClean="0"/>
              <a:t>A screen will show the menu choices for the selected sensor</a:t>
            </a:r>
          </a:p>
          <a:p>
            <a:pPr>
              <a:spcBef>
                <a:spcPct val="0"/>
              </a:spcBef>
              <a:spcAft>
                <a:spcPts val="1800"/>
              </a:spcAft>
            </a:pPr>
            <a:r>
              <a:rPr lang="en-US" sz="1600" dirty="0" smtClean="0"/>
              <a:t>If the sensor needs to be fresh air adjusted choose “Zero”</a:t>
            </a:r>
          </a:p>
          <a:p>
            <a:pPr>
              <a:spcBef>
                <a:spcPct val="0"/>
              </a:spcBef>
              <a:spcAft>
                <a:spcPts val="1800"/>
              </a:spcAft>
            </a:pPr>
            <a:r>
              <a:rPr lang="en-US" sz="1600" dirty="0" smtClean="0"/>
              <a:t>If the sensor does not need to be fresh air adjusted choose “Calibrate”</a:t>
            </a:r>
          </a:p>
          <a:p>
            <a:pPr>
              <a:spcBef>
                <a:spcPct val="0"/>
              </a:spcBef>
              <a:spcAft>
                <a:spcPts val="1800"/>
              </a:spcAft>
            </a:pPr>
            <a:endParaRPr lang="en-US" sz="1600" dirty="0"/>
          </a:p>
        </p:txBody>
      </p:sp>
      <p:pic>
        <p:nvPicPr>
          <p:cNvPr id="104453" name="Picture 7"/>
          <p:cNvPicPr>
            <a:picLocks noChangeAspect="1" noChangeArrowheads="1"/>
          </p:cNvPicPr>
          <p:nvPr/>
        </p:nvPicPr>
        <p:blipFill>
          <a:blip r:embed="rId3">
            <a:extLst>
              <a:ext uri="{28A0092B-C50C-407E-A947-70E740481C1C}">
                <a14:useLocalDpi xmlns:a14="http://schemas.microsoft.com/office/drawing/2010/main" val="0"/>
              </a:ext>
            </a:extLst>
          </a:blip>
          <a:srcRect l="20183" t="34288" r="54297" b="48959"/>
          <a:stretch>
            <a:fillRect/>
          </a:stretch>
        </p:blipFill>
        <p:spPr bwMode="auto">
          <a:xfrm>
            <a:off x="6576647" y="685798"/>
            <a:ext cx="1886905" cy="929012"/>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4" name="Picture 8"/>
          <p:cNvPicPr>
            <a:picLocks noChangeAspect="1" noChangeArrowheads="1"/>
          </p:cNvPicPr>
          <p:nvPr/>
        </p:nvPicPr>
        <p:blipFill>
          <a:blip r:embed="rId4">
            <a:extLst>
              <a:ext uri="{28A0092B-C50C-407E-A947-70E740481C1C}">
                <a14:useLocalDpi xmlns:a14="http://schemas.microsoft.com/office/drawing/2010/main" val="0"/>
              </a:ext>
            </a:extLst>
          </a:blip>
          <a:srcRect l="20117" t="34288" r="54297" b="48959"/>
          <a:stretch>
            <a:fillRect/>
          </a:stretch>
        </p:blipFill>
        <p:spPr bwMode="auto">
          <a:xfrm>
            <a:off x="6568953" y="2079325"/>
            <a:ext cx="1906832" cy="936434"/>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9" descr="IMG_4438 outlin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419" y="4027120"/>
            <a:ext cx="3059112"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934451"/>
      </p:ext>
    </p:extLst>
  </p:cSld>
  <p:clrMapOvr>
    <a:masterClrMapping/>
  </p:clrMapOvr>
  <p:transition spd="slow">
    <p:split orient="ver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Rectangle 2"/>
          <p:cNvSpPr/>
          <p:nvPr/>
        </p:nvSpPr>
        <p:spPr bwMode="auto">
          <a:xfrm>
            <a:off x="7798777" y="4739054"/>
            <a:ext cx="1345223" cy="2118946"/>
          </a:xfrm>
          <a:prstGeom prst="rect">
            <a:avLst/>
          </a:prstGeom>
          <a:solidFill>
            <a:srgbClr val="FFFFFF"/>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0" name="Rectangle 19"/>
          <p:cNvSpPr/>
          <p:nvPr/>
        </p:nvSpPr>
        <p:spPr bwMode="auto">
          <a:xfrm>
            <a:off x="7798777" y="4739054"/>
            <a:ext cx="1345223" cy="2118946"/>
          </a:xfrm>
          <a:prstGeom prst="rect">
            <a:avLst/>
          </a:prstGeom>
          <a:solidFill>
            <a:srgbClr val="FFFFFF"/>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4451" name="Rectangle 2"/>
          <p:cNvSpPr>
            <a:spLocks noGrp="1" noChangeArrowheads="1"/>
          </p:cNvSpPr>
          <p:nvPr>
            <p:ph type="title"/>
          </p:nvPr>
        </p:nvSpPr>
        <p:spPr>
          <a:xfrm>
            <a:off x="2048607" y="96715"/>
            <a:ext cx="4211515" cy="812800"/>
          </a:xfrm>
        </p:spPr>
        <p:txBody>
          <a:bodyPr/>
          <a:lstStyle/>
          <a:p>
            <a:r>
              <a:rPr lang="en-US" sz="2000" dirty="0" smtClean="0"/>
              <a:t>Single sensor calibration procedure (part 3)</a:t>
            </a:r>
          </a:p>
        </p:txBody>
      </p:sp>
      <p:sp>
        <p:nvSpPr>
          <p:cNvPr id="104452" name="Rectangle 3"/>
          <p:cNvSpPr>
            <a:spLocks noGrp="1" noChangeArrowheads="1"/>
          </p:cNvSpPr>
          <p:nvPr>
            <p:ph type="body" idx="1"/>
          </p:nvPr>
        </p:nvSpPr>
        <p:spPr>
          <a:xfrm>
            <a:off x="378069" y="1089394"/>
            <a:ext cx="5864469" cy="3728792"/>
          </a:xfrm>
        </p:spPr>
        <p:txBody>
          <a:bodyPr/>
          <a:lstStyle/>
          <a:p>
            <a:pPr>
              <a:spcBef>
                <a:spcPct val="0"/>
              </a:spcBef>
              <a:spcAft>
                <a:spcPts val="1800"/>
              </a:spcAft>
            </a:pPr>
            <a:r>
              <a:rPr lang="en-US" sz="1600" dirty="0" smtClean="0"/>
              <a:t>To perform a fresh air zero:</a:t>
            </a:r>
          </a:p>
          <a:p>
            <a:pPr lvl="1">
              <a:spcBef>
                <a:spcPct val="0"/>
              </a:spcBef>
              <a:spcAft>
                <a:spcPts val="1800"/>
              </a:spcAft>
            </a:pPr>
            <a:r>
              <a:rPr lang="en-US" sz="1600" dirty="0" smtClean="0"/>
              <a:t>Make sure the sensor is exposed to fresh, contaminant free air</a:t>
            </a:r>
          </a:p>
          <a:p>
            <a:pPr lvl="1">
              <a:spcBef>
                <a:spcPct val="0"/>
              </a:spcBef>
              <a:spcAft>
                <a:spcPts val="1800"/>
              </a:spcAft>
            </a:pPr>
            <a:r>
              <a:rPr lang="en-US" sz="1600" dirty="0" smtClean="0"/>
              <a:t>Make sure to remove the </a:t>
            </a:r>
            <a:r>
              <a:rPr lang="en-US" sz="1600" dirty="0" err="1" smtClean="0"/>
              <a:t>cal</a:t>
            </a:r>
            <a:r>
              <a:rPr lang="en-US" sz="1600" dirty="0" smtClean="0"/>
              <a:t> adapter if you are using the surrounding air to adjust the sensor</a:t>
            </a:r>
          </a:p>
          <a:p>
            <a:pPr lvl="1">
              <a:spcBef>
                <a:spcPct val="0"/>
              </a:spcBef>
              <a:spcAft>
                <a:spcPts val="1800"/>
              </a:spcAft>
            </a:pPr>
            <a:r>
              <a:rPr lang="en-US" sz="1600" dirty="0" smtClean="0"/>
              <a:t>The “Zero” screen will show the current reading </a:t>
            </a:r>
          </a:p>
          <a:p>
            <a:pPr lvl="1">
              <a:spcBef>
                <a:spcPct val="0"/>
              </a:spcBef>
              <a:spcAft>
                <a:spcPts val="1800"/>
              </a:spcAft>
            </a:pPr>
            <a:r>
              <a:rPr lang="en-US" sz="1600" dirty="0" smtClean="0"/>
              <a:t>Press “Start” to begin the fresh air adjustment</a:t>
            </a:r>
          </a:p>
          <a:p>
            <a:pPr lvl="1">
              <a:spcBef>
                <a:spcPct val="0"/>
              </a:spcBef>
              <a:spcAft>
                <a:spcPts val="1800"/>
              </a:spcAft>
            </a:pPr>
            <a:r>
              <a:rPr lang="en-US" sz="1600" dirty="0" smtClean="0"/>
              <a:t>An “OK” indicates when the procedure is complete, after which the screen returns to the “Zero” screen</a:t>
            </a:r>
          </a:p>
          <a:p>
            <a:pPr lvl="1">
              <a:spcBef>
                <a:spcPct val="0"/>
              </a:spcBef>
              <a:spcAft>
                <a:spcPts val="1800"/>
              </a:spcAft>
            </a:pPr>
            <a:endParaRPr lang="en-US" sz="1600" dirty="0" smtClean="0"/>
          </a:p>
          <a:p>
            <a:pPr>
              <a:spcBef>
                <a:spcPct val="0"/>
              </a:spcBef>
              <a:spcAft>
                <a:spcPts val="1800"/>
              </a:spcAft>
            </a:pPr>
            <a:endParaRPr lang="en-US" sz="1600" dirty="0"/>
          </a:p>
        </p:txBody>
      </p:sp>
      <p:pic>
        <p:nvPicPr>
          <p:cNvPr id="6554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1451" t="25256" r="41232" b="62949"/>
          <a:stretch/>
        </p:blipFill>
        <p:spPr bwMode="auto">
          <a:xfrm>
            <a:off x="6787662" y="3923173"/>
            <a:ext cx="1960680" cy="938973"/>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120" t="27692" r="40367" b="60513"/>
          <a:stretch/>
        </p:blipFill>
        <p:spPr bwMode="auto">
          <a:xfrm>
            <a:off x="6814034" y="597877"/>
            <a:ext cx="1971400" cy="949576"/>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2120" t="27692" r="40367" b="60384"/>
          <a:stretch/>
        </p:blipFill>
        <p:spPr bwMode="auto">
          <a:xfrm>
            <a:off x="6796450" y="1688131"/>
            <a:ext cx="1968248" cy="958362"/>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52164" t="27821" r="40402" b="60384"/>
          <a:stretch/>
        </p:blipFill>
        <p:spPr bwMode="auto">
          <a:xfrm>
            <a:off x="6770077" y="5033627"/>
            <a:ext cx="1987057" cy="967245"/>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3"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52203" t="27821" r="40441" b="60384"/>
          <a:stretch/>
        </p:blipFill>
        <p:spPr bwMode="auto">
          <a:xfrm>
            <a:off x="6805245" y="2787168"/>
            <a:ext cx="1966125" cy="940770"/>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18992" y="4800598"/>
            <a:ext cx="3934461" cy="1169551"/>
          </a:xfrm>
          <a:prstGeom prst="rect">
            <a:avLst/>
          </a:prstGeom>
          <a:solidFill>
            <a:srgbClr val="FF8585"/>
          </a:solidFill>
          <a:ln w="25400">
            <a:solidFill>
              <a:schemeClr val="bg1"/>
            </a:solidFill>
          </a:ln>
          <a:effectLst>
            <a:outerShdw dist="101600" dir="2700000" algn="ctr" rotWithShape="0">
              <a:schemeClr val="bg1">
                <a:lumMod val="50000"/>
                <a:lumOff val="50000"/>
              </a:schemeClr>
            </a:outerShdw>
          </a:effectLst>
        </p:spPr>
        <p:txBody>
          <a:bodyPr wrap="square" lIns="182880" tIns="91440" rIns="182880" bIns="91440" rtlCol="0">
            <a:spAutoFit/>
          </a:bodyPr>
          <a:lstStyle/>
          <a:p>
            <a:pPr algn="l"/>
            <a:r>
              <a:rPr lang="en-US" sz="1600" i="1" dirty="0" smtClean="0">
                <a:solidFill>
                  <a:schemeClr val="bg1"/>
                </a:solidFill>
              </a:rPr>
              <a:t>You MUST save the results of the fresh air or calibration adjustment or they will not be saved to the instrument’s memory!</a:t>
            </a:r>
            <a:endParaRPr lang="en-US" sz="1600" i="1" dirty="0">
              <a:solidFill>
                <a:schemeClr val="bg1"/>
              </a:solidFill>
            </a:endParaRPr>
          </a:p>
        </p:txBody>
      </p:sp>
    </p:spTree>
    <p:extLst>
      <p:ext uri="{BB962C8B-B14F-4D97-AF65-F5344CB8AC3E}">
        <p14:creationId xmlns:p14="http://schemas.microsoft.com/office/powerpoint/2010/main" val="863212897"/>
      </p:ext>
    </p:extLst>
  </p:cSld>
  <p:clrMapOvr>
    <a:masterClrMapping/>
  </p:clrMapOvr>
  <p:transition spd="slow">
    <p:split orient="ver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Rectangle 2"/>
          <p:cNvSpPr/>
          <p:nvPr/>
        </p:nvSpPr>
        <p:spPr bwMode="auto">
          <a:xfrm>
            <a:off x="7798777" y="4739054"/>
            <a:ext cx="1345223" cy="2118946"/>
          </a:xfrm>
          <a:prstGeom prst="rect">
            <a:avLst/>
          </a:prstGeom>
          <a:solidFill>
            <a:srgbClr val="FFFFFF"/>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0" name="Rectangle 19"/>
          <p:cNvSpPr/>
          <p:nvPr/>
        </p:nvSpPr>
        <p:spPr bwMode="auto">
          <a:xfrm>
            <a:off x="7798777" y="4739054"/>
            <a:ext cx="1345223" cy="2118946"/>
          </a:xfrm>
          <a:prstGeom prst="rect">
            <a:avLst/>
          </a:prstGeom>
          <a:solidFill>
            <a:srgbClr val="FFFFFF"/>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4451" name="Rectangle 2"/>
          <p:cNvSpPr>
            <a:spLocks noGrp="1" noChangeArrowheads="1"/>
          </p:cNvSpPr>
          <p:nvPr>
            <p:ph type="title"/>
          </p:nvPr>
        </p:nvSpPr>
        <p:spPr>
          <a:xfrm>
            <a:off x="2048607" y="96715"/>
            <a:ext cx="4211515" cy="812800"/>
          </a:xfrm>
        </p:spPr>
        <p:txBody>
          <a:bodyPr/>
          <a:lstStyle/>
          <a:p>
            <a:r>
              <a:rPr lang="en-US" sz="2000" dirty="0" smtClean="0"/>
              <a:t>Saving single-sensor “Zero” and “Calibration” results (part 4)</a:t>
            </a:r>
          </a:p>
        </p:txBody>
      </p:sp>
      <p:sp>
        <p:nvSpPr>
          <p:cNvPr id="104452" name="Rectangle 3"/>
          <p:cNvSpPr>
            <a:spLocks noGrp="1" noChangeArrowheads="1"/>
          </p:cNvSpPr>
          <p:nvPr>
            <p:ph type="body" idx="1"/>
          </p:nvPr>
        </p:nvSpPr>
        <p:spPr>
          <a:xfrm>
            <a:off x="474784" y="1221279"/>
            <a:ext cx="5864469" cy="3728792"/>
          </a:xfrm>
        </p:spPr>
        <p:txBody>
          <a:bodyPr/>
          <a:lstStyle/>
          <a:p>
            <a:pPr>
              <a:spcBef>
                <a:spcPct val="0"/>
              </a:spcBef>
              <a:spcAft>
                <a:spcPts val="1800"/>
              </a:spcAft>
            </a:pPr>
            <a:r>
              <a:rPr lang="en-US" sz="1600" dirty="0" smtClean="0"/>
              <a:t>If you do not deliberately save the results, after a few minutes the instrument will return to normal operation and the results </a:t>
            </a:r>
            <a:r>
              <a:rPr lang="en-US" sz="1600" u="sng" dirty="0" smtClean="0"/>
              <a:t>will not be saved</a:t>
            </a:r>
            <a:r>
              <a:rPr lang="en-US" sz="1600" dirty="0" smtClean="0"/>
              <a:t>!</a:t>
            </a:r>
          </a:p>
          <a:p>
            <a:pPr>
              <a:spcBef>
                <a:spcPct val="0"/>
              </a:spcBef>
              <a:spcAft>
                <a:spcPts val="1800"/>
              </a:spcAft>
            </a:pPr>
            <a:r>
              <a:rPr lang="en-US" sz="1600" dirty="0" smtClean="0"/>
              <a:t>Press </a:t>
            </a:r>
            <a:r>
              <a:rPr lang="en-US" sz="1600" dirty="0"/>
              <a:t>“Exit</a:t>
            </a:r>
            <a:r>
              <a:rPr lang="en-US" sz="1600" dirty="0" smtClean="0"/>
              <a:t>” to save the results and return to normal operation</a:t>
            </a:r>
            <a:endParaRPr lang="en-US" sz="1600" dirty="0"/>
          </a:p>
          <a:p>
            <a:pPr>
              <a:spcBef>
                <a:spcPct val="0"/>
              </a:spcBef>
              <a:spcAft>
                <a:spcPts val="1800"/>
              </a:spcAft>
            </a:pPr>
            <a:r>
              <a:rPr lang="en-US" sz="1600" dirty="0" smtClean="0"/>
              <a:t>Each time you press “Exit” you move up one level in the instrument program</a:t>
            </a:r>
          </a:p>
          <a:p>
            <a:pPr>
              <a:spcBef>
                <a:spcPct val="0"/>
              </a:spcBef>
              <a:spcAft>
                <a:spcPts val="1800"/>
              </a:spcAft>
            </a:pPr>
            <a:r>
              <a:rPr lang="en-US" sz="1600" dirty="0" smtClean="0"/>
              <a:t>The final screen will ask whether you want to “Save new adjustment?”</a:t>
            </a:r>
          </a:p>
          <a:p>
            <a:pPr>
              <a:spcBef>
                <a:spcPct val="0"/>
              </a:spcBef>
              <a:spcAft>
                <a:spcPts val="1800"/>
              </a:spcAft>
            </a:pPr>
            <a:r>
              <a:rPr lang="en-US" sz="1600" dirty="0" smtClean="0"/>
              <a:t>Press “Yes” to update the instrument memory</a:t>
            </a:r>
          </a:p>
          <a:p>
            <a:pPr>
              <a:spcBef>
                <a:spcPct val="0"/>
              </a:spcBef>
              <a:spcAft>
                <a:spcPts val="1800"/>
              </a:spcAft>
            </a:pPr>
            <a:endParaRPr lang="en-US" sz="1600" dirty="0" smtClean="0"/>
          </a:p>
          <a:p>
            <a:pPr lvl="1">
              <a:spcBef>
                <a:spcPct val="0"/>
              </a:spcBef>
              <a:spcAft>
                <a:spcPts val="1800"/>
              </a:spcAft>
            </a:pPr>
            <a:endParaRPr lang="en-US" sz="1600" dirty="0" smtClean="0"/>
          </a:p>
          <a:p>
            <a:pPr>
              <a:spcBef>
                <a:spcPct val="0"/>
              </a:spcBef>
              <a:spcAft>
                <a:spcPts val="1800"/>
              </a:spcAft>
            </a:pPr>
            <a:endParaRPr lang="en-US" sz="1600" dirty="0"/>
          </a:p>
        </p:txBody>
      </p:sp>
      <p:pic>
        <p:nvPicPr>
          <p:cNvPr id="6861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2164" t="27821" r="40402" b="60384"/>
          <a:stretch/>
        </p:blipFill>
        <p:spPr bwMode="auto">
          <a:xfrm>
            <a:off x="6849208" y="404446"/>
            <a:ext cx="1941987" cy="1042023"/>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120" t="27692" r="40367" b="60513"/>
          <a:stretch/>
        </p:blipFill>
        <p:spPr bwMode="auto">
          <a:xfrm>
            <a:off x="6840414" y="1644160"/>
            <a:ext cx="1969477" cy="948652"/>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5">
            <a:extLst>
              <a:ext uri="{28A0092B-C50C-407E-A947-70E740481C1C}">
                <a14:useLocalDpi xmlns:a14="http://schemas.microsoft.com/office/drawing/2010/main" val="0"/>
              </a:ext>
            </a:extLst>
          </a:blip>
          <a:srcRect l="20183" t="34288" r="54297" b="48959"/>
          <a:stretch>
            <a:fillRect/>
          </a:stretch>
        </p:blipFill>
        <p:spPr bwMode="auto">
          <a:xfrm>
            <a:off x="6831623" y="2787159"/>
            <a:ext cx="1982237" cy="975948"/>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l="20294" t="34409" r="54492" b="48698"/>
          <a:stretch/>
        </p:blipFill>
        <p:spPr bwMode="auto">
          <a:xfrm>
            <a:off x="6831622" y="3965331"/>
            <a:ext cx="1978269" cy="1009149"/>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2946" t="30384" r="39738" b="57949"/>
          <a:stretch/>
        </p:blipFill>
        <p:spPr bwMode="auto">
          <a:xfrm>
            <a:off x="6814037" y="5165243"/>
            <a:ext cx="1987063" cy="962995"/>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590018"/>
      </p:ext>
    </p:extLst>
  </p:cSld>
  <p:clrMapOvr>
    <a:masterClrMapping/>
  </p:clrMapOvr>
  <p:transition spd="slow">
    <p:split orient="ver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Rectangle 2"/>
          <p:cNvSpPr/>
          <p:nvPr/>
        </p:nvSpPr>
        <p:spPr bwMode="auto">
          <a:xfrm>
            <a:off x="7798777" y="4739054"/>
            <a:ext cx="1345223" cy="2118946"/>
          </a:xfrm>
          <a:prstGeom prst="rect">
            <a:avLst/>
          </a:prstGeom>
          <a:solidFill>
            <a:srgbClr val="FFFFFF"/>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0" name="Rectangle 19"/>
          <p:cNvSpPr/>
          <p:nvPr/>
        </p:nvSpPr>
        <p:spPr bwMode="auto">
          <a:xfrm>
            <a:off x="7798777" y="4739054"/>
            <a:ext cx="1345223" cy="2118946"/>
          </a:xfrm>
          <a:prstGeom prst="rect">
            <a:avLst/>
          </a:prstGeom>
          <a:solidFill>
            <a:srgbClr val="FFFFFF"/>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4451" name="Rectangle 2"/>
          <p:cNvSpPr>
            <a:spLocks noGrp="1" noChangeArrowheads="1"/>
          </p:cNvSpPr>
          <p:nvPr>
            <p:ph type="title"/>
          </p:nvPr>
        </p:nvSpPr>
        <p:spPr>
          <a:xfrm>
            <a:off x="2048607" y="96715"/>
            <a:ext cx="4211515" cy="812800"/>
          </a:xfrm>
        </p:spPr>
        <p:txBody>
          <a:bodyPr/>
          <a:lstStyle/>
          <a:p>
            <a:r>
              <a:rPr lang="en-US" sz="2000" dirty="0" smtClean="0"/>
              <a:t>Single sensor calibration procedure (part 5)</a:t>
            </a:r>
          </a:p>
        </p:txBody>
      </p:sp>
      <p:sp>
        <p:nvSpPr>
          <p:cNvPr id="104452" name="Rectangle 3"/>
          <p:cNvSpPr>
            <a:spLocks noGrp="1" noChangeArrowheads="1"/>
          </p:cNvSpPr>
          <p:nvPr>
            <p:ph type="body" idx="1"/>
          </p:nvPr>
        </p:nvSpPr>
        <p:spPr>
          <a:xfrm>
            <a:off x="606670" y="1071807"/>
            <a:ext cx="5231422" cy="4508500"/>
          </a:xfrm>
        </p:spPr>
        <p:txBody>
          <a:bodyPr/>
          <a:lstStyle/>
          <a:p>
            <a:pPr>
              <a:spcBef>
                <a:spcPct val="0"/>
              </a:spcBef>
              <a:spcAft>
                <a:spcPts val="1200"/>
              </a:spcAft>
            </a:pPr>
            <a:r>
              <a:rPr lang="en-US" sz="1600" dirty="0"/>
              <a:t>To perform a </a:t>
            </a:r>
            <a:r>
              <a:rPr lang="en-US" sz="1600" dirty="0" smtClean="0"/>
              <a:t>span Calibration:</a:t>
            </a:r>
            <a:endParaRPr lang="en-US" sz="1600" dirty="0"/>
          </a:p>
          <a:p>
            <a:pPr lvl="1">
              <a:spcBef>
                <a:spcPct val="0"/>
              </a:spcBef>
              <a:spcAft>
                <a:spcPts val="1200"/>
              </a:spcAft>
            </a:pPr>
            <a:r>
              <a:rPr lang="en-US" sz="1600" dirty="0" smtClean="0"/>
              <a:t>Choose the sensor to be calibrated</a:t>
            </a:r>
          </a:p>
          <a:p>
            <a:pPr lvl="1">
              <a:spcBef>
                <a:spcPct val="0"/>
              </a:spcBef>
              <a:spcAft>
                <a:spcPts val="1200"/>
              </a:spcAft>
            </a:pPr>
            <a:r>
              <a:rPr lang="en-US" sz="1600" dirty="0" smtClean="0"/>
              <a:t>Choose “Calibrate” from the menu </a:t>
            </a:r>
          </a:p>
          <a:p>
            <a:pPr lvl="1">
              <a:spcBef>
                <a:spcPct val="0"/>
              </a:spcBef>
              <a:spcAft>
                <a:spcPts val="1200"/>
              </a:spcAft>
            </a:pPr>
            <a:r>
              <a:rPr lang="en-US" sz="1600" dirty="0" smtClean="0"/>
              <a:t>Make sure the calibration adapter, calibration gas and regulator are attached to the instrument</a:t>
            </a:r>
          </a:p>
          <a:p>
            <a:pPr lvl="1">
              <a:spcBef>
                <a:spcPct val="0"/>
              </a:spcBef>
              <a:spcAft>
                <a:spcPts val="1200"/>
              </a:spcAft>
            </a:pPr>
            <a:r>
              <a:rPr lang="en-US" sz="1600" dirty="0" smtClean="0"/>
              <a:t>The “Span” calibration screen shows the “</a:t>
            </a:r>
            <a:r>
              <a:rPr lang="en-US" sz="1600" dirty="0" err="1" smtClean="0"/>
              <a:t>CalGas</a:t>
            </a:r>
            <a:r>
              <a:rPr lang="en-US" sz="1600" dirty="0" smtClean="0"/>
              <a:t>” concentration that the instrument will use to adjust the sensor </a:t>
            </a:r>
          </a:p>
          <a:p>
            <a:pPr lvl="1">
              <a:spcBef>
                <a:spcPct val="0"/>
              </a:spcBef>
              <a:spcAft>
                <a:spcPts val="1200"/>
              </a:spcAft>
            </a:pPr>
            <a:r>
              <a:rPr lang="en-US" sz="1600" dirty="0" smtClean="0"/>
              <a:t>Verify the concentration of gas in the cylinder matches the “</a:t>
            </a:r>
            <a:r>
              <a:rPr lang="en-US" sz="1600" dirty="0" err="1" smtClean="0"/>
              <a:t>CalGas</a:t>
            </a:r>
            <a:r>
              <a:rPr lang="en-US" sz="1600" dirty="0" smtClean="0"/>
              <a:t>” value</a:t>
            </a:r>
          </a:p>
          <a:p>
            <a:pPr lvl="1">
              <a:spcBef>
                <a:spcPct val="0"/>
              </a:spcBef>
              <a:spcAft>
                <a:spcPts val="1200"/>
              </a:spcAft>
            </a:pPr>
            <a:r>
              <a:rPr lang="en-US" sz="1600" dirty="0" smtClean="0"/>
              <a:t>If needed, you can adjust the “</a:t>
            </a:r>
            <a:r>
              <a:rPr lang="en-US" sz="1600" dirty="0" err="1" smtClean="0"/>
              <a:t>CalGas</a:t>
            </a:r>
            <a:r>
              <a:rPr lang="en-US" sz="1600" dirty="0" smtClean="0"/>
              <a:t>” value by selecting “Gas” then using the arrow (↑↑ or ↓↓) buttons to change the concentration</a:t>
            </a:r>
          </a:p>
          <a:p>
            <a:pPr lvl="1">
              <a:spcBef>
                <a:spcPct val="0"/>
              </a:spcBef>
              <a:spcAft>
                <a:spcPts val="1200"/>
              </a:spcAft>
            </a:pPr>
            <a:r>
              <a:rPr lang="en-US" sz="1600" dirty="0" smtClean="0"/>
              <a:t>Press “Exit” after you finish adjusting the “</a:t>
            </a:r>
            <a:r>
              <a:rPr lang="en-US" sz="1600" dirty="0" err="1" smtClean="0"/>
              <a:t>CalGas</a:t>
            </a:r>
            <a:r>
              <a:rPr lang="en-US" sz="1600" dirty="0" smtClean="0"/>
              <a:t>” concentration</a:t>
            </a:r>
            <a:endParaRPr lang="en-US" sz="1600" dirty="0"/>
          </a:p>
        </p:txBody>
      </p:sp>
      <p:pic>
        <p:nvPicPr>
          <p:cNvPr id="104454" name="Picture 8"/>
          <p:cNvPicPr>
            <a:picLocks noChangeAspect="1" noChangeArrowheads="1"/>
          </p:cNvPicPr>
          <p:nvPr/>
        </p:nvPicPr>
        <p:blipFill>
          <a:blip r:embed="rId3">
            <a:extLst>
              <a:ext uri="{28A0092B-C50C-407E-A947-70E740481C1C}">
                <a14:useLocalDpi xmlns:a14="http://schemas.microsoft.com/office/drawing/2010/main" val="0"/>
              </a:ext>
            </a:extLst>
          </a:blip>
          <a:srcRect l="20117" t="34288" r="54297" b="48959"/>
          <a:stretch>
            <a:fillRect/>
          </a:stretch>
        </p:blipFill>
        <p:spPr bwMode="auto">
          <a:xfrm>
            <a:off x="6400799" y="2052946"/>
            <a:ext cx="2162909" cy="1033153"/>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4">
            <a:extLst>
              <a:ext uri="{28A0092B-C50C-407E-A947-70E740481C1C}">
                <a14:useLocalDpi xmlns:a14="http://schemas.microsoft.com/office/drawing/2010/main" val="0"/>
              </a:ext>
            </a:extLst>
          </a:blip>
          <a:srcRect l="20183" t="34288" r="54297" b="48959"/>
          <a:stretch>
            <a:fillRect/>
          </a:stretch>
        </p:blipFill>
        <p:spPr bwMode="auto">
          <a:xfrm>
            <a:off x="6374424" y="712175"/>
            <a:ext cx="2180492" cy="1063869"/>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2744" t="32564" r="29861" b="55770"/>
          <a:stretch/>
        </p:blipFill>
        <p:spPr bwMode="auto">
          <a:xfrm>
            <a:off x="6383211" y="3402621"/>
            <a:ext cx="2189287" cy="1028699"/>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62810" t="32393" r="29834" b="55684"/>
          <a:stretch/>
        </p:blipFill>
        <p:spPr bwMode="auto">
          <a:xfrm>
            <a:off x="6383216" y="4765430"/>
            <a:ext cx="2206868" cy="1037492"/>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a:spLocks noChangeArrowheads="1"/>
          </p:cNvSpPr>
          <p:nvPr/>
        </p:nvSpPr>
        <p:spPr bwMode="auto">
          <a:xfrm>
            <a:off x="7602908" y="3525715"/>
            <a:ext cx="477224" cy="439614"/>
          </a:xfrm>
          <a:prstGeom prst="ellipse">
            <a:avLst/>
          </a:prstGeom>
          <a:noFill/>
          <a:ln w="38100" cmpd="sng" algn="ctr">
            <a:solidFill>
              <a:srgbClr val="FF0000"/>
            </a:solidFill>
            <a:round/>
            <a:headEnd/>
            <a:tailEnd/>
          </a:ln>
          <a:effectLst/>
          <a:extLst/>
        </p:spPr>
        <p:txBody>
          <a:bodyPr wrap="none" anchor="ctr"/>
          <a:lstStyle/>
          <a:p>
            <a:endParaRPr lang="en-US"/>
          </a:p>
        </p:txBody>
      </p:sp>
      <p:sp>
        <p:nvSpPr>
          <p:cNvPr id="18" name="Oval 17"/>
          <p:cNvSpPr>
            <a:spLocks noChangeArrowheads="1"/>
          </p:cNvSpPr>
          <p:nvPr/>
        </p:nvSpPr>
        <p:spPr bwMode="auto">
          <a:xfrm>
            <a:off x="7588254" y="4917830"/>
            <a:ext cx="477224" cy="439614"/>
          </a:xfrm>
          <a:prstGeom prst="ellipse">
            <a:avLst/>
          </a:prstGeom>
          <a:noFill/>
          <a:ln w="38100" cmpd="sng" algn="ctr">
            <a:solidFill>
              <a:srgbClr val="FF0000"/>
            </a:solidFill>
            <a:round/>
            <a:headEnd/>
            <a:tailEnd/>
          </a:ln>
          <a:effectLst/>
          <a:extLst/>
        </p:spPr>
        <p:txBody>
          <a:bodyPr wrap="none" anchor="ctr"/>
          <a:lstStyle/>
          <a:p>
            <a:endParaRPr lang="en-US"/>
          </a:p>
        </p:txBody>
      </p:sp>
      <p:cxnSp>
        <p:nvCxnSpPr>
          <p:cNvPr id="4" name="Straight Connector 3"/>
          <p:cNvCxnSpPr>
            <a:endCxn id="13" idx="2"/>
          </p:cNvCxnSpPr>
          <p:nvPr/>
        </p:nvCxnSpPr>
        <p:spPr bwMode="auto">
          <a:xfrm flipV="1">
            <a:off x="5460023" y="3745522"/>
            <a:ext cx="2142885" cy="42203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a:endCxn id="18" idx="2"/>
          </p:cNvCxnSpPr>
          <p:nvPr/>
        </p:nvCxnSpPr>
        <p:spPr bwMode="auto">
          <a:xfrm>
            <a:off x="5424854" y="4923692"/>
            <a:ext cx="2163400" cy="213945"/>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60587952"/>
      </p:ext>
    </p:extLst>
  </p:cSld>
  <p:clrMapOvr>
    <a:masterClrMapping/>
  </p:clrMapOvr>
  <p:transition spd="slow">
    <p:split orient="ver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3"/>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Rectangle 2"/>
          <p:cNvSpPr/>
          <p:nvPr/>
        </p:nvSpPr>
        <p:spPr bwMode="auto">
          <a:xfrm>
            <a:off x="7798777" y="4739054"/>
            <a:ext cx="1345223" cy="2118946"/>
          </a:xfrm>
          <a:prstGeom prst="rect">
            <a:avLst/>
          </a:prstGeom>
          <a:solidFill>
            <a:srgbClr val="FFFFFF"/>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0" name="Rectangle 19"/>
          <p:cNvSpPr/>
          <p:nvPr/>
        </p:nvSpPr>
        <p:spPr bwMode="auto">
          <a:xfrm>
            <a:off x="6471138" y="4739054"/>
            <a:ext cx="2672862" cy="2118946"/>
          </a:xfrm>
          <a:prstGeom prst="rect">
            <a:avLst/>
          </a:prstGeom>
          <a:solidFill>
            <a:srgbClr val="FFFFFF"/>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4451" name="Rectangle 2"/>
          <p:cNvSpPr>
            <a:spLocks noGrp="1" noChangeArrowheads="1"/>
          </p:cNvSpPr>
          <p:nvPr>
            <p:ph type="title"/>
          </p:nvPr>
        </p:nvSpPr>
        <p:spPr>
          <a:xfrm>
            <a:off x="2048607" y="96715"/>
            <a:ext cx="4211515" cy="812800"/>
          </a:xfrm>
        </p:spPr>
        <p:txBody>
          <a:bodyPr/>
          <a:lstStyle/>
          <a:p>
            <a:r>
              <a:rPr lang="en-US" sz="2000" dirty="0" smtClean="0"/>
              <a:t>Single sensor calibration procedure (part 6)</a:t>
            </a:r>
          </a:p>
        </p:txBody>
      </p:sp>
      <p:sp>
        <p:nvSpPr>
          <p:cNvPr id="104452" name="Rectangle 3"/>
          <p:cNvSpPr>
            <a:spLocks noGrp="1" noChangeArrowheads="1"/>
          </p:cNvSpPr>
          <p:nvPr>
            <p:ph type="body" idx="1"/>
          </p:nvPr>
        </p:nvSpPr>
        <p:spPr>
          <a:xfrm>
            <a:off x="246184" y="1071807"/>
            <a:ext cx="5917224" cy="4508500"/>
          </a:xfrm>
        </p:spPr>
        <p:txBody>
          <a:bodyPr/>
          <a:lstStyle/>
          <a:p>
            <a:pPr>
              <a:spcBef>
                <a:spcPct val="0"/>
              </a:spcBef>
              <a:spcAft>
                <a:spcPts val="1800"/>
              </a:spcAft>
            </a:pPr>
            <a:r>
              <a:rPr lang="en-US" sz="1600" dirty="0"/>
              <a:t>To perform a </a:t>
            </a:r>
            <a:r>
              <a:rPr lang="en-US" sz="1600" dirty="0" smtClean="0"/>
              <a:t>span Calibration:</a:t>
            </a:r>
            <a:endParaRPr lang="en-US" sz="1600" dirty="0"/>
          </a:p>
          <a:p>
            <a:pPr lvl="1">
              <a:spcBef>
                <a:spcPct val="0"/>
              </a:spcBef>
              <a:spcAft>
                <a:spcPts val="1800"/>
              </a:spcAft>
            </a:pPr>
            <a:r>
              <a:rPr lang="en-US" sz="1600" dirty="0" smtClean="0"/>
              <a:t>The “Readout” shows the current sensor reading</a:t>
            </a:r>
          </a:p>
          <a:p>
            <a:pPr lvl="1">
              <a:spcBef>
                <a:spcPct val="0"/>
              </a:spcBef>
              <a:spcAft>
                <a:spcPts val="1800"/>
              </a:spcAft>
            </a:pPr>
            <a:r>
              <a:rPr lang="en-US" sz="1600" dirty="0" smtClean="0"/>
              <a:t>Open the regulator valve to begin flowing gas to the sensor</a:t>
            </a:r>
          </a:p>
          <a:p>
            <a:pPr lvl="1">
              <a:spcBef>
                <a:spcPct val="0"/>
              </a:spcBef>
              <a:spcAft>
                <a:spcPts val="1800"/>
              </a:spcAft>
            </a:pPr>
            <a:r>
              <a:rPr lang="en-US" sz="1600" dirty="0" smtClean="0"/>
              <a:t>The “Readout” number will begin to rise as the sensor is responds to the gas</a:t>
            </a:r>
          </a:p>
          <a:p>
            <a:pPr lvl="1">
              <a:spcBef>
                <a:spcPct val="0"/>
              </a:spcBef>
              <a:spcAft>
                <a:spcPts val="1800"/>
              </a:spcAft>
            </a:pPr>
            <a:r>
              <a:rPr lang="en-US" sz="1600" dirty="0" smtClean="0"/>
              <a:t>Press “Start” to begin the calibration adjustment</a:t>
            </a:r>
          </a:p>
          <a:p>
            <a:pPr lvl="1">
              <a:spcBef>
                <a:spcPct val="0"/>
              </a:spcBef>
              <a:spcAft>
                <a:spcPts val="1800"/>
              </a:spcAft>
            </a:pPr>
            <a:r>
              <a:rPr lang="en-US" sz="1600" dirty="0" smtClean="0"/>
              <a:t>The “Span” calibration screen will show an hour-glass icon while the sensor is being adjusted, then an “OK” message when the adjustment is complete</a:t>
            </a:r>
          </a:p>
          <a:p>
            <a:pPr lvl="1">
              <a:spcBef>
                <a:spcPct val="0"/>
              </a:spcBef>
              <a:spcAft>
                <a:spcPts val="1800"/>
              </a:spcAft>
            </a:pPr>
            <a:r>
              <a:rPr lang="en-US" sz="1600" dirty="0" smtClean="0"/>
              <a:t>Press “Exit” to return the instrument to normal operation.  </a:t>
            </a:r>
          </a:p>
          <a:p>
            <a:pPr lvl="1">
              <a:spcBef>
                <a:spcPct val="0"/>
              </a:spcBef>
              <a:spcAft>
                <a:spcPts val="1800"/>
              </a:spcAft>
            </a:pPr>
            <a:r>
              <a:rPr lang="en-US" sz="1600" dirty="0" smtClean="0"/>
              <a:t>Remember to “Save” the new adjustment or the results of the calibration will not be updated to the instrument memory</a:t>
            </a:r>
          </a:p>
          <a:p>
            <a:pPr lvl="1">
              <a:spcBef>
                <a:spcPct val="0"/>
              </a:spcBef>
              <a:spcAft>
                <a:spcPts val="1800"/>
              </a:spcAft>
            </a:pPr>
            <a:endParaRPr lang="en-US" sz="1600" dirty="0" smtClean="0"/>
          </a:p>
        </p:txBody>
      </p:sp>
      <p:pic>
        <p:nvPicPr>
          <p:cNvPr id="6554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1451" t="25256" r="41232" b="62949"/>
          <a:stretch/>
        </p:blipFill>
        <p:spPr bwMode="auto">
          <a:xfrm>
            <a:off x="6822830" y="3569696"/>
            <a:ext cx="1846385" cy="835253"/>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740" t="32436" r="29786" b="55769"/>
          <a:stretch/>
        </p:blipFill>
        <p:spPr bwMode="auto">
          <a:xfrm>
            <a:off x="6849208" y="492371"/>
            <a:ext cx="1811215" cy="877009"/>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a:spLocks noChangeArrowheads="1"/>
          </p:cNvSpPr>
          <p:nvPr/>
        </p:nvSpPr>
        <p:spPr bwMode="auto">
          <a:xfrm>
            <a:off x="7866678" y="413237"/>
            <a:ext cx="477224" cy="439614"/>
          </a:xfrm>
          <a:prstGeom prst="ellipse">
            <a:avLst/>
          </a:prstGeom>
          <a:noFill/>
          <a:ln w="38100" cmpd="sng" algn="ctr">
            <a:solidFill>
              <a:srgbClr val="FF0000"/>
            </a:solidFill>
            <a:round/>
            <a:headEnd/>
            <a:tailEnd/>
          </a:ln>
          <a:effectLst/>
          <a:extLst/>
        </p:spPr>
        <p:txBody>
          <a:bodyPr wrap="none" anchor="ctr"/>
          <a:lstStyle/>
          <a:p>
            <a:endParaRPr lang="en-US"/>
          </a:p>
        </p:txBody>
      </p:sp>
      <p:cxnSp>
        <p:nvCxnSpPr>
          <p:cNvPr id="4" name="Straight Connector 3"/>
          <p:cNvCxnSpPr>
            <a:endCxn id="13" idx="2"/>
          </p:cNvCxnSpPr>
          <p:nvPr/>
        </p:nvCxnSpPr>
        <p:spPr bwMode="auto">
          <a:xfrm flipV="1">
            <a:off x="5943600" y="633044"/>
            <a:ext cx="1923078" cy="1107833"/>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758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62706" t="32275" r="29820" b="55770"/>
          <a:stretch/>
        </p:blipFill>
        <p:spPr bwMode="auto">
          <a:xfrm>
            <a:off x="6840416" y="2549781"/>
            <a:ext cx="1837592" cy="888011"/>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62705" t="32468" r="29821" b="55770"/>
          <a:stretch/>
        </p:blipFill>
        <p:spPr bwMode="auto">
          <a:xfrm>
            <a:off x="6840416" y="1521075"/>
            <a:ext cx="1828799" cy="893170"/>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Connector 20"/>
          <p:cNvCxnSpPr>
            <a:endCxn id="18" idx="2"/>
          </p:cNvCxnSpPr>
          <p:nvPr/>
        </p:nvCxnSpPr>
        <p:spPr bwMode="auto">
          <a:xfrm flipV="1">
            <a:off x="5873262" y="1691056"/>
            <a:ext cx="1934799" cy="1166444"/>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Oval 17"/>
          <p:cNvSpPr>
            <a:spLocks noChangeArrowheads="1"/>
          </p:cNvSpPr>
          <p:nvPr/>
        </p:nvSpPr>
        <p:spPr bwMode="auto">
          <a:xfrm>
            <a:off x="7808061" y="1471249"/>
            <a:ext cx="477224" cy="439614"/>
          </a:xfrm>
          <a:prstGeom prst="ellipse">
            <a:avLst/>
          </a:prstGeom>
          <a:noFill/>
          <a:ln w="38100" cmpd="sng" algn="ctr">
            <a:solidFill>
              <a:srgbClr val="FF0000"/>
            </a:solidFill>
            <a:round/>
            <a:headEnd/>
            <a:tailEnd/>
          </a:ln>
          <a:effectLst/>
          <a:extLst/>
        </p:spPr>
        <p:txBody>
          <a:bodyPr wrap="none" anchor="ctr"/>
          <a:lstStyle/>
          <a:p>
            <a:endParaRPr lang="en-US"/>
          </a:p>
        </p:txBody>
      </p:sp>
      <p:pic>
        <p:nvPicPr>
          <p:cNvPr id="6759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62783" t="32436" r="29821" b="55769"/>
          <a:stretch/>
        </p:blipFill>
        <p:spPr bwMode="auto">
          <a:xfrm>
            <a:off x="6805248" y="4545627"/>
            <a:ext cx="1863967" cy="888023"/>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2946" t="30384" r="39738" b="57949"/>
          <a:stretch/>
        </p:blipFill>
        <p:spPr bwMode="auto">
          <a:xfrm>
            <a:off x="6814037" y="5602952"/>
            <a:ext cx="1863971" cy="903341"/>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6801657"/>
      </p:ext>
    </p:extLst>
  </p:cSld>
  <p:clrMapOvr>
    <a:masterClrMapping/>
  </p:clrMapOvr>
  <p:transition spd="slow">
    <p:split orient="ver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0"/>
            <a:ext cx="9144000" cy="5965825"/>
          </a:xfrm>
          <a:prstGeom prst="rect">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7587" name="Rectangle 2"/>
          <p:cNvSpPr>
            <a:spLocks noChangeArrowheads="1"/>
          </p:cNvSpPr>
          <p:nvPr/>
        </p:nvSpPr>
        <p:spPr bwMode="auto">
          <a:xfrm>
            <a:off x="-13335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67588" name="Rectangle 3"/>
          <p:cNvSpPr>
            <a:spLocks noChangeArrowheads="1"/>
          </p:cNvSpPr>
          <p:nvPr/>
        </p:nvSpPr>
        <p:spPr bwMode="auto">
          <a:xfrm>
            <a:off x="1690688" y="1190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67589" name="Line 5"/>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0" name="Rectangle 6"/>
          <p:cNvSpPr>
            <a:spLocks noGrp="1" noChangeArrowheads="1"/>
          </p:cNvSpPr>
          <p:nvPr>
            <p:ph type="body" idx="1"/>
          </p:nvPr>
        </p:nvSpPr>
        <p:spPr>
          <a:xfrm>
            <a:off x="3294063" y="1157288"/>
            <a:ext cx="5051425" cy="4508500"/>
          </a:xfrm>
        </p:spPr>
        <p:txBody>
          <a:bodyPr/>
          <a:lstStyle/>
          <a:p>
            <a:pPr>
              <a:spcBef>
                <a:spcPct val="0"/>
              </a:spcBef>
              <a:spcAft>
                <a:spcPts val="1200"/>
              </a:spcAft>
            </a:pPr>
            <a:r>
              <a:rPr lang="en-GB" sz="1800" dirty="0" smtClean="0"/>
              <a:t>Standalone operation:</a:t>
            </a:r>
          </a:p>
          <a:p>
            <a:pPr lvl="2">
              <a:spcBef>
                <a:spcPct val="0"/>
              </a:spcBef>
              <a:spcAft>
                <a:spcPts val="1200"/>
              </a:spcAft>
            </a:pPr>
            <a:r>
              <a:rPr lang="en-GB" sz="1800" dirty="0" smtClean="0"/>
              <a:t>No computer required!	</a:t>
            </a:r>
          </a:p>
          <a:p>
            <a:pPr>
              <a:spcBef>
                <a:spcPct val="0"/>
              </a:spcBef>
              <a:spcAft>
                <a:spcPts val="1200"/>
              </a:spcAft>
            </a:pPr>
            <a:r>
              <a:rPr lang="en-GB" sz="1800" dirty="0" smtClean="0"/>
              <a:t>Docking station controlled by  instrument’s control buttons:</a:t>
            </a:r>
          </a:p>
          <a:p>
            <a:pPr lvl="2">
              <a:spcBef>
                <a:spcPct val="0"/>
              </a:spcBef>
              <a:spcAft>
                <a:spcPts val="1200"/>
              </a:spcAft>
            </a:pPr>
            <a:r>
              <a:rPr lang="de-DE" sz="1800" dirty="0" smtClean="0"/>
              <a:t>Push  "Test" for Bump Test</a:t>
            </a:r>
          </a:p>
          <a:p>
            <a:pPr lvl="2">
              <a:spcBef>
                <a:spcPct val="0"/>
              </a:spcBef>
              <a:spcAft>
                <a:spcPts val="1200"/>
              </a:spcAft>
            </a:pPr>
            <a:r>
              <a:rPr lang="de-DE" sz="1800" dirty="0" smtClean="0"/>
              <a:t>Push "Cal" for Auto Cal</a:t>
            </a:r>
          </a:p>
          <a:p>
            <a:pPr lvl="2">
              <a:spcBef>
                <a:spcPct val="0"/>
              </a:spcBef>
              <a:spcAft>
                <a:spcPts val="1200"/>
              </a:spcAft>
            </a:pPr>
            <a:r>
              <a:rPr lang="de-DE" sz="1800" dirty="0" smtClean="0"/>
              <a:t>Push "Cancel" to charge only</a:t>
            </a:r>
          </a:p>
        </p:txBody>
      </p:sp>
      <p:pic>
        <p:nvPicPr>
          <p:cNvPr id="67591"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25" y="160338"/>
            <a:ext cx="6479398" cy="647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Rectangle 4"/>
          <p:cNvSpPr>
            <a:spLocks noGrp="1" noChangeArrowheads="1"/>
          </p:cNvSpPr>
          <p:nvPr>
            <p:ph type="title"/>
          </p:nvPr>
        </p:nvSpPr>
        <p:spPr>
          <a:xfrm>
            <a:off x="2795954" y="50800"/>
            <a:ext cx="5641609" cy="812800"/>
          </a:xfrm>
        </p:spPr>
        <p:txBody>
          <a:bodyPr/>
          <a:lstStyle/>
          <a:p>
            <a:r>
              <a:rPr lang="en-US" sz="2000" dirty="0" smtClean="0"/>
              <a:t>DS-400 Docking Station for daily bump check and / or periodic calibration</a:t>
            </a:r>
          </a:p>
        </p:txBody>
      </p:sp>
    </p:spTree>
  </p:cSld>
  <p:clrMapOvr>
    <a:masterClrMapping/>
  </p:clrMapOvr>
  <p:transition spd="slow">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295400" y="36576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algn="l" eaLnBrk="1" hangingPunct="1">
              <a:spcBef>
                <a:spcPct val="50000"/>
              </a:spcBef>
              <a:buFont typeface="Wingdings" pitchFamily="2" charset="2"/>
              <a:buNone/>
            </a:pPr>
            <a:endParaRPr lang="en-US" sz="1800" b="0">
              <a:solidFill>
                <a:srgbClr val="0099CC"/>
              </a:solidFill>
              <a:latin typeface="Tahoma" charset="0"/>
            </a:endParaRPr>
          </a:p>
        </p:txBody>
      </p:sp>
      <p:sp>
        <p:nvSpPr>
          <p:cNvPr id="30723" name="Rectangle 3"/>
          <p:cNvSpPr>
            <a:spLocks noChangeArrowheads="1"/>
          </p:cNvSpPr>
          <p:nvPr/>
        </p:nvSpPr>
        <p:spPr bwMode="auto">
          <a:xfrm>
            <a:off x="-109538" y="114935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30724" name="Rectangle 4"/>
          <p:cNvSpPr>
            <a:spLocks noChangeArrowheads="1"/>
          </p:cNvSpPr>
          <p:nvPr/>
        </p:nvSpPr>
        <p:spPr bwMode="auto">
          <a:xfrm>
            <a:off x="1214438" y="1042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pic>
        <p:nvPicPr>
          <p:cNvPr id="30725" name="Picture 5" descr="Rückseite2"/>
          <p:cNvPicPr>
            <a:picLocks noChangeAspect="1" noChangeArrowheads="1"/>
          </p:cNvPicPr>
          <p:nvPr/>
        </p:nvPicPr>
        <p:blipFill>
          <a:blip r:embed="rId3">
            <a:extLst>
              <a:ext uri="{28A0092B-C50C-407E-A947-70E740481C1C}">
                <a14:useLocalDpi xmlns:a14="http://schemas.microsoft.com/office/drawing/2010/main" val="0"/>
              </a:ext>
            </a:extLst>
          </a:blip>
          <a:srcRect r="47693"/>
          <a:stretch>
            <a:fillRect/>
          </a:stretch>
        </p:blipFill>
        <p:spPr bwMode="auto">
          <a:xfrm>
            <a:off x="4719638" y="1033463"/>
            <a:ext cx="35306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C1D6FF"/>
                </a:solidFill>
                <a:miter lim="800000"/>
                <a:headEnd/>
                <a:tailEnd/>
              </a14:hiddenLine>
            </a:ext>
          </a:extLst>
        </p:spPr>
      </p:pic>
      <p:sp>
        <p:nvSpPr>
          <p:cNvPr id="30726" name="Rectangle 6"/>
          <p:cNvSpPr>
            <a:spLocks noGrp="1" noChangeArrowheads="1"/>
          </p:cNvSpPr>
          <p:nvPr>
            <p:ph type="title"/>
          </p:nvPr>
        </p:nvSpPr>
        <p:spPr>
          <a:xfrm>
            <a:off x="1672370" y="109415"/>
            <a:ext cx="6756400" cy="812800"/>
          </a:xfrm>
        </p:spPr>
        <p:txBody>
          <a:bodyPr/>
          <a:lstStyle/>
          <a:p>
            <a:r>
              <a:rPr lang="de-DE" sz="2000" dirty="0" smtClean="0"/>
              <a:t>Rugged design</a:t>
            </a:r>
            <a:endParaRPr lang="en-US" sz="2000" dirty="0" smtClean="0"/>
          </a:p>
        </p:txBody>
      </p:sp>
      <p:sp>
        <p:nvSpPr>
          <p:cNvPr id="30727" name="Rectangle 7"/>
          <p:cNvSpPr>
            <a:spLocks noGrp="1" noChangeArrowheads="1"/>
          </p:cNvSpPr>
          <p:nvPr>
            <p:ph type="body" idx="1"/>
          </p:nvPr>
        </p:nvSpPr>
        <p:spPr>
          <a:xfrm>
            <a:off x="933450" y="1357313"/>
            <a:ext cx="3810000" cy="4508500"/>
          </a:xfrm>
        </p:spPr>
        <p:txBody>
          <a:bodyPr/>
          <a:lstStyle/>
          <a:p>
            <a:pPr>
              <a:spcBef>
                <a:spcPct val="0"/>
              </a:spcBef>
              <a:spcAft>
                <a:spcPct val="65000"/>
              </a:spcAft>
            </a:pPr>
            <a:r>
              <a:rPr lang="en-US" sz="1800" dirty="0" smtClean="0"/>
              <a:t>Rugged, double shot molded housing includes integral rubberized boot</a:t>
            </a:r>
          </a:p>
          <a:p>
            <a:pPr>
              <a:spcBef>
                <a:spcPct val="0"/>
              </a:spcBef>
              <a:spcAft>
                <a:spcPct val="65000"/>
              </a:spcAft>
            </a:pPr>
            <a:r>
              <a:rPr lang="en-US" sz="1800" dirty="0" smtClean="0"/>
              <a:t>Durable high tension steel alligator belt clip</a:t>
            </a:r>
          </a:p>
        </p:txBody>
      </p:sp>
      <p:sp>
        <p:nvSpPr>
          <p:cNvPr id="30728" name="Line 8"/>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43916959"/>
      </p:ext>
    </p:extLst>
  </p:cSld>
  <p:clrMapOvr>
    <a:masterClrMapping/>
  </p:clrMapOvr>
  <p:transition spd="slow">
    <p:split orient="ver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ChangeArrowheads="1"/>
          </p:cNvSpPr>
          <p:nvPr/>
        </p:nvSpPr>
        <p:spPr bwMode="auto">
          <a:xfrm>
            <a:off x="-13335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68612" name="Rectangle 3"/>
          <p:cNvSpPr>
            <a:spLocks noChangeArrowheads="1"/>
          </p:cNvSpPr>
          <p:nvPr/>
        </p:nvSpPr>
        <p:spPr bwMode="auto">
          <a:xfrm>
            <a:off x="1690688" y="1190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68613" name="Rectangle 4"/>
          <p:cNvSpPr>
            <a:spLocks noGrp="1" noChangeArrowheads="1"/>
          </p:cNvSpPr>
          <p:nvPr>
            <p:ph type="title"/>
          </p:nvPr>
        </p:nvSpPr>
        <p:spPr>
          <a:xfrm>
            <a:off x="3156438" y="50800"/>
            <a:ext cx="5397012" cy="812800"/>
          </a:xfrm>
        </p:spPr>
        <p:txBody>
          <a:bodyPr/>
          <a:lstStyle/>
          <a:p>
            <a:r>
              <a:rPr lang="en-US" sz="2000" dirty="0" smtClean="0"/>
              <a:t>DS-404 Multi-inlet Docking Station for bump check and periodic calibration</a:t>
            </a:r>
          </a:p>
        </p:txBody>
      </p:sp>
      <p:sp>
        <p:nvSpPr>
          <p:cNvPr id="68614" name="Line 5"/>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5" name="Rectangle 6"/>
          <p:cNvSpPr>
            <a:spLocks noGrp="1" noChangeArrowheads="1"/>
          </p:cNvSpPr>
          <p:nvPr>
            <p:ph type="body" idx="1"/>
          </p:nvPr>
        </p:nvSpPr>
        <p:spPr>
          <a:xfrm>
            <a:off x="3974856" y="1157288"/>
            <a:ext cx="4755906" cy="4508500"/>
          </a:xfrm>
        </p:spPr>
        <p:txBody>
          <a:bodyPr/>
          <a:lstStyle/>
          <a:p>
            <a:pPr>
              <a:spcBef>
                <a:spcPct val="0"/>
              </a:spcBef>
              <a:spcAft>
                <a:spcPts val="1200"/>
              </a:spcAft>
            </a:pPr>
            <a:r>
              <a:rPr lang="en-GB" sz="1800" dirty="0" smtClean="0"/>
              <a:t>Inlets for 4 cylinders of gas</a:t>
            </a:r>
            <a:endParaRPr lang="de-DE" sz="1800" dirty="0" smtClean="0"/>
          </a:p>
          <a:p>
            <a:pPr>
              <a:spcBef>
                <a:spcPct val="0"/>
              </a:spcBef>
              <a:spcAft>
                <a:spcPts val="1200"/>
              </a:spcAft>
            </a:pPr>
            <a:r>
              <a:rPr lang="de-DE" sz="1800" dirty="0" smtClean="0"/>
              <a:t>Automatic Bump and Cal for 5, 6 and 7 channel instruments</a:t>
            </a:r>
            <a:endParaRPr lang="en-GB" sz="1800" dirty="0" smtClean="0"/>
          </a:p>
          <a:p>
            <a:pPr>
              <a:spcBef>
                <a:spcPct val="0"/>
              </a:spcBef>
              <a:spcAft>
                <a:spcPts val="1200"/>
              </a:spcAft>
            </a:pPr>
            <a:r>
              <a:rPr lang="en-GB" sz="1800" dirty="0" smtClean="0"/>
              <a:t>Supports:</a:t>
            </a:r>
          </a:p>
          <a:p>
            <a:pPr lvl="1">
              <a:spcBef>
                <a:spcPct val="0"/>
              </a:spcBef>
              <a:spcAft>
                <a:spcPts val="1200"/>
              </a:spcAft>
            </a:pPr>
            <a:r>
              <a:rPr lang="en-GB" sz="1800" dirty="0" smtClean="0"/>
              <a:t>Quad mix (O</a:t>
            </a:r>
            <a:r>
              <a:rPr lang="en-GB" sz="1800" baseline="-25000" dirty="0" smtClean="0"/>
              <a:t>2</a:t>
            </a:r>
            <a:r>
              <a:rPr lang="en-GB" sz="1800" dirty="0" smtClean="0"/>
              <a:t>, LEL, CO, H</a:t>
            </a:r>
            <a:r>
              <a:rPr lang="en-GB" sz="1800" baseline="-25000" dirty="0" smtClean="0"/>
              <a:t>2</a:t>
            </a:r>
            <a:r>
              <a:rPr lang="en-GB" sz="1800" dirty="0" smtClean="0"/>
              <a:t>S)</a:t>
            </a:r>
          </a:p>
          <a:p>
            <a:pPr lvl="1">
              <a:spcBef>
                <a:spcPct val="0"/>
              </a:spcBef>
              <a:spcAft>
                <a:spcPts val="1200"/>
              </a:spcAft>
            </a:pPr>
            <a:r>
              <a:rPr lang="en-GB" sz="1800" dirty="0" smtClean="0"/>
              <a:t>5-mix with SO</a:t>
            </a:r>
            <a:r>
              <a:rPr lang="en-GB" sz="1800" baseline="-25000" dirty="0" smtClean="0"/>
              <a:t>2</a:t>
            </a:r>
          </a:p>
          <a:p>
            <a:pPr lvl="1">
              <a:spcBef>
                <a:spcPct val="0"/>
              </a:spcBef>
              <a:spcAft>
                <a:spcPts val="1200"/>
              </a:spcAft>
            </a:pPr>
            <a:r>
              <a:rPr lang="en-GB" sz="1800" dirty="0" smtClean="0"/>
              <a:t>5-mix with CO</a:t>
            </a:r>
            <a:r>
              <a:rPr lang="en-GB" sz="1800" baseline="-25000" dirty="0" smtClean="0"/>
              <a:t>2</a:t>
            </a:r>
          </a:p>
          <a:p>
            <a:pPr lvl="1">
              <a:spcBef>
                <a:spcPct val="0"/>
              </a:spcBef>
              <a:spcAft>
                <a:spcPts val="1200"/>
              </a:spcAft>
            </a:pPr>
            <a:r>
              <a:rPr lang="en-GB" sz="1800" dirty="0" smtClean="0"/>
              <a:t>Isobutylene</a:t>
            </a:r>
          </a:p>
          <a:p>
            <a:pPr lvl="1">
              <a:spcBef>
                <a:spcPct val="0"/>
              </a:spcBef>
              <a:spcAft>
                <a:spcPts val="1200"/>
              </a:spcAft>
            </a:pPr>
            <a:r>
              <a:rPr lang="en-GB" sz="1800" dirty="0" smtClean="0"/>
              <a:t>HCN</a:t>
            </a:r>
          </a:p>
          <a:p>
            <a:pPr lvl="1">
              <a:spcBef>
                <a:spcPct val="0"/>
              </a:spcBef>
              <a:spcAft>
                <a:spcPts val="1200"/>
              </a:spcAft>
            </a:pPr>
            <a:r>
              <a:rPr lang="en-GB" sz="1800" dirty="0" smtClean="0"/>
              <a:t>NO</a:t>
            </a:r>
            <a:r>
              <a:rPr lang="en-GB" sz="1800" baseline="-25000" dirty="0" smtClean="0"/>
              <a:t>2</a:t>
            </a:r>
          </a:p>
          <a:p>
            <a:pPr lvl="1">
              <a:spcBef>
                <a:spcPct val="0"/>
              </a:spcBef>
              <a:spcAft>
                <a:spcPts val="1200"/>
              </a:spcAft>
            </a:pPr>
            <a:r>
              <a:rPr lang="en-GB" sz="1800" dirty="0" smtClean="0"/>
              <a:t>And other individual gases</a:t>
            </a:r>
            <a:endParaRPr lang="de-DE" sz="1800" dirty="0" smtClean="0"/>
          </a:p>
        </p:txBody>
      </p:sp>
      <p:grpSp>
        <p:nvGrpSpPr>
          <p:cNvPr id="68616" name="Group 5"/>
          <p:cNvGrpSpPr>
            <a:grpSpLocks/>
          </p:cNvGrpSpPr>
          <p:nvPr/>
        </p:nvGrpSpPr>
        <p:grpSpPr bwMode="auto">
          <a:xfrm>
            <a:off x="-1" y="365124"/>
            <a:ext cx="4202723" cy="6070845"/>
            <a:chOff x="123824" y="365238"/>
            <a:chExt cx="4316141" cy="6364516"/>
          </a:xfrm>
        </p:grpSpPr>
        <p:pic>
          <p:nvPicPr>
            <p:cNvPr id="68617"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788" t="903"/>
            <a:stretch>
              <a:fillRect/>
            </a:stretch>
          </p:blipFill>
          <p:spPr bwMode="auto">
            <a:xfrm>
              <a:off x="123824" y="365238"/>
              <a:ext cx="4316141" cy="636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8" name="Oval 4"/>
            <p:cNvSpPr>
              <a:spLocks noChangeArrowheads="1"/>
            </p:cNvSpPr>
            <p:nvPr/>
          </p:nvSpPr>
          <p:spPr bwMode="auto">
            <a:xfrm>
              <a:off x="1414463" y="966788"/>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19" name="Oval 11"/>
            <p:cNvSpPr>
              <a:spLocks noChangeArrowheads="1"/>
            </p:cNvSpPr>
            <p:nvPr/>
          </p:nvSpPr>
          <p:spPr bwMode="auto">
            <a:xfrm>
              <a:off x="1407336" y="971566"/>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20" name="Oval 12"/>
            <p:cNvSpPr>
              <a:spLocks noChangeArrowheads="1"/>
            </p:cNvSpPr>
            <p:nvPr/>
          </p:nvSpPr>
          <p:spPr bwMode="auto">
            <a:xfrm>
              <a:off x="1409717" y="988233"/>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21" name="Oval 13"/>
            <p:cNvSpPr>
              <a:spLocks noChangeArrowheads="1"/>
            </p:cNvSpPr>
            <p:nvPr/>
          </p:nvSpPr>
          <p:spPr bwMode="auto">
            <a:xfrm>
              <a:off x="1409717" y="995376"/>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22" name="Oval 14"/>
            <p:cNvSpPr>
              <a:spLocks noChangeArrowheads="1"/>
            </p:cNvSpPr>
            <p:nvPr/>
          </p:nvSpPr>
          <p:spPr bwMode="auto">
            <a:xfrm>
              <a:off x="1419241" y="973947"/>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23" name="Oval 15"/>
            <p:cNvSpPr>
              <a:spLocks noChangeArrowheads="1"/>
            </p:cNvSpPr>
            <p:nvPr/>
          </p:nvSpPr>
          <p:spPr bwMode="auto">
            <a:xfrm>
              <a:off x="1295429" y="988233"/>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24" name="Oval 16"/>
            <p:cNvSpPr>
              <a:spLocks noChangeArrowheads="1"/>
            </p:cNvSpPr>
            <p:nvPr/>
          </p:nvSpPr>
          <p:spPr bwMode="auto">
            <a:xfrm>
              <a:off x="1293048" y="988233"/>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25" name="Oval 17"/>
            <p:cNvSpPr>
              <a:spLocks noChangeArrowheads="1"/>
            </p:cNvSpPr>
            <p:nvPr/>
          </p:nvSpPr>
          <p:spPr bwMode="auto">
            <a:xfrm>
              <a:off x="1295429" y="992995"/>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26" name="Oval 18"/>
            <p:cNvSpPr>
              <a:spLocks noChangeArrowheads="1"/>
            </p:cNvSpPr>
            <p:nvPr/>
          </p:nvSpPr>
          <p:spPr bwMode="auto">
            <a:xfrm>
              <a:off x="2157351" y="964423"/>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27" name="Oval 19"/>
            <p:cNvSpPr>
              <a:spLocks noChangeArrowheads="1"/>
            </p:cNvSpPr>
            <p:nvPr/>
          </p:nvSpPr>
          <p:spPr bwMode="auto">
            <a:xfrm>
              <a:off x="2331164" y="983471"/>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28" name="Oval 21"/>
            <p:cNvSpPr>
              <a:spLocks noChangeArrowheads="1"/>
            </p:cNvSpPr>
            <p:nvPr/>
          </p:nvSpPr>
          <p:spPr bwMode="auto">
            <a:xfrm>
              <a:off x="2333545" y="990614"/>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29" name="Oval 22"/>
            <p:cNvSpPr>
              <a:spLocks noChangeArrowheads="1"/>
            </p:cNvSpPr>
            <p:nvPr/>
          </p:nvSpPr>
          <p:spPr bwMode="auto">
            <a:xfrm>
              <a:off x="2438309" y="973947"/>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30" name="Oval 23"/>
            <p:cNvSpPr>
              <a:spLocks noChangeArrowheads="1"/>
            </p:cNvSpPr>
            <p:nvPr/>
          </p:nvSpPr>
          <p:spPr bwMode="auto">
            <a:xfrm>
              <a:off x="2431166" y="981090"/>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31" name="Oval 24"/>
            <p:cNvSpPr>
              <a:spLocks noChangeArrowheads="1"/>
            </p:cNvSpPr>
            <p:nvPr/>
          </p:nvSpPr>
          <p:spPr bwMode="auto">
            <a:xfrm>
              <a:off x="2428785" y="990614"/>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32" name="Oval 25"/>
            <p:cNvSpPr>
              <a:spLocks noChangeArrowheads="1"/>
            </p:cNvSpPr>
            <p:nvPr/>
          </p:nvSpPr>
          <p:spPr bwMode="auto">
            <a:xfrm>
              <a:off x="2438309" y="990614"/>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33" name="Oval 26"/>
            <p:cNvSpPr>
              <a:spLocks noChangeArrowheads="1"/>
            </p:cNvSpPr>
            <p:nvPr/>
          </p:nvSpPr>
          <p:spPr bwMode="auto">
            <a:xfrm>
              <a:off x="2416880" y="985852"/>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34" name="Oval 27"/>
            <p:cNvSpPr>
              <a:spLocks noChangeArrowheads="1"/>
            </p:cNvSpPr>
            <p:nvPr/>
          </p:nvSpPr>
          <p:spPr bwMode="auto">
            <a:xfrm>
              <a:off x="2424023" y="962042"/>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35" name="Oval 28"/>
            <p:cNvSpPr>
              <a:spLocks noChangeArrowheads="1"/>
            </p:cNvSpPr>
            <p:nvPr/>
          </p:nvSpPr>
          <p:spPr bwMode="auto">
            <a:xfrm>
              <a:off x="2421642" y="966804"/>
              <a:ext cx="18288" cy="18288"/>
            </a:xfrm>
            <a:prstGeom prst="ellipse">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68636" name="Oval 29"/>
            <p:cNvSpPr>
              <a:spLocks noChangeArrowheads="1"/>
            </p:cNvSpPr>
            <p:nvPr/>
          </p:nvSpPr>
          <p:spPr bwMode="auto">
            <a:xfrm>
              <a:off x="1783534" y="978709"/>
              <a:ext cx="18288" cy="18288"/>
            </a:xfrm>
            <a:prstGeom prst="ellipse">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grpSp>
    </p:spTree>
  </p:cSld>
  <p:clrMapOvr>
    <a:masterClrMapping/>
  </p:clrMapOvr>
  <p:transition spd="slow">
    <p:split orient="ver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ChangeArrowheads="1"/>
          </p:cNvSpPr>
          <p:nvPr/>
        </p:nvSpPr>
        <p:spPr bwMode="auto">
          <a:xfrm>
            <a:off x="-13335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69636" name="Rectangle 3"/>
          <p:cNvSpPr>
            <a:spLocks noChangeArrowheads="1"/>
          </p:cNvSpPr>
          <p:nvPr/>
        </p:nvSpPr>
        <p:spPr bwMode="auto">
          <a:xfrm>
            <a:off x="1690688" y="1190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69637" name="Text Box 5"/>
          <p:cNvSpPr txBox="1">
            <a:spLocks noChangeArrowheads="1"/>
          </p:cNvSpPr>
          <p:nvPr/>
        </p:nvSpPr>
        <p:spPr bwMode="auto">
          <a:xfrm>
            <a:off x="4941277" y="1156311"/>
            <a:ext cx="391025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bIns="0">
            <a:spAutoFit/>
          </a:bodyPr>
          <a:lstStyle>
            <a:lvl1pPr marL="457200" indent="-457200">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marL="285750" indent="-285750" algn="l" eaLnBrk="1" hangingPunct="1">
              <a:spcAft>
                <a:spcPts val="2400"/>
              </a:spcAft>
              <a:buFont typeface="Arial" pitchFamily="34" charset="0"/>
              <a:buChar char="•"/>
            </a:pPr>
            <a:r>
              <a:rPr lang="en-GB" sz="1800" i="1" dirty="0">
                <a:solidFill>
                  <a:schemeClr val="bg1"/>
                </a:solidFill>
                <a:cs typeface="Arial" charset="0"/>
              </a:rPr>
              <a:t>Standalone operation: DS-400 does not require connection to an external </a:t>
            </a:r>
            <a:r>
              <a:rPr lang="en-GB" sz="1800" i="1" dirty="0" smtClean="0">
                <a:solidFill>
                  <a:schemeClr val="bg1"/>
                </a:solidFill>
                <a:cs typeface="Arial" charset="0"/>
              </a:rPr>
              <a:t>computer</a:t>
            </a:r>
          </a:p>
          <a:p>
            <a:pPr marL="285750" indent="-285750" algn="l" eaLnBrk="1" hangingPunct="1">
              <a:spcAft>
                <a:spcPts val="2400"/>
              </a:spcAft>
              <a:buFont typeface="Arial" pitchFamily="34" charset="0"/>
              <a:buChar char="•"/>
            </a:pPr>
            <a:r>
              <a:rPr lang="en-GB" sz="1800" i="1" dirty="0">
                <a:solidFill>
                  <a:schemeClr val="bg1"/>
                </a:solidFill>
                <a:cs typeface="Arial" charset="0"/>
              </a:rPr>
              <a:t>Test results and other messages displayed on instrument LCD</a:t>
            </a:r>
          </a:p>
          <a:p>
            <a:pPr marL="285750" indent="-285750" algn="l" eaLnBrk="1" hangingPunct="1">
              <a:spcAft>
                <a:spcPts val="2400"/>
              </a:spcAft>
              <a:buFont typeface="Arial" pitchFamily="34" charset="0"/>
              <a:buChar char="•"/>
            </a:pPr>
            <a:endParaRPr lang="en-GB" sz="1800" i="1" dirty="0">
              <a:solidFill>
                <a:schemeClr val="bg1"/>
              </a:solidFill>
              <a:cs typeface="Arial" charset="0"/>
            </a:endParaRPr>
          </a:p>
        </p:txBody>
      </p:sp>
      <p:sp>
        <p:nvSpPr>
          <p:cNvPr id="69638" name="Rectangle 6"/>
          <p:cNvSpPr>
            <a:spLocks noGrp="1" noChangeArrowheads="1"/>
          </p:cNvSpPr>
          <p:nvPr>
            <p:ph type="title"/>
          </p:nvPr>
        </p:nvSpPr>
        <p:spPr>
          <a:xfrm>
            <a:off x="2189285" y="50800"/>
            <a:ext cx="6248278" cy="812800"/>
          </a:xfrm>
        </p:spPr>
        <p:txBody>
          <a:bodyPr/>
          <a:lstStyle/>
          <a:p>
            <a:r>
              <a:rPr lang="en-US" sz="2000" dirty="0" smtClean="0"/>
              <a:t>Using DS400 Docking Station for daily bump check and / or periodic calibration</a:t>
            </a:r>
          </a:p>
        </p:txBody>
      </p:sp>
      <p:sp>
        <p:nvSpPr>
          <p:cNvPr id="69639" name="Line 7"/>
          <p:cNvSpPr>
            <a:spLocks noChangeShapeType="1"/>
          </p:cNvSpPr>
          <p:nvPr/>
        </p:nvSpPr>
        <p:spPr bwMode="auto">
          <a:xfrm>
            <a:off x="0" y="976313"/>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9640"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525" y="1114425"/>
            <a:ext cx="486092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13335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70659" name="Rectangle 3"/>
          <p:cNvSpPr>
            <a:spLocks noChangeArrowheads="1"/>
          </p:cNvSpPr>
          <p:nvPr/>
        </p:nvSpPr>
        <p:spPr bwMode="auto">
          <a:xfrm>
            <a:off x="1690688" y="1190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70660" name="Rectangle 4"/>
          <p:cNvSpPr>
            <a:spLocks noGrp="1" noChangeArrowheads="1"/>
          </p:cNvSpPr>
          <p:nvPr>
            <p:ph type="title"/>
          </p:nvPr>
        </p:nvSpPr>
        <p:spPr>
          <a:xfrm>
            <a:off x="2118945" y="50800"/>
            <a:ext cx="6318617" cy="812800"/>
          </a:xfrm>
        </p:spPr>
        <p:txBody>
          <a:bodyPr/>
          <a:lstStyle/>
          <a:p>
            <a:r>
              <a:rPr lang="en-US" sz="2000" dirty="0" smtClean="0"/>
              <a:t>Using DS-400 Docking Station for daily bump check and / or periodic calibration</a:t>
            </a:r>
          </a:p>
        </p:txBody>
      </p:sp>
      <p:sp>
        <p:nvSpPr>
          <p:cNvPr id="70661" name="Line 5"/>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2" name="Rectangle 6"/>
          <p:cNvSpPr>
            <a:spLocks noGrp="1" noChangeArrowheads="1"/>
          </p:cNvSpPr>
          <p:nvPr>
            <p:ph type="body" idx="1"/>
          </p:nvPr>
        </p:nvSpPr>
        <p:spPr>
          <a:xfrm>
            <a:off x="544514" y="1219689"/>
            <a:ext cx="3526324" cy="4508500"/>
          </a:xfrm>
        </p:spPr>
        <p:txBody>
          <a:bodyPr/>
          <a:lstStyle/>
          <a:p>
            <a:pPr>
              <a:spcBef>
                <a:spcPct val="0"/>
              </a:spcBef>
              <a:spcAft>
                <a:spcPts val="2400"/>
              </a:spcAft>
            </a:pPr>
            <a:r>
              <a:rPr lang="en-US" sz="1800" dirty="0" smtClean="0"/>
              <a:t>Using DS-400 allows instrument to record "Bump Test" as specific event in instrument's memory</a:t>
            </a:r>
          </a:p>
          <a:p>
            <a:pPr>
              <a:spcBef>
                <a:spcPct val="0"/>
              </a:spcBef>
              <a:spcAft>
                <a:spcPts val="2400"/>
              </a:spcAft>
            </a:pPr>
            <a:r>
              <a:rPr lang="en-US" sz="1800" dirty="0" smtClean="0"/>
              <a:t>It is possible to set a "Bump Test Due" date in the instrument's memory</a:t>
            </a:r>
          </a:p>
          <a:p>
            <a:pPr>
              <a:spcBef>
                <a:spcPct val="0"/>
              </a:spcBef>
              <a:spcAft>
                <a:spcPts val="2400"/>
              </a:spcAft>
            </a:pPr>
            <a:r>
              <a:rPr lang="en-US" sz="1800" dirty="0" smtClean="0"/>
              <a:t>Only way to reset next "Bump Test Due" date is by means of DS-400 Docking Station</a:t>
            </a:r>
          </a:p>
        </p:txBody>
      </p:sp>
      <p:pic>
        <p:nvPicPr>
          <p:cNvPr id="7066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6550" y="714375"/>
            <a:ext cx="47688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13335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71683" name="Rectangle 3"/>
          <p:cNvSpPr>
            <a:spLocks noChangeArrowheads="1"/>
          </p:cNvSpPr>
          <p:nvPr/>
        </p:nvSpPr>
        <p:spPr bwMode="auto">
          <a:xfrm>
            <a:off x="1690688" y="1190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spAutoFit/>
          </a:bodyPr>
          <a:lstStyle/>
          <a:p>
            <a:endParaRPr lang="en-US"/>
          </a:p>
        </p:txBody>
      </p:sp>
      <p:sp>
        <p:nvSpPr>
          <p:cNvPr id="71684" name="Rectangle 4"/>
          <p:cNvSpPr>
            <a:spLocks noGrp="1" noChangeArrowheads="1"/>
          </p:cNvSpPr>
          <p:nvPr>
            <p:ph type="title"/>
          </p:nvPr>
        </p:nvSpPr>
        <p:spPr>
          <a:xfrm>
            <a:off x="2875085" y="50800"/>
            <a:ext cx="5562477" cy="812800"/>
          </a:xfrm>
        </p:spPr>
        <p:txBody>
          <a:bodyPr/>
          <a:lstStyle/>
          <a:p>
            <a:r>
              <a:rPr lang="en-US" sz="2000" dirty="0" smtClean="0"/>
              <a:t>Using DS-400 Docking Station for daily bump check and / or periodic calibration</a:t>
            </a:r>
          </a:p>
        </p:txBody>
      </p:sp>
      <p:sp>
        <p:nvSpPr>
          <p:cNvPr id="71685" name="Line 5"/>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686"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450" y="1485900"/>
            <a:ext cx="442912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Rectangle 6"/>
          <p:cNvSpPr>
            <a:spLocks noGrp="1" noChangeArrowheads="1"/>
          </p:cNvSpPr>
          <p:nvPr>
            <p:ph type="body" idx="1"/>
          </p:nvPr>
        </p:nvSpPr>
        <p:spPr>
          <a:xfrm>
            <a:off x="2705100" y="1092200"/>
            <a:ext cx="6000750" cy="4508500"/>
          </a:xfrm>
        </p:spPr>
        <p:txBody>
          <a:bodyPr/>
          <a:lstStyle/>
          <a:p>
            <a:pPr>
              <a:spcBef>
                <a:spcPct val="0"/>
              </a:spcBef>
              <a:spcAft>
                <a:spcPts val="1200"/>
              </a:spcAft>
            </a:pPr>
            <a:r>
              <a:rPr lang="en-US" sz="1800" dirty="0" smtClean="0"/>
              <a:t>Make sure DS-400 attached to test gas and power</a:t>
            </a:r>
          </a:p>
          <a:p>
            <a:pPr>
              <a:spcBef>
                <a:spcPct val="0"/>
              </a:spcBef>
              <a:spcAft>
                <a:spcPts val="1200"/>
              </a:spcAft>
            </a:pPr>
            <a:r>
              <a:rPr lang="en-US" sz="1800" dirty="0" smtClean="0"/>
              <a:t>Make sure the instrument is located in fresh air, turn on, and allow to warm up</a:t>
            </a:r>
          </a:p>
          <a:p>
            <a:pPr>
              <a:spcBef>
                <a:spcPct val="0"/>
              </a:spcBef>
              <a:spcAft>
                <a:spcPts val="1200"/>
              </a:spcAft>
            </a:pPr>
            <a:r>
              <a:rPr lang="en-US" sz="1800" dirty="0" smtClean="0"/>
              <a:t>Note instrument readings, and perform fresh air zero if necessary</a:t>
            </a:r>
            <a:r>
              <a:rPr lang="en-GB" sz="1800" dirty="0" smtClean="0"/>
              <a:t> </a:t>
            </a:r>
          </a:p>
          <a:p>
            <a:pPr>
              <a:spcBef>
                <a:spcPct val="0"/>
              </a:spcBef>
              <a:spcAft>
                <a:spcPts val="1200"/>
              </a:spcAft>
            </a:pPr>
            <a:r>
              <a:rPr lang="en-US" sz="1800" dirty="0" smtClean="0"/>
              <a:t>Place instrument in DS-400 </a:t>
            </a:r>
          </a:p>
          <a:p>
            <a:pPr>
              <a:spcBef>
                <a:spcPct val="0"/>
              </a:spcBef>
              <a:spcAft>
                <a:spcPts val="1200"/>
              </a:spcAft>
            </a:pPr>
            <a:r>
              <a:rPr lang="en-GB" sz="1800" dirty="0" smtClean="0"/>
              <a:t>Docking station controlled by  instrument’s control buttons:</a:t>
            </a:r>
            <a:endParaRPr lang="en-US" sz="1800" dirty="0" smtClean="0"/>
          </a:p>
          <a:p>
            <a:pPr lvl="4">
              <a:lnSpc>
                <a:spcPct val="100000"/>
              </a:lnSpc>
              <a:spcBef>
                <a:spcPct val="0"/>
              </a:spcBef>
              <a:spcAft>
                <a:spcPts val="1200"/>
              </a:spcAft>
            </a:pPr>
            <a:r>
              <a:rPr lang="de-DE" sz="1800" dirty="0" smtClean="0"/>
              <a:t>Push  "Test" for Bump Test</a:t>
            </a:r>
          </a:p>
          <a:p>
            <a:pPr lvl="4">
              <a:lnSpc>
                <a:spcPct val="100000"/>
              </a:lnSpc>
              <a:spcBef>
                <a:spcPct val="0"/>
              </a:spcBef>
              <a:spcAft>
                <a:spcPts val="1200"/>
              </a:spcAft>
            </a:pPr>
            <a:r>
              <a:rPr lang="de-DE" sz="1800" dirty="0" smtClean="0"/>
              <a:t>Push "Cal" for Auto Cal</a:t>
            </a:r>
          </a:p>
          <a:p>
            <a:pPr lvl="4">
              <a:lnSpc>
                <a:spcPct val="100000"/>
              </a:lnSpc>
              <a:spcBef>
                <a:spcPct val="0"/>
              </a:spcBef>
              <a:spcAft>
                <a:spcPts val="1200"/>
              </a:spcAft>
            </a:pPr>
            <a:r>
              <a:rPr lang="de-DE" sz="1800" dirty="0" smtClean="0"/>
              <a:t>Push "Cancel" to charge only</a:t>
            </a:r>
          </a:p>
        </p:txBody>
      </p:sp>
    </p:spTree>
  </p:cSld>
  <p:clrMapOvr>
    <a:masterClrMapping/>
  </p:clrMapOvr>
  <p:transition spd="slow">
    <p:split orient="ver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07" name="Rectangle 3"/>
          <p:cNvSpPr>
            <a:spLocks noGrp="1" noChangeArrowheads="1"/>
          </p:cNvSpPr>
          <p:nvPr>
            <p:ph type="title"/>
          </p:nvPr>
        </p:nvSpPr>
        <p:spPr>
          <a:xfrm>
            <a:off x="1681163" y="101600"/>
            <a:ext cx="6686550" cy="812800"/>
          </a:xfrm>
        </p:spPr>
        <p:txBody>
          <a:bodyPr/>
          <a:lstStyle/>
          <a:p>
            <a:r>
              <a:rPr lang="en-US" sz="2000" dirty="0" smtClean="0"/>
              <a:t>How to do bump test  </a:t>
            </a:r>
          </a:p>
        </p:txBody>
      </p:sp>
      <p:sp>
        <p:nvSpPr>
          <p:cNvPr id="72708" name="Rectangle 4"/>
          <p:cNvSpPr>
            <a:spLocks noGrp="1" noChangeArrowheads="1"/>
          </p:cNvSpPr>
          <p:nvPr>
            <p:ph type="body" idx="1"/>
          </p:nvPr>
        </p:nvSpPr>
        <p:spPr>
          <a:xfrm>
            <a:off x="344488" y="1054100"/>
            <a:ext cx="4010025" cy="4508500"/>
          </a:xfrm>
        </p:spPr>
        <p:txBody>
          <a:bodyPr/>
          <a:lstStyle/>
          <a:p>
            <a:pPr>
              <a:lnSpc>
                <a:spcPct val="95000"/>
              </a:lnSpc>
              <a:spcBef>
                <a:spcPct val="0"/>
              </a:spcBef>
              <a:spcAft>
                <a:spcPts val="1800"/>
              </a:spcAft>
            </a:pPr>
            <a:r>
              <a:rPr lang="en-US" sz="1800" dirty="0" smtClean="0"/>
              <a:t>Make sure instrument turned on</a:t>
            </a:r>
          </a:p>
          <a:p>
            <a:pPr lvl="1">
              <a:spcBef>
                <a:spcPct val="0"/>
              </a:spcBef>
              <a:spcAft>
                <a:spcPts val="1800"/>
              </a:spcAft>
            </a:pPr>
            <a:r>
              <a:rPr lang="en-US" sz="1800" dirty="0" smtClean="0"/>
              <a:t>Best if instrument allowed to warm-up at least 5 minutes before bump test</a:t>
            </a:r>
          </a:p>
          <a:p>
            <a:pPr>
              <a:lnSpc>
                <a:spcPct val="95000"/>
              </a:lnSpc>
              <a:spcBef>
                <a:spcPct val="0"/>
              </a:spcBef>
              <a:spcAft>
                <a:spcPts val="1800"/>
              </a:spcAft>
            </a:pPr>
            <a:r>
              <a:rPr lang="en-US" sz="1800" dirty="0" smtClean="0"/>
              <a:t>Make sure Docking Station plugged in and connected to gas</a:t>
            </a:r>
          </a:p>
          <a:p>
            <a:pPr lvl="1">
              <a:spcBef>
                <a:spcPct val="0"/>
              </a:spcBef>
              <a:spcAft>
                <a:spcPts val="1800"/>
              </a:spcAft>
            </a:pPr>
            <a:r>
              <a:rPr lang="en-US" sz="1800" dirty="0" smtClean="0"/>
              <a:t>Higher inlet is for fresh air</a:t>
            </a:r>
          </a:p>
          <a:p>
            <a:pPr lvl="1">
              <a:spcBef>
                <a:spcPct val="0"/>
              </a:spcBef>
              <a:spcAft>
                <a:spcPts val="1800"/>
              </a:spcAft>
            </a:pPr>
            <a:r>
              <a:rPr lang="en-US" sz="1800" dirty="0" smtClean="0"/>
              <a:t>Lower inlet is for span gas</a:t>
            </a:r>
          </a:p>
          <a:p>
            <a:pPr>
              <a:lnSpc>
                <a:spcPct val="95000"/>
              </a:lnSpc>
              <a:spcBef>
                <a:spcPct val="0"/>
              </a:spcBef>
              <a:spcAft>
                <a:spcPts val="1800"/>
              </a:spcAft>
            </a:pPr>
            <a:r>
              <a:rPr lang="en-US" sz="1800" dirty="0" smtClean="0"/>
              <a:t>Place instrument in Docking Station</a:t>
            </a:r>
          </a:p>
          <a:p>
            <a:pPr>
              <a:lnSpc>
                <a:spcPct val="95000"/>
              </a:lnSpc>
              <a:spcBef>
                <a:spcPct val="0"/>
              </a:spcBef>
              <a:spcAft>
                <a:spcPts val="1800"/>
              </a:spcAft>
            </a:pPr>
            <a:r>
              <a:rPr lang="en-US" sz="1800" dirty="0" smtClean="0"/>
              <a:t>Instrument display will indicate status and results of test</a:t>
            </a:r>
          </a:p>
        </p:txBody>
      </p:sp>
      <p:pic>
        <p:nvPicPr>
          <p:cNvPr id="72709" name="Picture 3" descr="DSCF0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1222375"/>
            <a:ext cx="4394200" cy="38290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0" y="1179514"/>
            <a:ext cx="9144000" cy="4667372"/>
          </a:xfrm>
          <a:prstGeom prst="rect">
            <a:avLst/>
          </a:prstGeom>
          <a:solidFill>
            <a:srgbClr val="FF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p>
            <a:endParaRPr lang="en-US"/>
          </a:p>
        </p:txBody>
      </p:sp>
      <p:sp>
        <p:nvSpPr>
          <p:cNvPr id="73732" name="Line 2"/>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3" name="Rectangle 3"/>
          <p:cNvSpPr>
            <a:spLocks noGrp="1" noChangeArrowheads="1"/>
          </p:cNvSpPr>
          <p:nvPr>
            <p:ph type="title"/>
          </p:nvPr>
        </p:nvSpPr>
        <p:spPr>
          <a:xfrm>
            <a:off x="1681163" y="101600"/>
            <a:ext cx="4286250" cy="812800"/>
          </a:xfrm>
        </p:spPr>
        <p:txBody>
          <a:bodyPr/>
          <a:lstStyle/>
          <a:p>
            <a:r>
              <a:rPr lang="en-US" sz="2000" dirty="0" smtClean="0"/>
              <a:t>How to do bump test  </a:t>
            </a:r>
          </a:p>
        </p:txBody>
      </p:sp>
      <p:sp>
        <p:nvSpPr>
          <p:cNvPr id="73734" name="Rectangle 4"/>
          <p:cNvSpPr>
            <a:spLocks noGrp="1" noChangeArrowheads="1"/>
          </p:cNvSpPr>
          <p:nvPr>
            <p:ph type="body" idx="1"/>
          </p:nvPr>
        </p:nvSpPr>
        <p:spPr>
          <a:xfrm>
            <a:off x="344489" y="1168400"/>
            <a:ext cx="5528774" cy="4508500"/>
          </a:xfrm>
        </p:spPr>
        <p:txBody>
          <a:bodyPr/>
          <a:lstStyle/>
          <a:p>
            <a:pPr>
              <a:spcBef>
                <a:spcPct val="0"/>
              </a:spcBef>
              <a:spcAft>
                <a:spcPts val="2400"/>
              </a:spcAft>
            </a:pPr>
            <a:r>
              <a:rPr lang="en-US" sz="1800" dirty="0" smtClean="0"/>
              <a:t>After 10 second count-down;  Docking Station automatically performs bump test</a:t>
            </a:r>
          </a:p>
          <a:p>
            <a:pPr>
              <a:spcBef>
                <a:spcPct val="0"/>
              </a:spcBef>
              <a:spcAft>
                <a:spcPts val="2400"/>
              </a:spcAft>
            </a:pPr>
            <a:r>
              <a:rPr lang="en-US" sz="1800" dirty="0" smtClean="0"/>
              <a:t>Instrument screen shows a check mark besides each sensor as bump check completed</a:t>
            </a:r>
          </a:p>
          <a:p>
            <a:pPr>
              <a:spcBef>
                <a:spcPct val="0"/>
              </a:spcBef>
              <a:spcAft>
                <a:spcPts val="2400"/>
              </a:spcAft>
            </a:pPr>
            <a:r>
              <a:rPr lang="en-US" sz="1800" dirty="0" smtClean="0"/>
              <a:t>If instrument is not removed from Docking Station; 5 minutes after test completed instrument automatically turns off and goes into charging mode</a:t>
            </a:r>
          </a:p>
        </p:txBody>
      </p:sp>
      <p:pic>
        <p:nvPicPr>
          <p:cNvPr id="73735" name="Picture 5" descr="04120607"/>
          <p:cNvPicPr>
            <a:picLocks noChangeAspect="1" noChangeArrowheads="1"/>
          </p:cNvPicPr>
          <p:nvPr/>
        </p:nvPicPr>
        <p:blipFill>
          <a:blip r:embed="rId3">
            <a:extLst>
              <a:ext uri="{28A0092B-C50C-407E-A947-70E740481C1C}">
                <a14:useLocalDpi xmlns:a14="http://schemas.microsoft.com/office/drawing/2010/main" val="0"/>
              </a:ext>
            </a:extLst>
          </a:blip>
          <a:srcRect t="6218"/>
          <a:stretch>
            <a:fillRect/>
          </a:stretch>
        </p:blipFill>
        <p:spPr bwMode="auto">
          <a:xfrm>
            <a:off x="6235700" y="0"/>
            <a:ext cx="29083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6" descr="04120606"/>
          <p:cNvPicPr>
            <a:picLocks noChangeAspect="1" noChangeArrowheads="1"/>
          </p:cNvPicPr>
          <p:nvPr/>
        </p:nvPicPr>
        <p:blipFill>
          <a:blip r:embed="rId4">
            <a:extLst>
              <a:ext uri="{28A0092B-C50C-407E-A947-70E740481C1C}">
                <a14:useLocalDpi xmlns:a14="http://schemas.microsoft.com/office/drawing/2010/main" val="0"/>
              </a:ext>
            </a:extLst>
          </a:blip>
          <a:srcRect t="5621"/>
          <a:stretch>
            <a:fillRect/>
          </a:stretch>
        </p:blipFill>
        <p:spPr bwMode="auto">
          <a:xfrm>
            <a:off x="6240463" y="2382838"/>
            <a:ext cx="2903537"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7" descr="G460_04120605_k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3" y="4865688"/>
            <a:ext cx="291782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8" name="Line 8"/>
          <p:cNvSpPr>
            <a:spLocks noChangeShapeType="1"/>
          </p:cNvSpPr>
          <p:nvPr/>
        </p:nvSpPr>
        <p:spPr bwMode="auto">
          <a:xfrm>
            <a:off x="6238875" y="0"/>
            <a:ext cx="14288" cy="68580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slow">
    <p:split orient="ver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1277939"/>
            <a:ext cx="9144000" cy="5008561"/>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6" name="Line 4"/>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4757" name="Picture 5" descr="04120607"/>
          <p:cNvPicPr>
            <a:picLocks noChangeAspect="1" noChangeArrowheads="1"/>
          </p:cNvPicPr>
          <p:nvPr/>
        </p:nvPicPr>
        <p:blipFill>
          <a:blip r:embed="rId3">
            <a:extLst>
              <a:ext uri="{28A0092B-C50C-407E-A947-70E740481C1C}">
                <a14:useLocalDpi xmlns:a14="http://schemas.microsoft.com/office/drawing/2010/main" val="0"/>
              </a:ext>
            </a:extLst>
          </a:blip>
          <a:srcRect t="6218"/>
          <a:stretch>
            <a:fillRect/>
          </a:stretch>
        </p:blipFill>
        <p:spPr bwMode="auto">
          <a:xfrm>
            <a:off x="6235700" y="0"/>
            <a:ext cx="29083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6" descr="04120606"/>
          <p:cNvPicPr>
            <a:picLocks noChangeAspect="1" noChangeArrowheads="1"/>
          </p:cNvPicPr>
          <p:nvPr/>
        </p:nvPicPr>
        <p:blipFill>
          <a:blip r:embed="rId4">
            <a:extLst>
              <a:ext uri="{28A0092B-C50C-407E-A947-70E740481C1C}">
                <a14:useLocalDpi xmlns:a14="http://schemas.microsoft.com/office/drawing/2010/main" val="0"/>
              </a:ext>
            </a:extLst>
          </a:blip>
          <a:srcRect t="5621"/>
          <a:stretch>
            <a:fillRect/>
          </a:stretch>
        </p:blipFill>
        <p:spPr bwMode="auto">
          <a:xfrm>
            <a:off x="6240463" y="2382838"/>
            <a:ext cx="2903537"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7" descr="G460_04120605_k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3" y="4865688"/>
            <a:ext cx="291782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ctrTitle"/>
          </p:nvPr>
        </p:nvSpPr>
        <p:spPr>
          <a:xfrm>
            <a:off x="411163" y="227013"/>
            <a:ext cx="5599112" cy="701675"/>
          </a:xfrm>
        </p:spPr>
        <p:txBody>
          <a:bodyPr/>
          <a:lstStyle/>
          <a:p>
            <a:pPr>
              <a:lnSpc>
                <a:spcPct val="95000"/>
              </a:lnSpc>
            </a:pPr>
            <a:r>
              <a:rPr lang="en-US" sz="2000" dirty="0" smtClean="0"/>
              <a:t>DS400 Docking Station</a:t>
            </a:r>
          </a:p>
        </p:txBody>
      </p:sp>
      <p:sp>
        <p:nvSpPr>
          <p:cNvPr id="74761" name="Line 9"/>
          <p:cNvSpPr>
            <a:spLocks noChangeShapeType="1"/>
          </p:cNvSpPr>
          <p:nvPr/>
        </p:nvSpPr>
        <p:spPr bwMode="auto">
          <a:xfrm>
            <a:off x="6238875" y="0"/>
            <a:ext cx="14288" cy="68580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2" name="Rectangle 10"/>
          <p:cNvSpPr>
            <a:spLocks noGrp="1" noChangeArrowheads="1"/>
          </p:cNvSpPr>
          <p:nvPr>
            <p:ph type="subTitle" idx="1"/>
          </p:nvPr>
        </p:nvSpPr>
        <p:spPr>
          <a:xfrm>
            <a:off x="551840" y="1157898"/>
            <a:ext cx="5312629" cy="5284788"/>
          </a:xfrm>
          <a:noFill/>
        </p:spPr>
        <p:txBody>
          <a:bodyPr/>
          <a:lstStyle/>
          <a:p>
            <a:pPr marL="381000" indent="-381000" algn="l">
              <a:spcBef>
                <a:spcPct val="0"/>
              </a:spcBef>
              <a:spcAft>
                <a:spcPts val="1200"/>
              </a:spcAft>
              <a:buFont typeface="Wingdings" pitchFamily="2" charset="2"/>
              <a:buChar char="§"/>
            </a:pPr>
            <a:r>
              <a:rPr lang="de-DE" sz="1600" dirty="0" smtClean="0"/>
              <a:t> Bump-Test includes: </a:t>
            </a:r>
          </a:p>
          <a:p>
            <a:pPr marL="838200" lvl="1" indent="-381000" algn="l">
              <a:spcBef>
                <a:spcPct val="0"/>
              </a:spcBef>
              <a:spcAft>
                <a:spcPts val="1200"/>
              </a:spcAft>
              <a:buFont typeface="Wingdings" pitchFamily="2" charset="2"/>
              <a:buChar char="§"/>
            </a:pPr>
            <a:r>
              <a:rPr lang="de-DE" sz="1600" dirty="0" smtClean="0"/>
              <a:t>Visual alarm function </a:t>
            </a:r>
          </a:p>
          <a:p>
            <a:pPr marL="838200" lvl="1" indent="-381000" algn="l">
              <a:spcBef>
                <a:spcPct val="0"/>
              </a:spcBef>
              <a:spcAft>
                <a:spcPts val="1200"/>
              </a:spcAft>
              <a:buFont typeface="Wingdings" pitchFamily="2" charset="2"/>
              <a:buChar char="§"/>
            </a:pPr>
            <a:r>
              <a:rPr lang="de-DE" sz="1600" dirty="0" smtClean="0"/>
              <a:t>Audible alarm function </a:t>
            </a:r>
          </a:p>
          <a:p>
            <a:pPr marL="838200" lvl="1" indent="-381000" algn="l">
              <a:spcBef>
                <a:spcPct val="0"/>
              </a:spcBef>
              <a:spcAft>
                <a:spcPts val="1200"/>
              </a:spcAft>
              <a:buFont typeface="Wingdings" pitchFamily="2" charset="2"/>
              <a:buChar char="§"/>
            </a:pPr>
            <a:r>
              <a:rPr lang="de-DE" sz="1600" dirty="0" smtClean="0"/>
              <a:t>Time for activation to alarm 1 </a:t>
            </a:r>
          </a:p>
          <a:p>
            <a:pPr marL="838200" lvl="1" indent="-381000" algn="l">
              <a:spcBef>
                <a:spcPct val="0"/>
              </a:spcBef>
              <a:spcAft>
                <a:spcPts val="1200"/>
              </a:spcAft>
              <a:buFont typeface="Wingdings" pitchFamily="2" charset="2"/>
              <a:buChar char="§"/>
            </a:pPr>
            <a:r>
              <a:rPr lang="de-DE" sz="1600" dirty="0" smtClean="0"/>
              <a:t>Time for activationto alarm 2 </a:t>
            </a:r>
          </a:p>
          <a:p>
            <a:pPr marL="838200" lvl="1" indent="-381000" algn="l">
              <a:spcBef>
                <a:spcPct val="0"/>
              </a:spcBef>
              <a:spcAft>
                <a:spcPts val="1200"/>
              </a:spcAft>
              <a:buFont typeface="Wingdings" pitchFamily="2" charset="2"/>
              <a:buChar char="§"/>
            </a:pPr>
            <a:r>
              <a:rPr lang="de-DE" sz="1600" dirty="0" smtClean="0"/>
              <a:t>Time to t50</a:t>
            </a:r>
          </a:p>
          <a:p>
            <a:pPr marL="381000" indent="-381000" algn="l">
              <a:spcBef>
                <a:spcPct val="0"/>
              </a:spcBef>
              <a:spcAft>
                <a:spcPts val="1200"/>
              </a:spcAft>
              <a:buFont typeface="Wingdings" pitchFamily="2" charset="2"/>
              <a:buChar char="§"/>
            </a:pPr>
            <a:r>
              <a:rPr lang="de-DE" sz="1600" dirty="0" smtClean="0"/>
              <a:t> Calibration Test Includes:</a:t>
            </a:r>
          </a:p>
          <a:p>
            <a:pPr marL="838200" lvl="1" indent="-381000" algn="l">
              <a:spcBef>
                <a:spcPct val="0"/>
              </a:spcBef>
              <a:spcAft>
                <a:spcPts val="1200"/>
              </a:spcAft>
              <a:buFont typeface="Wingdings" pitchFamily="2" charset="2"/>
              <a:buChar char="§"/>
            </a:pPr>
            <a:r>
              <a:rPr lang="de-DE" sz="1600" dirty="0" smtClean="0"/>
              <a:t>Fresh air zero adjustment</a:t>
            </a:r>
          </a:p>
          <a:p>
            <a:pPr marL="838200" lvl="1" indent="-381000" algn="l">
              <a:spcBef>
                <a:spcPct val="0"/>
              </a:spcBef>
              <a:spcAft>
                <a:spcPts val="1200"/>
              </a:spcAft>
              <a:buFont typeface="Wingdings" pitchFamily="2" charset="2"/>
              <a:buChar char="§"/>
            </a:pPr>
            <a:r>
              <a:rPr lang="de-DE" sz="1600" dirty="0" smtClean="0"/>
              <a:t>Span calibration adjustment</a:t>
            </a:r>
          </a:p>
          <a:p>
            <a:pPr marL="381000" indent="-381000" algn="l">
              <a:spcBef>
                <a:spcPct val="0"/>
              </a:spcBef>
              <a:spcAft>
                <a:spcPts val="1200"/>
              </a:spcAft>
              <a:buFont typeface="Wingdings" pitchFamily="2" charset="2"/>
              <a:buChar char="§"/>
            </a:pPr>
            <a:r>
              <a:rPr lang="de-DE" sz="1600" dirty="0" smtClean="0"/>
              <a:t> All test results:</a:t>
            </a:r>
          </a:p>
          <a:p>
            <a:pPr marL="838200" lvl="1" indent="-381000" algn="l">
              <a:spcBef>
                <a:spcPct val="0"/>
              </a:spcBef>
              <a:spcAft>
                <a:spcPts val="1200"/>
              </a:spcAft>
              <a:buFont typeface="Wingdings" pitchFamily="2" charset="2"/>
              <a:buChar char="§"/>
            </a:pPr>
            <a:r>
              <a:rPr lang="de-DE" sz="1600" dirty="0" smtClean="0"/>
              <a:t>Stored to instrument memory</a:t>
            </a:r>
          </a:p>
          <a:p>
            <a:pPr marL="838200" lvl="1" indent="-381000" algn="l">
              <a:spcBef>
                <a:spcPct val="0"/>
              </a:spcBef>
              <a:spcAft>
                <a:spcPts val="1200"/>
              </a:spcAft>
              <a:buFont typeface="Wingdings" pitchFamily="2" charset="2"/>
              <a:buChar char="§"/>
            </a:pPr>
            <a:r>
              <a:rPr lang="de-DE" sz="1600" dirty="0" smtClean="0"/>
              <a:t>Stored to flash memory card in Docking Station </a:t>
            </a:r>
            <a:endParaRPr lang="en-US" sz="1600" dirty="0" smtClean="0"/>
          </a:p>
        </p:txBody>
      </p:sp>
    </p:spTree>
  </p:cSld>
  <p:clrMapOvr>
    <a:masterClrMapping/>
  </p:clrMapOvr>
  <p:transition spd="slow">
    <p:split orient="ver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5"/>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79" name="Rectangle 3"/>
          <p:cNvSpPr>
            <a:spLocks noGrp="1" noChangeArrowheads="1"/>
          </p:cNvSpPr>
          <p:nvPr>
            <p:ph type="title"/>
          </p:nvPr>
        </p:nvSpPr>
        <p:spPr>
          <a:xfrm>
            <a:off x="2400300" y="101600"/>
            <a:ext cx="3567114" cy="812800"/>
          </a:xfrm>
        </p:spPr>
        <p:txBody>
          <a:bodyPr/>
          <a:lstStyle/>
          <a:p>
            <a:r>
              <a:rPr lang="en-US" sz="2000" dirty="0" smtClean="0"/>
              <a:t>What to do if instrument fails bump test  </a:t>
            </a:r>
          </a:p>
        </p:txBody>
      </p:sp>
      <p:sp>
        <p:nvSpPr>
          <p:cNvPr id="75780" name="Rectangle 4"/>
          <p:cNvSpPr>
            <a:spLocks noGrp="1" noChangeArrowheads="1"/>
          </p:cNvSpPr>
          <p:nvPr>
            <p:ph type="body" idx="1"/>
          </p:nvPr>
        </p:nvSpPr>
        <p:spPr>
          <a:xfrm>
            <a:off x="518747" y="1203569"/>
            <a:ext cx="5336931" cy="4508500"/>
          </a:xfrm>
        </p:spPr>
        <p:txBody>
          <a:bodyPr/>
          <a:lstStyle/>
          <a:p>
            <a:pPr>
              <a:spcBef>
                <a:spcPct val="0"/>
              </a:spcBef>
              <a:spcAft>
                <a:spcPts val="1800"/>
              </a:spcAft>
            </a:pPr>
            <a:r>
              <a:rPr lang="en-US" sz="1800" dirty="0" smtClean="0"/>
              <a:t>Red color warning screen and message indicates bump test failed</a:t>
            </a:r>
          </a:p>
          <a:p>
            <a:pPr>
              <a:spcBef>
                <a:spcPct val="0"/>
              </a:spcBef>
              <a:spcAft>
                <a:spcPts val="1800"/>
              </a:spcAft>
            </a:pPr>
            <a:r>
              <a:rPr lang="en-US" sz="1800" dirty="0" smtClean="0"/>
              <a:t>This means instrument needs to be “</a:t>
            </a:r>
            <a:r>
              <a:rPr lang="en-US" sz="1800" dirty="0" err="1" smtClean="0"/>
              <a:t>Autocal</a:t>
            </a:r>
            <a:r>
              <a:rPr lang="en-US" sz="1800" dirty="0" smtClean="0"/>
              <a:t>” adjusted before further use</a:t>
            </a:r>
          </a:p>
          <a:p>
            <a:pPr>
              <a:spcBef>
                <a:spcPct val="0"/>
              </a:spcBef>
              <a:spcAft>
                <a:spcPts val="1800"/>
              </a:spcAft>
            </a:pPr>
            <a:r>
              <a:rPr lang="en-US" sz="1800" dirty="0" smtClean="0"/>
              <a:t>Remove instrument from Dock, and press “Reset” (center) control button to clear alarm message</a:t>
            </a:r>
          </a:p>
          <a:p>
            <a:pPr>
              <a:spcBef>
                <a:spcPct val="0"/>
              </a:spcBef>
              <a:spcAft>
                <a:spcPts val="1800"/>
              </a:spcAft>
            </a:pPr>
            <a:r>
              <a:rPr lang="en-US" sz="1800" dirty="0" smtClean="0"/>
              <a:t>Place instrument back in Dock</a:t>
            </a:r>
          </a:p>
          <a:p>
            <a:pPr>
              <a:spcBef>
                <a:spcPct val="0"/>
              </a:spcBef>
              <a:spcAft>
                <a:spcPts val="1800"/>
              </a:spcAft>
            </a:pPr>
            <a:r>
              <a:rPr lang="en-US" sz="1800" dirty="0" smtClean="0"/>
              <a:t>Before end of count down press </a:t>
            </a:r>
            <a:r>
              <a:rPr lang="en-US" sz="1800" dirty="0" err="1" smtClean="0"/>
              <a:t>Autocal</a:t>
            </a:r>
            <a:r>
              <a:rPr lang="en-US" sz="1800" dirty="0" smtClean="0"/>
              <a:t> button </a:t>
            </a:r>
          </a:p>
          <a:p>
            <a:pPr lvl="1">
              <a:spcBef>
                <a:spcPct val="0"/>
              </a:spcBef>
              <a:spcAft>
                <a:spcPts val="1800"/>
              </a:spcAft>
            </a:pPr>
            <a:endParaRPr lang="en-US" sz="1800" dirty="0" smtClean="0"/>
          </a:p>
        </p:txBody>
      </p:sp>
      <p:pic>
        <p:nvPicPr>
          <p:cNvPr id="75781" name="Picture 5" descr="04120607"/>
          <p:cNvPicPr>
            <a:picLocks noChangeAspect="1" noChangeArrowheads="1"/>
          </p:cNvPicPr>
          <p:nvPr/>
        </p:nvPicPr>
        <p:blipFill>
          <a:blip r:embed="rId3">
            <a:extLst>
              <a:ext uri="{28A0092B-C50C-407E-A947-70E740481C1C}">
                <a14:useLocalDpi xmlns:a14="http://schemas.microsoft.com/office/drawing/2010/main" val="0"/>
              </a:ext>
            </a:extLst>
          </a:blip>
          <a:srcRect t="6218"/>
          <a:stretch>
            <a:fillRect/>
          </a:stretch>
        </p:blipFill>
        <p:spPr bwMode="auto">
          <a:xfrm>
            <a:off x="6235700" y="0"/>
            <a:ext cx="29083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descr="04120606"/>
          <p:cNvPicPr>
            <a:picLocks noChangeAspect="1" noChangeArrowheads="1"/>
          </p:cNvPicPr>
          <p:nvPr/>
        </p:nvPicPr>
        <p:blipFill>
          <a:blip r:embed="rId4">
            <a:extLst>
              <a:ext uri="{28A0092B-C50C-407E-A947-70E740481C1C}">
                <a14:useLocalDpi xmlns:a14="http://schemas.microsoft.com/office/drawing/2010/main" val="0"/>
              </a:ext>
            </a:extLst>
          </a:blip>
          <a:srcRect t="5621"/>
          <a:stretch>
            <a:fillRect/>
          </a:stretch>
        </p:blipFill>
        <p:spPr bwMode="auto">
          <a:xfrm>
            <a:off x="6240463" y="2382838"/>
            <a:ext cx="2903537"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7" descr="G460_04120605_k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3" y="4865688"/>
            <a:ext cx="291782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Line 8"/>
          <p:cNvSpPr>
            <a:spLocks noChangeShapeType="1"/>
          </p:cNvSpPr>
          <p:nvPr/>
        </p:nvSpPr>
        <p:spPr bwMode="auto">
          <a:xfrm>
            <a:off x="6238875" y="0"/>
            <a:ext cx="14288" cy="68580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slow">
    <p:split orient="ver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sz="2000" dirty="0" smtClean="0"/>
              <a:t>DS-400 charging tray options</a:t>
            </a:r>
          </a:p>
        </p:txBody>
      </p:sp>
      <p:sp>
        <p:nvSpPr>
          <p:cNvPr id="77827" name="Rectangle 3"/>
          <p:cNvSpPr>
            <a:spLocks noGrp="1" noChangeArrowheads="1"/>
          </p:cNvSpPr>
          <p:nvPr>
            <p:ph type="body" idx="1"/>
          </p:nvPr>
        </p:nvSpPr>
        <p:spPr>
          <a:xfrm>
            <a:off x="398463" y="1082675"/>
            <a:ext cx="3722687" cy="4324350"/>
          </a:xfrm>
        </p:spPr>
        <p:txBody>
          <a:bodyPr/>
          <a:lstStyle/>
          <a:p>
            <a:pPr>
              <a:lnSpc>
                <a:spcPct val="90000"/>
              </a:lnSpc>
              <a:spcBef>
                <a:spcPct val="0"/>
              </a:spcBef>
              <a:spcAft>
                <a:spcPts val="1800"/>
              </a:spcAft>
            </a:pPr>
            <a:r>
              <a:rPr lang="en-US" sz="1800" dirty="0" smtClean="0"/>
              <a:t>DS-400 Docking Stations can be equipped with a "single" or "double" charging tray for recharging the instrument and pump battery pack at the same time</a:t>
            </a:r>
          </a:p>
          <a:p>
            <a:pPr>
              <a:lnSpc>
                <a:spcPct val="90000"/>
              </a:lnSpc>
              <a:spcBef>
                <a:spcPct val="0"/>
              </a:spcBef>
              <a:spcAft>
                <a:spcPts val="1800"/>
              </a:spcAft>
            </a:pPr>
            <a:r>
              <a:rPr lang="en-US" sz="1800" dirty="0" smtClean="0"/>
              <a:t>The trays are designed to be easily interchanged </a:t>
            </a:r>
          </a:p>
        </p:txBody>
      </p:sp>
      <p:sp>
        <p:nvSpPr>
          <p:cNvPr id="77828" name="Line 5"/>
          <p:cNvSpPr>
            <a:spLocks noChangeShapeType="1"/>
          </p:cNvSpPr>
          <p:nvPr/>
        </p:nvSpPr>
        <p:spPr bwMode="auto">
          <a:xfrm>
            <a:off x="0" y="99060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7829"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65876">
            <a:off x="3746500" y="1152525"/>
            <a:ext cx="4765675"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171825"/>
            <a:ext cx="5114925"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57738" y="4479925"/>
            <a:ext cx="3309937" cy="830263"/>
          </a:xfrm>
          <a:prstGeom prst="rect">
            <a:avLst/>
          </a:prstGeom>
          <a:solidFill>
            <a:srgbClr val="FFFFFF"/>
          </a:solidFill>
          <a:ln w="28575">
            <a:solidFill>
              <a:schemeClr val="bg1"/>
            </a:solidFill>
          </a:ln>
          <a:effectLst>
            <a:outerShdw dist="101600" dir="2700000" algn="ctr" rotWithShape="0">
              <a:schemeClr val="bg1">
                <a:lumMod val="50000"/>
                <a:lumOff val="50000"/>
              </a:schemeClr>
            </a:outerShdw>
          </a:effectLst>
        </p:spPr>
        <p:txBody>
          <a:bodyPr>
            <a:spAutoFit/>
          </a:bodyPr>
          <a:lstStyle/>
          <a:p>
            <a:pPr algn="l">
              <a:defRPr/>
            </a:pPr>
            <a:r>
              <a:rPr lang="en-US" sz="1600" i="1" dirty="0">
                <a:solidFill>
                  <a:schemeClr val="bg1"/>
                </a:solidFill>
              </a:rPr>
              <a:t>The charging tray is secured in the Docking Station housing by a single Phillips screw</a:t>
            </a:r>
          </a:p>
        </p:txBody>
      </p:sp>
      <p:cxnSp>
        <p:nvCxnSpPr>
          <p:cNvPr id="77832" name="Straight Arrow Connector 4"/>
          <p:cNvCxnSpPr>
            <a:cxnSpLocks noChangeShapeType="1"/>
            <a:stCxn id="3" idx="1"/>
          </p:cNvCxnSpPr>
          <p:nvPr/>
        </p:nvCxnSpPr>
        <p:spPr bwMode="auto">
          <a:xfrm flipH="1" flipV="1">
            <a:off x="3287713" y="4884738"/>
            <a:ext cx="1470025" cy="9525"/>
          </a:xfrm>
          <a:prstGeom prst="straightConnector1">
            <a:avLst/>
          </a:prstGeom>
          <a:noFill/>
          <a:ln w="28575"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p:split orient="ver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930662" y="5310554"/>
            <a:ext cx="1213338" cy="1547446"/>
          </a:xfrm>
          <a:prstGeom prst="rect">
            <a:avLst/>
          </a:prstGeom>
          <a:solidFill>
            <a:srgbClr val="FFFFFF"/>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8851" name="Rectangle 2"/>
          <p:cNvSpPr>
            <a:spLocks noGrp="1" noChangeArrowheads="1"/>
          </p:cNvSpPr>
          <p:nvPr>
            <p:ph type="title"/>
          </p:nvPr>
        </p:nvSpPr>
        <p:spPr>
          <a:xfrm>
            <a:off x="0" y="588841"/>
            <a:ext cx="3368675" cy="1157288"/>
          </a:xfrm>
        </p:spPr>
        <p:txBody>
          <a:bodyPr/>
          <a:lstStyle/>
          <a:p>
            <a:r>
              <a:rPr lang="en-US" sz="2000" dirty="0" smtClean="0"/>
              <a:t>Removing or changing the DS-400 charging tray</a:t>
            </a:r>
          </a:p>
        </p:txBody>
      </p:sp>
      <p:sp>
        <p:nvSpPr>
          <p:cNvPr id="78852" name="Line 5"/>
          <p:cNvSpPr>
            <a:spLocks noChangeShapeType="1"/>
          </p:cNvSpPr>
          <p:nvPr/>
        </p:nvSpPr>
        <p:spPr bwMode="auto">
          <a:xfrm>
            <a:off x="0" y="2228850"/>
            <a:ext cx="91440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3" name="Rectangle 3"/>
          <p:cNvSpPr>
            <a:spLocks noGrp="1" noChangeArrowheads="1"/>
          </p:cNvSpPr>
          <p:nvPr>
            <p:ph type="body" idx="1"/>
          </p:nvPr>
        </p:nvSpPr>
        <p:spPr>
          <a:xfrm>
            <a:off x="306388" y="2433638"/>
            <a:ext cx="3038475" cy="1860550"/>
          </a:xfrm>
        </p:spPr>
        <p:txBody>
          <a:bodyPr/>
          <a:lstStyle/>
          <a:p>
            <a:pPr>
              <a:lnSpc>
                <a:spcPct val="90000"/>
              </a:lnSpc>
              <a:spcBef>
                <a:spcPct val="0"/>
              </a:spcBef>
              <a:spcAft>
                <a:spcPts val="1800"/>
              </a:spcAft>
            </a:pPr>
            <a:r>
              <a:rPr lang="en-US" sz="1800" smtClean="0"/>
              <a:t>Remove the charging tray screw; </a:t>
            </a:r>
          </a:p>
          <a:p>
            <a:pPr>
              <a:lnSpc>
                <a:spcPct val="90000"/>
              </a:lnSpc>
              <a:spcBef>
                <a:spcPct val="0"/>
              </a:spcBef>
              <a:spcAft>
                <a:spcPts val="1800"/>
              </a:spcAft>
            </a:pPr>
            <a:r>
              <a:rPr lang="en-US" sz="1800" smtClean="0"/>
              <a:t>Lift the tray from the front and pull up and forward</a:t>
            </a:r>
          </a:p>
        </p:txBody>
      </p:sp>
      <p:grpSp>
        <p:nvGrpSpPr>
          <p:cNvPr id="78854" name="Group 11"/>
          <p:cNvGrpSpPr>
            <a:grpSpLocks/>
          </p:cNvGrpSpPr>
          <p:nvPr/>
        </p:nvGrpSpPr>
        <p:grpSpPr bwMode="auto">
          <a:xfrm>
            <a:off x="3587750" y="161925"/>
            <a:ext cx="5289550" cy="5799138"/>
            <a:chOff x="3819646" y="162046"/>
            <a:chExt cx="5058136" cy="5712105"/>
          </a:xfrm>
        </p:grpSpPr>
        <p:sp>
          <p:nvSpPr>
            <p:cNvPr id="10" name="Rectangle 9"/>
            <p:cNvSpPr/>
            <p:nvPr/>
          </p:nvSpPr>
          <p:spPr bwMode="auto">
            <a:xfrm>
              <a:off x="3819646" y="229285"/>
              <a:ext cx="5058136" cy="5644866"/>
            </a:xfrm>
            <a:prstGeom prst="rect">
              <a:avLst/>
            </a:prstGeom>
            <a:solidFill>
              <a:srgbClr val="FFFFFF"/>
            </a:solidFill>
            <a:ln w="31750" cap="flat" cmpd="sng" algn="ctr">
              <a:solidFill>
                <a:schemeClr val="bg1"/>
              </a:solidFill>
              <a:prstDash val="solid"/>
              <a:round/>
              <a:headEnd type="none" w="med" len="med"/>
              <a:tailEnd type="none" w="med" len="med"/>
            </a:ln>
            <a:effectLst>
              <a:outerShdw dist="101600" dir="2700000" algn="ctr" rotWithShape="0">
                <a:schemeClr val="bg1">
                  <a:lumMod val="50000"/>
                  <a:lumOff val="50000"/>
                </a:schemeClr>
              </a:outerShdw>
            </a:effectLst>
            <a:extLst/>
          </p:spPr>
          <p:txBody>
            <a:bodyPr wrap="none" anchor="ctr"/>
            <a:lstStyle/>
            <a:p>
              <a:pPr>
                <a:defRPr/>
              </a:pPr>
              <a:endParaRPr lang="en-US"/>
            </a:p>
          </p:txBody>
        </p:sp>
        <p:pic>
          <p:nvPicPr>
            <p:cNvPr id="78858"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1063" y="2498228"/>
              <a:ext cx="5025722" cy="3375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8859"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1062" y="162046"/>
              <a:ext cx="4628446" cy="310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78855" name="Straight Arrow Connector 18"/>
          <p:cNvCxnSpPr>
            <a:cxnSpLocks noChangeShapeType="1"/>
          </p:cNvCxnSpPr>
          <p:nvPr/>
        </p:nvCxnSpPr>
        <p:spPr bwMode="auto">
          <a:xfrm flipH="1">
            <a:off x="6713538" y="1597025"/>
            <a:ext cx="496887" cy="139700"/>
          </a:xfrm>
          <a:prstGeom prst="straightConnector1">
            <a:avLst/>
          </a:prstGeom>
          <a:noFill/>
          <a:ln w="3175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p:cNvSpPr txBox="1"/>
          <p:nvPr/>
        </p:nvSpPr>
        <p:spPr>
          <a:xfrm>
            <a:off x="7213600" y="1136650"/>
            <a:ext cx="1398588" cy="584200"/>
          </a:xfrm>
          <a:prstGeom prst="rect">
            <a:avLst/>
          </a:prstGeom>
          <a:solidFill>
            <a:srgbClr val="FFFFFF"/>
          </a:solidFill>
          <a:ln w="28575">
            <a:solidFill>
              <a:schemeClr val="bg1"/>
            </a:solidFill>
          </a:ln>
          <a:effectLst>
            <a:outerShdw dist="101600" dir="2700000" algn="ctr" rotWithShape="0">
              <a:schemeClr val="bg1">
                <a:lumMod val="50000"/>
                <a:lumOff val="50000"/>
              </a:schemeClr>
            </a:outerShdw>
          </a:effectLst>
        </p:spPr>
        <p:txBody>
          <a:bodyPr>
            <a:spAutoFit/>
          </a:bodyPr>
          <a:lstStyle/>
          <a:p>
            <a:pPr algn="l">
              <a:defRPr/>
            </a:pPr>
            <a:r>
              <a:rPr lang="en-US" sz="1600" i="1" dirty="0">
                <a:solidFill>
                  <a:schemeClr val="bg1"/>
                </a:solidFill>
              </a:rPr>
              <a:t>Charging tray screw</a:t>
            </a:r>
          </a:p>
        </p:txBody>
      </p:sp>
    </p:spTree>
  </p:cSld>
  <p:clrMapOvr>
    <a:masterClrMapping/>
  </p:clrMapOvr>
  <p:transition spd="slow">
    <p:split orient="vert"/>
  </p:transition>
  <p:timing>
    <p:tnLst>
      <p:par>
        <p:cTn id="1" dur="indefinite" restart="never" nodeType="tmRoot"/>
      </p:par>
    </p:tnLst>
  </p:timing>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31228</TotalTime>
  <Words>10150</Words>
  <Application>Microsoft Office PowerPoint</Application>
  <PresentationFormat>On-screen Show (4:3)</PresentationFormat>
  <Paragraphs>1505</Paragraphs>
  <Slides>172</Slides>
  <Notes>171</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172</vt:i4>
      </vt:variant>
    </vt:vector>
  </HeadingPairs>
  <TitlesOfParts>
    <vt:vector size="176" baseType="lpstr">
      <vt:lpstr>Fireball</vt:lpstr>
      <vt:lpstr>1_Fireball</vt:lpstr>
      <vt:lpstr>2_Fireball</vt:lpstr>
      <vt:lpstr>Bitmap Image</vt:lpstr>
      <vt:lpstr>PowerPoint Presentation</vt:lpstr>
      <vt:lpstr>Overview of G450 / G460 Features</vt:lpstr>
      <vt:lpstr>G450 Confined Space Gas Detector</vt:lpstr>
      <vt:lpstr>G460 Multi-gas Monitor</vt:lpstr>
      <vt:lpstr>G450 / G460 Optional   6-year Sensor Warranty</vt:lpstr>
      <vt:lpstr>G450 / G460 Optional 6-year Sensor Warranty</vt:lpstr>
      <vt:lpstr>Easy to use!</vt:lpstr>
      <vt:lpstr>Three color "Traffic Signal" display </vt:lpstr>
      <vt:lpstr>Rugged design</vt:lpstr>
      <vt:lpstr>G460 Multi-gas Monitor</vt:lpstr>
      <vt:lpstr>G450 / G460 Multi-Gas Detector</vt:lpstr>
      <vt:lpstr>G450 / G460 battery packs</vt:lpstr>
      <vt:lpstr>Rechargeable battery pack </vt:lpstr>
      <vt:lpstr>Expected G450 / G460 run times</vt:lpstr>
      <vt:lpstr>Expected G450 run times as function of temperature</vt:lpstr>
      <vt:lpstr>Datalogging Standard</vt:lpstr>
      <vt:lpstr>G460 Optional Extended Datalogging Storage Capacity</vt:lpstr>
      <vt:lpstr>G450 / G460 Motorized Pump </vt:lpstr>
      <vt:lpstr>G450 / G460 Motorized Pump</vt:lpstr>
      <vt:lpstr>G450 / G460 Drop-in Charger</vt:lpstr>
      <vt:lpstr>Optional G450 / G460 Drop-in Charger for Pump Equipped Instruments</vt:lpstr>
      <vt:lpstr>G450 / G460  Five-Unit Multi-Charger</vt:lpstr>
      <vt:lpstr>Five instrument multi-charger</vt:lpstr>
      <vt:lpstr>Other accessories</vt:lpstr>
      <vt:lpstr>Use TS-400 Test Station for daily bump check</vt:lpstr>
      <vt:lpstr>Use DS400 Docking Station for daily bump check and / or periodic calibration</vt:lpstr>
      <vt:lpstr>Comprehensive Test Reports</vt:lpstr>
      <vt:lpstr>Automatically generate  calibration and bump test certificates</vt:lpstr>
      <vt:lpstr>Accessories included with every instrument</vt:lpstr>
      <vt:lpstr>Traditional Electrochemical Toxic Gas Sensors</vt:lpstr>
      <vt:lpstr>G460 Interchangeable  Plug-and-Play Smart Sensors</vt:lpstr>
      <vt:lpstr>G460 has the flexibility to support the right sensor technology for the job!</vt:lpstr>
      <vt:lpstr>GfG wins hands down when it comes to features AND three year cost of ownership!</vt:lpstr>
      <vt:lpstr>Sales Support:  www.Goodforgas.com</vt:lpstr>
      <vt:lpstr>G450 / G460 Basic Operation</vt:lpstr>
      <vt:lpstr>Basic operation</vt:lpstr>
      <vt:lpstr>External features and controls</vt:lpstr>
      <vt:lpstr>Battery Pack Location</vt:lpstr>
      <vt:lpstr>Turning the instrument on </vt:lpstr>
      <vt:lpstr>Verifying firmware version</vt:lpstr>
      <vt:lpstr>Startup sequence</vt:lpstr>
      <vt:lpstr>Instrument start up</vt:lpstr>
      <vt:lpstr>“Bump test” and “Calibration” overdue alarms</vt:lpstr>
      <vt:lpstr>Turning the instrument off</vt:lpstr>
      <vt:lpstr>Function of buttons</vt:lpstr>
      <vt:lpstr>LCD features</vt:lpstr>
      <vt:lpstr>LCD features</vt:lpstr>
      <vt:lpstr>Rechargeable battery pack </vt:lpstr>
      <vt:lpstr>To turn on LED flashlight</vt:lpstr>
      <vt:lpstr>Instrument readings and alarms</vt:lpstr>
      <vt:lpstr>G450 / G460 alarms</vt:lpstr>
      <vt:lpstr>Effects of O2 concentration on combustible gas readings</vt:lpstr>
      <vt:lpstr>Effects of high concentrations of gas on LEL sensor</vt:lpstr>
      <vt:lpstr>Peak Reading Mode</vt:lpstr>
      <vt:lpstr>Clearing "Peak Mode" readings</vt:lpstr>
      <vt:lpstr>Viewing Peak, STEL and TWA readings for entire monitoring interval</vt:lpstr>
      <vt:lpstr>G450 / G460 battery packs</vt:lpstr>
      <vt:lpstr>G450 / G460 Drop-in Charger</vt:lpstr>
      <vt:lpstr>Optional G450 / G460 Drop-in Charger for Pump Equipped Instruments</vt:lpstr>
      <vt:lpstr>G450 / G460 Charging Cycle</vt:lpstr>
      <vt:lpstr>G450 / G460 Charging Cycle</vt:lpstr>
      <vt:lpstr>Changing battery packs</vt:lpstr>
      <vt:lpstr>Changing battery packs</vt:lpstr>
      <vt:lpstr>Changing battery packs</vt:lpstr>
      <vt:lpstr>Voltage depression due to over-charging</vt:lpstr>
      <vt:lpstr>“Anti-lazy battery” deep-discharge cycle</vt:lpstr>
      <vt:lpstr>Charger cradle hardware compatibility</vt:lpstr>
      <vt:lpstr>Main menu screen</vt:lpstr>
      <vt:lpstr>One-time deep discharge cycle for NiMH battery pack</vt:lpstr>
      <vt:lpstr>Automatic deep discharge cycle</vt:lpstr>
      <vt:lpstr>Limiting automatic deep discharge cycle to certain days </vt:lpstr>
      <vt:lpstr>Automatic deep discharge cycle</vt:lpstr>
      <vt:lpstr>PowerPoint Presentation</vt:lpstr>
      <vt:lpstr>Bump Test (Manual Procedure)</vt:lpstr>
      <vt:lpstr>Bump Test</vt:lpstr>
      <vt:lpstr>Bump Test</vt:lpstr>
      <vt:lpstr>Manual AutoCal</vt:lpstr>
      <vt:lpstr>Attach Cal Cap to Enter Fresh Air and Span “AutoCal”</vt:lpstr>
      <vt:lpstr>Can also enter “AutoCal” mode by pushing “Reset” and “Zoom” buttons at same time </vt:lpstr>
      <vt:lpstr>Calibration gas concentrations</vt:lpstr>
      <vt:lpstr>What should you do if you fail AutoCal adjustment?</vt:lpstr>
      <vt:lpstr>What if you check the gas and fittings but still fail AutoCal adjustment?</vt:lpstr>
      <vt:lpstr>Single sensor calibration procedure (part 1)</vt:lpstr>
      <vt:lpstr>Single sensor calibration procedure (part 2)</vt:lpstr>
      <vt:lpstr>Single sensor calibration procedure (part 3)</vt:lpstr>
      <vt:lpstr>Saving single-sensor “Zero” and “Calibration” results (part 4)</vt:lpstr>
      <vt:lpstr>Single sensor calibration procedure (part 5)</vt:lpstr>
      <vt:lpstr>Single sensor calibration procedure (part 6)</vt:lpstr>
      <vt:lpstr>DS-400 Docking Station for daily bump check and / or periodic calibration</vt:lpstr>
      <vt:lpstr>DS-404 Multi-inlet Docking Station for bump check and periodic calibration</vt:lpstr>
      <vt:lpstr>Using DS400 Docking Station for daily bump check and / or periodic calibration</vt:lpstr>
      <vt:lpstr>Using DS-400 Docking Station for daily bump check and / or periodic calibration</vt:lpstr>
      <vt:lpstr>Using DS-400 Docking Station for daily bump check and / or periodic calibration</vt:lpstr>
      <vt:lpstr>How to do bump test  </vt:lpstr>
      <vt:lpstr>How to do bump test  </vt:lpstr>
      <vt:lpstr>DS400 Docking Station</vt:lpstr>
      <vt:lpstr>What to do if instrument fails bump test  </vt:lpstr>
      <vt:lpstr>DS-400 charging tray options</vt:lpstr>
      <vt:lpstr>Removing or changing the DS-400 charging tray</vt:lpstr>
      <vt:lpstr>DS400 Docking Station options</vt:lpstr>
      <vt:lpstr>Pump Start-up</vt:lpstr>
      <vt:lpstr>Using the motorized sample pump</vt:lpstr>
      <vt:lpstr>Performing a gas test</vt:lpstr>
      <vt:lpstr>Time required for proper testing </vt:lpstr>
      <vt:lpstr>G450 / G460 Advanced Operation</vt:lpstr>
      <vt:lpstr>Advanced user options: Service Mode</vt:lpstr>
      <vt:lpstr>Making a change and leaving "Service Mode"</vt:lpstr>
      <vt:lpstr>Advanced user options:  Service Mode “System” menu</vt:lpstr>
      <vt:lpstr>Advanced user options:  Service Mode “Sensor” menu</vt:lpstr>
      <vt:lpstr>Advanced user options:  Oxygen “Sensor” menu</vt:lpstr>
      <vt:lpstr>Advanced user options:  Oxygen “Sensor” menu</vt:lpstr>
      <vt:lpstr>Advanced user options:  Oxygen “Sensor” menu</vt:lpstr>
      <vt:lpstr>Advanced user options:  LEL “Sensor” menu</vt:lpstr>
      <vt:lpstr>Selecting a new gas from the "Gas and Unit" library</vt:lpstr>
      <vt:lpstr>CC LEL sensor “Gas and Unit” library choices  </vt:lpstr>
      <vt:lpstr>Additional catalytic LEL sensor response factors</vt:lpstr>
      <vt:lpstr>Advanced user options:  Toxic “Sensor” menus</vt:lpstr>
      <vt:lpstr>PID sensor menu </vt:lpstr>
      <vt:lpstr>PID sensor “Gas and Unit” library choices  </vt:lpstr>
      <vt:lpstr>PID range and resolution</vt:lpstr>
      <vt:lpstr>Advanced user options:   Viewing or changing span gas values</vt:lpstr>
      <vt:lpstr>Advanced user options:   Viewing or changing span gas values</vt:lpstr>
      <vt:lpstr>Advanced user options:   Viewing or changing alarms</vt:lpstr>
      <vt:lpstr>G450 / G460 Advanced Service Procedures</vt:lpstr>
      <vt:lpstr>Date Code Method of Calibration</vt:lpstr>
      <vt:lpstr>Date Code Method of Calibration</vt:lpstr>
      <vt:lpstr>Updating G450 / G460 Firmware</vt:lpstr>
      <vt:lpstr>Update firmware: Step 1</vt:lpstr>
      <vt:lpstr>Update firmware: Step 2</vt:lpstr>
      <vt:lpstr>Update firmware: Step 3</vt:lpstr>
      <vt:lpstr>Update firmware: Step 4</vt:lpstr>
      <vt:lpstr>Update firmware: If a problem is encountered</vt:lpstr>
      <vt:lpstr>Configuration Update Software</vt:lpstr>
      <vt:lpstr>Using Configuration Update Software </vt:lpstr>
      <vt:lpstr>Configuration update: Getting started</vt:lpstr>
      <vt:lpstr>Configuration update: Connecting with computer</vt:lpstr>
      <vt:lpstr>Configuration update: Open Com Port</vt:lpstr>
      <vt:lpstr>Configuration update: “Step 1” screen</vt:lpstr>
      <vt:lpstr>Configuration update: What if you accidentally click the “Initialize” button in the“Step 1” screen?</vt:lpstr>
      <vt:lpstr>Configuration update: “Step 2” screen</vt:lpstr>
      <vt:lpstr>Resetting the warranty expiration date for a new G450 sensor</vt:lpstr>
      <vt:lpstr>Configuration update: “Step 2” screen</vt:lpstr>
      <vt:lpstr>Configuration update: PL gas / extras screen</vt:lpstr>
      <vt:lpstr>Configuration update: Reconfiguration screen</vt:lpstr>
      <vt:lpstr>Sensor replacement</vt:lpstr>
      <vt:lpstr>Sensor replacement</vt:lpstr>
      <vt:lpstr>Sensor replacement</vt:lpstr>
      <vt:lpstr>G450 Sensor replacement</vt:lpstr>
      <vt:lpstr>G460 sensor replacement</vt:lpstr>
      <vt:lpstr>G460 Interchangeable Smart Sensors</vt:lpstr>
      <vt:lpstr>G460 Main PCB: Five Smart Sensor Positions</vt:lpstr>
      <vt:lpstr>G460 Smart Sensor PID</vt:lpstr>
      <vt:lpstr>G460 PID maintenance</vt:lpstr>
      <vt:lpstr>G460 PID Maintenance</vt:lpstr>
      <vt:lpstr>G460 PID Maintenance Kit</vt:lpstr>
      <vt:lpstr>G460 PID Maintenance Cautions</vt:lpstr>
      <vt:lpstr>G460 PID Maintenance </vt:lpstr>
      <vt:lpstr>G460 PID Maintenance</vt:lpstr>
      <vt:lpstr>G460 PID Maintenance</vt:lpstr>
      <vt:lpstr>G460 PID Maintenance</vt:lpstr>
      <vt:lpstr>G460 PID Maintenance</vt:lpstr>
      <vt:lpstr>G460 PID Maintenance</vt:lpstr>
      <vt:lpstr>G460 PID Maintenance</vt:lpstr>
      <vt:lpstr>G460 PID Maintenance</vt:lpstr>
      <vt:lpstr>G460 PID Maintenance</vt:lpstr>
      <vt:lpstr>G460 PID Maintenance</vt:lpstr>
      <vt:lpstr>Infrared CO2 and combustible gas Smart Sensor</vt:lpstr>
      <vt:lpstr>Changing sensor gasket and filters</vt:lpstr>
      <vt:lpstr>Reassembling the instrument housing</vt:lpstr>
      <vt:lpstr>Reassembling the instrument housing</vt:lpstr>
      <vt:lpstr>Returning the instrument to service</vt:lpstr>
      <vt:lpstr>Questions?</vt:lpstr>
    </vt:vector>
  </TitlesOfParts>
  <Company>BW Technologies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Presentation</dc:title>
  <dc:creator>Robert Henderson</dc:creator>
  <cp:lastModifiedBy>Bob Henderson</cp:lastModifiedBy>
  <cp:revision>1070</cp:revision>
  <cp:lastPrinted>2000-12-02T23:41:38Z</cp:lastPrinted>
  <dcterms:created xsi:type="dcterms:W3CDTF">1998-10-08T14:52:24Z</dcterms:created>
  <dcterms:modified xsi:type="dcterms:W3CDTF">2013-01-23T17:06:52Z</dcterms:modified>
</cp:coreProperties>
</file>