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7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3680" r:id="rId2"/>
    <p:sldMasterId id="2147483692" r:id="rId3"/>
    <p:sldMasterId id="2147483714" r:id="rId4"/>
    <p:sldMasterId id="2147483730" r:id="rId5"/>
    <p:sldMasterId id="2147483765" r:id="rId6"/>
    <p:sldMasterId id="2147483784" r:id="rId7"/>
    <p:sldMasterId id="2147483806" r:id="rId8"/>
  </p:sldMasterIdLst>
  <p:notesMasterIdLst>
    <p:notesMasterId r:id="rId97"/>
  </p:notesMasterIdLst>
  <p:handoutMasterIdLst>
    <p:handoutMasterId r:id="rId98"/>
  </p:handoutMasterIdLst>
  <p:sldIdLst>
    <p:sldId id="1603" r:id="rId9"/>
    <p:sldId id="1494" r:id="rId10"/>
    <p:sldId id="1672" r:id="rId11"/>
    <p:sldId id="1683" r:id="rId12"/>
    <p:sldId id="1552" r:id="rId13"/>
    <p:sldId id="1495" r:id="rId14"/>
    <p:sldId id="1553" r:id="rId15"/>
    <p:sldId id="1577" r:id="rId16"/>
    <p:sldId id="1576" r:id="rId17"/>
    <p:sldId id="1554" r:id="rId18"/>
    <p:sldId id="1498" r:id="rId19"/>
    <p:sldId id="1673" r:id="rId20"/>
    <p:sldId id="1675" r:id="rId21"/>
    <p:sldId id="1677" r:id="rId22"/>
    <p:sldId id="1676" r:id="rId23"/>
    <p:sldId id="1678" r:id="rId24"/>
    <p:sldId id="1679" r:id="rId25"/>
    <p:sldId id="1680" r:id="rId26"/>
    <p:sldId id="1507" r:id="rId27"/>
    <p:sldId id="1590" r:id="rId28"/>
    <p:sldId id="1589" r:id="rId29"/>
    <p:sldId id="1591" r:id="rId30"/>
    <p:sldId id="1592" r:id="rId31"/>
    <p:sldId id="1585" r:id="rId32"/>
    <p:sldId id="1565" r:id="rId33"/>
    <p:sldId id="1564" r:id="rId34"/>
    <p:sldId id="1566" r:id="rId35"/>
    <p:sldId id="1511" r:id="rId36"/>
    <p:sldId id="1598" r:id="rId37"/>
    <p:sldId id="1515" r:id="rId38"/>
    <p:sldId id="1571" r:id="rId39"/>
    <p:sldId id="1685" r:id="rId40"/>
    <p:sldId id="1686" r:id="rId41"/>
    <p:sldId id="1687" r:id="rId42"/>
    <p:sldId id="1688" r:id="rId43"/>
    <p:sldId id="1604" r:id="rId44"/>
    <p:sldId id="1605" r:id="rId45"/>
    <p:sldId id="1606" r:id="rId46"/>
    <p:sldId id="1607" r:id="rId47"/>
    <p:sldId id="1608" r:id="rId48"/>
    <p:sldId id="1609" r:id="rId49"/>
    <p:sldId id="1610" r:id="rId50"/>
    <p:sldId id="1612" r:id="rId51"/>
    <p:sldId id="1613" r:id="rId52"/>
    <p:sldId id="1614" r:id="rId53"/>
    <p:sldId id="1615" r:id="rId54"/>
    <p:sldId id="1616" r:id="rId55"/>
    <p:sldId id="1619" r:id="rId56"/>
    <p:sldId id="1620" r:id="rId57"/>
    <p:sldId id="1623" r:id="rId58"/>
    <p:sldId id="1624" r:id="rId59"/>
    <p:sldId id="1625" r:id="rId60"/>
    <p:sldId id="1626" r:id="rId61"/>
    <p:sldId id="1627" r:id="rId62"/>
    <p:sldId id="1628" r:id="rId63"/>
    <p:sldId id="1629" r:id="rId64"/>
    <p:sldId id="1630" r:id="rId65"/>
    <p:sldId id="1631" r:id="rId66"/>
    <p:sldId id="1632" r:id="rId67"/>
    <p:sldId id="1633" r:id="rId68"/>
    <p:sldId id="1634" r:id="rId69"/>
    <p:sldId id="1635" r:id="rId70"/>
    <p:sldId id="1636" r:id="rId71"/>
    <p:sldId id="1637" r:id="rId72"/>
    <p:sldId id="1638" r:id="rId73"/>
    <p:sldId id="1639" r:id="rId74"/>
    <p:sldId id="1640" r:id="rId75"/>
    <p:sldId id="1641" r:id="rId76"/>
    <p:sldId id="1642" r:id="rId77"/>
    <p:sldId id="1643" r:id="rId78"/>
    <p:sldId id="1644" r:id="rId79"/>
    <p:sldId id="1645" r:id="rId80"/>
    <p:sldId id="1646" r:id="rId81"/>
    <p:sldId id="1647" r:id="rId82"/>
    <p:sldId id="1648" r:id="rId83"/>
    <p:sldId id="1649" r:id="rId84"/>
    <p:sldId id="1650" r:id="rId85"/>
    <p:sldId id="1651" r:id="rId86"/>
    <p:sldId id="1652" r:id="rId87"/>
    <p:sldId id="1653" r:id="rId88"/>
    <p:sldId id="1654" r:id="rId89"/>
    <p:sldId id="1655" r:id="rId90"/>
    <p:sldId id="1656" r:id="rId91"/>
    <p:sldId id="1667" r:id="rId92"/>
    <p:sldId id="1668" r:id="rId93"/>
    <p:sldId id="1669" r:id="rId94"/>
    <p:sldId id="1670" r:id="rId95"/>
    <p:sldId id="1671" r:id="rId96"/>
  </p:sldIdLst>
  <p:sldSz cx="9144000" cy="6858000" type="screen4x3"/>
  <p:notesSz cx="70104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014">
          <p15:clr>
            <a:srgbClr val="A4A3A4"/>
          </p15:clr>
        </p15:guide>
        <p15:guide id="2" pos="455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4">
          <p15:clr>
            <a:srgbClr val="A4A3A4"/>
          </p15:clr>
        </p15:guide>
        <p15:guide id="2" pos="230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C5D2F3"/>
    <a:srgbClr val="00FF00"/>
    <a:srgbClr val="FFE4C9"/>
    <a:srgbClr val="FFF0E1"/>
    <a:srgbClr val="FFD9B3"/>
    <a:srgbClr val="FFC58B"/>
    <a:srgbClr val="FFF7F3"/>
    <a:srgbClr val="FEB6A0"/>
    <a:srgbClr val="FFC6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67" autoAdjust="0"/>
    <p:restoredTop sz="86423" autoAdjust="0"/>
  </p:normalViewPr>
  <p:slideViewPr>
    <p:cSldViewPr snapToGrid="0">
      <p:cViewPr varScale="1">
        <p:scale>
          <a:sx n="88" d="100"/>
          <a:sy n="88" d="100"/>
        </p:scale>
        <p:origin x="-408" y="-72"/>
      </p:cViewPr>
      <p:guideLst>
        <p:guide orient="horz" pos="1014"/>
        <p:guide pos="45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-1302" y="-60"/>
      </p:cViewPr>
      <p:guideLst>
        <p:guide orient="horz" pos="2928"/>
        <p:guide pos="2209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97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100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image" Target="../media/image104.png"/><Relationship Id="rId4" Type="http://schemas.openxmlformats.org/officeDocument/2006/relationships/image" Target="../media/image10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0" y="8670800"/>
            <a:ext cx="7010400" cy="46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b" anchorCtr="0" compatLnSpc="1">
            <a:prstTxWarp prst="textNoShape">
              <a:avLst/>
            </a:prstTxWarp>
          </a:bodyPr>
          <a:lstStyle>
            <a:lvl1pPr defTabSz="913525">
              <a:defRPr sz="1200" b="0" i="1">
                <a:latin typeface="Arial Narrow" pitchFamily="34" charset="0"/>
              </a:defRPr>
            </a:lvl1pPr>
          </a:lstStyle>
          <a:p>
            <a:pPr>
              <a:defRPr/>
            </a:pPr>
            <a:fld id="{C28A8517-6FE3-4729-8360-B11FF6394B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168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623" cy="46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>
            <a:lvl1pPr algn="l" defTabSz="913525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777" y="0"/>
            <a:ext cx="3036623" cy="46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>
            <a:lvl1pPr algn="r" defTabSz="913525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20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634" y="4416099"/>
            <a:ext cx="5139134" cy="418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58"/>
            <a:ext cx="3036623" cy="465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b" anchorCtr="0" compatLnSpc="1">
            <a:prstTxWarp prst="textNoShape">
              <a:avLst/>
            </a:prstTxWarp>
          </a:bodyPr>
          <a:lstStyle>
            <a:lvl1pPr algn="l" defTabSz="913525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777" y="8830658"/>
            <a:ext cx="3036623" cy="465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0" tIns="45705" rIns="91410" bIns="45705" numCol="1" anchor="b" anchorCtr="0" compatLnSpc="1">
            <a:prstTxWarp prst="textNoShape">
              <a:avLst/>
            </a:prstTxWarp>
          </a:bodyPr>
          <a:lstStyle>
            <a:lvl1pPr algn="r" defTabSz="913525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39AA1B7B-2A96-4761-BCD2-400D5FFFB7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23263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D0D92B4-D7F7-496E-A012-2C2ADAB16714}" type="slidenum">
              <a:rPr lang="en-US" altLang="en-US" sz="1200" b="0">
                <a:latin typeface="Times New Roman" pitchFamily="18" charset="0"/>
              </a:rPr>
              <a:pPr/>
              <a:t>1</a:t>
            </a:fld>
            <a:endParaRPr lang="en-US" altLang="en-US" sz="1200" b="0" dirty="0"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01356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D596BD9-7A4D-46B1-A25F-F1E73B11D1D4}" type="slidenum">
              <a:rPr lang="en-US" altLang="en-US" sz="1300" b="0">
                <a:latin typeface="Times New Roman" pitchFamily="18" charset="0"/>
              </a:rPr>
              <a:pPr/>
              <a:t>10</a:t>
            </a:fld>
            <a:endParaRPr lang="en-US" altLang="en-US" sz="1300" b="0">
              <a:latin typeface="Times New Roman" pitchFamily="18" charset="0"/>
            </a:endParaRPr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00531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14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31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1pPr>
            <a:lvl2pPr marL="716130" indent="-275434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2pPr>
            <a:lvl3pPr marL="1101738" indent="-220348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3pPr>
            <a:lvl4pPr marL="1542433" indent="-220348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4pPr>
            <a:lvl5pPr marL="1983128" indent="-220348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5pPr>
            <a:lvl6pPr marL="2423823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6pPr>
            <a:lvl7pPr marL="2864518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7pPr>
            <a:lvl8pPr marL="3305213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8pPr>
            <a:lvl9pPr marL="3745908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5CED275-923A-4C96-B851-8109E32711FE}" type="slidenum">
              <a:rPr lang="en-US" sz="1000" b="0">
                <a:latin typeface="Times New Roman" pitchFamily="18" charset="0"/>
              </a:rPr>
              <a:pPr/>
              <a:t>11</a:t>
            </a:fld>
            <a:endParaRPr lang="en-US" sz="10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720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B8A7BD9-10F4-406A-8D96-8EF61D2AFBD7}" type="slidenum">
              <a:rPr lang="en-US" sz="1200" smtClean="0">
                <a:solidFill>
                  <a:prstClr val="black"/>
                </a:solidFill>
              </a:rPr>
              <a:pPr eaLnBrk="1" hangingPunct="1"/>
              <a:t>12</a:t>
            </a:fld>
            <a:endParaRPr lang="en-US" sz="1200" smtClean="0">
              <a:solidFill>
                <a:prstClr val="black"/>
              </a:solidFill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30CAA1-F9E8-4F4F-92AF-53610730B916}" type="slidenum">
              <a:rPr lang="en-US" altLang="en-US" sz="1200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13</a:t>
            </a:fld>
            <a:endParaRPr lang="en-US" alt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41D7771-41B5-4025-ABC3-7C5B947F9081}" type="slidenum">
              <a:rPr lang="en-US" sz="1200" smtClean="0">
                <a:solidFill>
                  <a:prstClr val="black"/>
                </a:solidFill>
              </a:rPr>
              <a:pPr eaLnBrk="1" hangingPunct="1"/>
              <a:t>14</a:t>
            </a:fld>
            <a:endParaRPr lang="en-US" sz="1200" smtClean="0">
              <a:solidFill>
                <a:prstClr val="black"/>
              </a:solidFill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41D7771-41B5-4025-ABC3-7C5B947F9081}" type="slidenum">
              <a:rPr lang="en-US" sz="1200" smtClean="0">
                <a:solidFill>
                  <a:prstClr val="black"/>
                </a:solidFill>
              </a:rPr>
              <a:pPr eaLnBrk="1" hangingPunct="1"/>
              <a:t>15</a:t>
            </a:fld>
            <a:endParaRPr lang="en-US" sz="1200" smtClean="0">
              <a:solidFill>
                <a:prstClr val="black"/>
              </a:solidFill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67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6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1pPr>
            <a:lvl2pPr marL="716130" indent="-275434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2pPr>
            <a:lvl3pPr marL="1101738" indent="-220348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3pPr>
            <a:lvl4pPr marL="1542433" indent="-220348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4pPr>
            <a:lvl5pPr marL="1983128" indent="-220348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5pPr>
            <a:lvl6pPr marL="2423823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6pPr>
            <a:lvl7pPr marL="2864518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7pPr>
            <a:lvl8pPr marL="3305213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8pPr>
            <a:lvl9pPr marL="3745908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B359D2E-B594-4A82-A3FC-282350DF8D1D}" type="slidenum">
              <a:rPr lang="en-US" sz="1000" b="0">
                <a:latin typeface="Times New Roman" pitchFamily="18" charset="0"/>
              </a:rPr>
              <a:pPr/>
              <a:t>19</a:t>
            </a:fld>
            <a:endParaRPr lang="en-US" sz="10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3705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70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57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1pPr>
            <a:lvl2pPr marL="716130" indent="-275434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2pPr>
            <a:lvl3pPr marL="1101738" indent="-220348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3pPr>
            <a:lvl4pPr marL="1542433" indent="-220348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4pPr>
            <a:lvl5pPr marL="1983128" indent="-220348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5pPr>
            <a:lvl6pPr marL="2423823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6pPr>
            <a:lvl7pPr marL="2864518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7pPr>
            <a:lvl8pPr marL="3305213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8pPr>
            <a:lvl9pPr marL="3745908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05B9F16-4B12-4437-A156-3AA17F1C48B7}" type="slidenum">
              <a:rPr lang="en-US" sz="1000" b="0">
                <a:latin typeface="Times New Roman" pitchFamily="18" charset="0"/>
              </a:rPr>
              <a:pPr/>
              <a:t>20</a:t>
            </a:fld>
            <a:endParaRPr lang="en-US" sz="10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6353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70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7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1pPr>
            <a:lvl2pPr marL="716130" indent="-275434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2pPr>
            <a:lvl3pPr marL="1101738" indent="-220348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3pPr>
            <a:lvl4pPr marL="1542433" indent="-220348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4pPr>
            <a:lvl5pPr marL="1983128" indent="-220348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5pPr>
            <a:lvl6pPr marL="2423823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6pPr>
            <a:lvl7pPr marL="2864518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7pPr>
            <a:lvl8pPr marL="3305213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8pPr>
            <a:lvl9pPr marL="3745908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05B9F16-4B12-4437-A156-3AA17F1C48B7}" type="slidenum">
              <a:rPr lang="en-US" sz="1000" b="0">
                <a:latin typeface="Times New Roman" pitchFamily="18" charset="0"/>
              </a:rPr>
              <a:pPr/>
              <a:t>21</a:t>
            </a:fld>
            <a:endParaRPr lang="en-US" sz="10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278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70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7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1pPr>
            <a:lvl2pPr marL="716130" indent="-275434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2pPr>
            <a:lvl3pPr marL="1101738" indent="-220348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3pPr>
            <a:lvl4pPr marL="1542433" indent="-220348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4pPr>
            <a:lvl5pPr marL="1983128" indent="-220348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5pPr>
            <a:lvl6pPr marL="2423823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6pPr>
            <a:lvl7pPr marL="2864518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7pPr>
            <a:lvl8pPr marL="3305213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8pPr>
            <a:lvl9pPr marL="3745908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05B9F16-4B12-4437-A156-3AA17F1C48B7}" type="slidenum">
              <a:rPr lang="en-US" sz="1000" b="0">
                <a:latin typeface="Times New Roman" pitchFamily="18" charset="0"/>
              </a:rPr>
              <a:pPr/>
              <a:t>22</a:t>
            </a:fld>
            <a:endParaRPr lang="en-US" sz="10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602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1pPr>
            <a:lvl2pPr marL="716130" indent="-275434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2pPr>
            <a:lvl3pPr marL="1101738" indent="-220348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3pPr>
            <a:lvl4pPr marL="1542433" indent="-220348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4pPr>
            <a:lvl5pPr marL="1983128" indent="-220348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5pPr>
            <a:lvl6pPr marL="2423823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6pPr>
            <a:lvl7pPr marL="2864518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7pPr>
            <a:lvl8pPr marL="3305213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8pPr>
            <a:lvl9pPr marL="3745908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D9C3877-F41A-4C77-9AB1-C41630C2DFEC}" type="slidenum">
              <a:rPr lang="en-US" sz="1000" b="0">
                <a:latin typeface="Times New Roman" pitchFamily="18" charset="0"/>
              </a:rPr>
              <a:pPr/>
              <a:t>2</a:t>
            </a:fld>
            <a:endParaRPr lang="en-US" sz="1000" b="0">
              <a:latin typeface="Times New Roman" pitchFamily="18" charset="0"/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718132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31943B-5FFC-415C-BFEA-6EC07D8A8696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03843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90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9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1pPr>
            <a:lvl2pPr marL="716130" indent="-275434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2pPr>
            <a:lvl3pPr marL="1101738" indent="-220348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3pPr>
            <a:lvl4pPr marL="1542433" indent="-220348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4pPr>
            <a:lvl5pPr marL="1983128" indent="-220348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5pPr>
            <a:lvl6pPr marL="2423823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6pPr>
            <a:lvl7pPr marL="2864518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7pPr>
            <a:lvl8pPr marL="3305213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8pPr>
            <a:lvl9pPr marL="3745908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1493E6D-9134-4595-B542-3E69684D75B8}" type="slidenum">
              <a:rPr lang="en-US" sz="1000" b="0">
                <a:latin typeface="Times New Roman" pitchFamily="18" charset="0"/>
              </a:rPr>
              <a:pPr/>
              <a:t>24</a:t>
            </a:fld>
            <a:endParaRPr lang="en-US" sz="10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9364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39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253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32B1B30-1568-44AB-8320-57F3CC86E3B5}" type="slidenum">
              <a:rPr lang="en-US" altLang="en-US" sz="1200" b="0">
                <a:latin typeface="Times New Roman" pitchFamily="18" charset="0"/>
              </a:rPr>
              <a:pPr/>
              <a:t>25</a:t>
            </a:fld>
            <a:endParaRPr lang="en-US" alt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183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29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252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60A3405-9ADA-459C-98EB-8CDE138E52E8}" type="slidenum">
              <a:rPr lang="en-US" altLang="en-US" sz="1200" b="0">
                <a:latin typeface="Times New Roman" pitchFamily="18" charset="0"/>
              </a:rPr>
              <a:pPr/>
              <a:t>26</a:t>
            </a:fld>
            <a:endParaRPr lang="en-US" alt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7431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256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218165E-DCDB-460E-8D52-26F75FC74595}" type="slidenum">
              <a:rPr lang="en-US" altLang="en-US" sz="1200" b="0">
                <a:latin typeface="Times New Roman" pitchFamily="18" charset="0"/>
              </a:rPr>
              <a:pPr/>
              <a:t>27</a:t>
            </a:fld>
            <a:endParaRPr lang="en-US" altLang="en-US" sz="12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5269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1pPr>
            <a:lvl2pPr marL="716130" indent="-275434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2pPr>
            <a:lvl3pPr marL="1101738" indent="-220348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3pPr>
            <a:lvl4pPr marL="1542433" indent="-220348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4pPr>
            <a:lvl5pPr marL="1983128" indent="-220348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5pPr>
            <a:lvl6pPr marL="2423823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6pPr>
            <a:lvl7pPr marL="2864518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7pPr>
            <a:lvl8pPr marL="3305213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8pPr>
            <a:lvl9pPr marL="3745908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B3AB9B7-5CEC-4581-8C3D-42D7F3289D4B}" type="slidenum">
              <a:rPr lang="en-US" sz="1000" b="0">
                <a:latin typeface="Times New Roman" pitchFamily="18" charset="0"/>
              </a:rPr>
              <a:pPr/>
              <a:t>28</a:t>
            </a:fld>
            <a:endParaRPr lang="en-US" sz="10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451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9287" indent="-288187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52748" indent="-230549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13847" indent="-230549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74947" indent="-230549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36046" indent="-230549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97145" indent="-230549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58245" indent="-230549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919344" indent="-230549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32F3632-4E40-41DD-8DFD-C7AFBFFE50A6}" type="slidenum">
              <a:rPr lang="en-US" altLang="en-US" sz="1300" b="0">
                <a:latin typeface="Times New Roman" pitchFamily="18" charset="0"/>
              </a:rPr>
              <a:pPr/>
              <a:t>29</a:t>
            </a:fld>
            <a:endParaRPr lang="en-US" altLang="en-US" sz="1300" b="0">
              <a:latin typeface="Times New Roman" pitchFamily="18" charset="0"/>
            </a:endParaRPr>
          </a:p>
        </p:txBody>
      </p:sp>
      <p:sp>
        <p:nvSpPr>
          <p:cNvPr id="69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42796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31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63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1pPr>
            <a:lvl2pPr marL="716130" indent="-275434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2pPr>
            <a:lvl3pPr marL="1101738" indent="-220348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3pPr>
            <a:lvl4pPr marL="1542433" indent="-220348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4pPr>
            <a:lvl5pPr marL="1983128" indent="-220348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5pPr>
            <a:lvl6pPr marL="2423823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6pPr>
            <a:lvl7pPr marL="2864518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7pPr>
            <a:lvl8pPr marL="3305213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8pPr>
            <a:lvl9pPr marL="3745908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EBB860E-9FD9-423A-B35E-3CA04AF74A73}" type="slidenum">
              <a:rPr lang="en-US" sz="1000" b="0">
                <a:latin typeface="Times New Roman" pitchFamily="18" charset="0"/>
              </a:rPr>
              <a:pPr/>
              <a:t>30</a:t>
            </a:fld>
            <a:endParaRPr lang="en-US" sz="1000" b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6521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2A4B12C-5E82-4067-BF47-A760FEF7537B}" type="slidenum">
              <a:rPr lang="en-US" altLang="en-US" sz="1300" b="0">
                <a:latin typeface="Times New Roman" pitchFamily="18" charset="0"/>
              </a:rPr>
              <a:pPr/>
              <a:t>31</a:t>
            </a:fld>
            <a:endParaRPr lang="en-US" altLang="en-US" sz="1300" b="0">
              <a:latin typeface="Times New Roman" pitchFamily="18" charset="0"/>
            </a:endParaRPr>
          </a:p>
        </p:txBody>
      </p:sp>
      <p:sp>
        <p:nvSpPr>
          <p:cNvPr id="264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9973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B18215E-F274-4008-912A-02093899AC51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36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04315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D1C83F0-52FD-45D8-AA36-59FF20FA1028}" type="slidenum">
              <a:rPr lang="en-US" sz="1200" smtClean="0">
                <a:solidFill>
                  <a:prstClr val="black"/>
                </a:solidFill>
              </a:rPr>
              <a:pPr eaLnBrk="1" hangingPunct="1"/>
              <a:t>3</a:t>
            </a:fld>
            <a:endParaRPr lang="en-US" sz="1200" smtClean="0">
              <a:solidFill>
                <a:prstClr val="black"/>
              </a:solidFill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8200" cy="3486150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1475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2DE7FB9E-0A29-481D-9CDC-ECC09441628C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37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313712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3895C71A-8215-4ADB-A57F-C75955413019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38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29094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5C56145C-1FD6-4D7D-9F35-7E026A9D8E42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39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521211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FEC3A50-34D0-4C12-98A1-1A370EE1F62B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40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075037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091917CA-17D9-42FC-B3D4-3C4109D5D206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41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855486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F2EBF16-8CD5-4D0F-9856-A0DA7F846B95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42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850025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2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225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4B8997DC-119C-4183-A2FD-8499FF24E28E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43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823CFA75-8F57-440E-8C51-C11E914089A2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44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FF613E7C-44CA-4BEF-84F6-E6DA5BACD6F1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45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A78F6365-8DA8-4378-A2D6-C4FA45047CAF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46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9339" indent="-288207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52830" indent="-230566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13962" indent="-230566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75094" indent="-230566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36226" indent="-230566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97357" indent="-230566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58489" indent="-230566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919621" indent="-230566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55FCD2FE-38C0-4539-AD20-C19A57141466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4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5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048502C-47C5-4367-B9AD-D46DC5F361D6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47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286EFF0-5196-49A3-994A-85526134D528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48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3D9CEBAE-0591-4B0E-B8AF-7A96CDA86221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49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A5D6711E-E031-4FFF-89A8-D4AC810C4F88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50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E188FF73-F83E-42D1-8160-2F55CF561AED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51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EF4C0E85-66A7-43DE-B88C-8DFB67085E16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52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9E57522-A980-4E9D-926C-3261345BC8FD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53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994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1994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1994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1994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1994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1994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1994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1994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1994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D1C74C1-7A31-4410-916C-29A72200CD84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54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5C080943-07C9-4AF3-8F74-C2BCC20F68DD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55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994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1994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1994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1994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1994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1994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1994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1994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1994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678A532-6E74-4984-A53A-FFF786BB674E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56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BD0B819-403B-4807-B759-0A9D6E322864}" type="slidenum">
              <a:rPr lang="en-US" altLang="en-US" sz="1300" b="0">
                <a:latin typeface="Times New Roman" pitchFamily="18" charset="0"/>
              </a:rPr>
              <a:pPr/>
              <a:t>5</a:t>
            </a:fld>
            <a:endParaRPr lang="en-US" altLang="en-US" sz="1300" b="0">
              <a:latin typeface="Times New Roman" pitchFamily="18" charset="0"/>
            </a:endParaRPr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736613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3D7BEAAC-CCD6-4454-BA6C-1B6D782FCE37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57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ACACAD0E-4EE5-4CC9-A9A4-0D87A6AC9169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58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0A5BB2B8-4F3A-44D5-8FF4-DBE979A1E257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59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10589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4F3E1551-0D9A-4CBB-B9DE-A5FCCA483824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60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664950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756E861-101E-4B21-A191-962512BA106E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61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9768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6DA8380-B006-4908-9FBE-453079F7C37A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62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22812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D64ACCA-1455-4F5B-B6E8-91B2702EC948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63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9795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219C6874-996A-40B0-8535-259C36693275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64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821132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A91EF1F2-025B-4007-A0D4-6E287C937CD0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65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5430438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87B9872A-F6A5-47CD-B41A-49A4FE530602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66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38315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1pPr>
            <a:lvl2pPr marL="716130" indent="-275434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2pPr>
            <a:lvl3pPr marL="1101738" indent="-220348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3pPr>
            <a:lvl4pPr marL="1542433" indent="-220348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4pPr>
            <a:lvl5pPr marL="1983128" indent="-220348" defTabSz="931887">
              <a:defRPr sz="1900" b="1">
                <a:solidFill>
                  <a:schemeClr val="tx1"/>
                </a:solidFill>
                <a:latin typeface="Arial" pitchFamily="34" charset="0"/>
              </a:defRPr>
            </a:lvl5pPr>
            <a:lvl6pPr marL="2423823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6pPr>
            <a:lvl7pPr marL="2864518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7pPr>
            <a:lvl8pPr marL="3305213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8pPr>
            <a:lvl9pPr marL="3745908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EC763C5-FBF7-4F60-AFCE-66743253D8D9}" type="slidenum">
              <a:rPr lang="en-US" sz="1000" b="0">
                <a:latin typeface="Times New Roman" pitchFamily="18" charset="0"/>
              </a:rPr>
              <a:pPr/>
              <a:t>6</a:t>
            </a:fld>
            <a:endParaRPr lang="en-US" sz="1000" b="0">
              <a:latin typeface="Times New Roman" pitchFamily="18" charset="0"/>
            </a:endParaRPr>
          </a:p>
        </p:txBody>
      </p:sp>
      <p:sp>
        <p:nvSpPr>
          <p:cNvPr id="22425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0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961569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87B9872A-F6A5-47CD-B41A-49A4FE530602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67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1469540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13A91A5-E3B1-4C83-BFB0-64ADA532A9AC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68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4553778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54B998C4-E3E3-4520-A753-E68A59F63A14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69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42251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3220573-AFA1-43DE-B30A-0F0AA5E31BF9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70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6407448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6C9AE48-3456-4356-8836-044225B672BB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71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1859677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7BADB34-D3FB-434E-82F6-754F08002613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72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6279556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8EEF4BE3-3865-4CD9-9CEE-B4C3EE48215E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73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599553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5531F4A-164C-4C76-9914-10E60EE8948F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74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677127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44F721D-29BD-44A6-B441-777AC3212B7D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75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9550746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44F721D-29BD-44A6-B441-777AC3212B7D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76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72946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D43A5E4-9A44-49A0-A117-ADA719838723}" type="slidenum">
              <a:rPr lang="en-US" altLang="en-US" sz="1300" b="0">
                <a:latin typeface="Times New Roman" pitchFamily="18" charset="0"/>
              </a:rPr>
              <a:pPr/>
              <a:t>7</a:t>
            </a:fld>
            <a:endParaRPr lang="en-US" altLang="en-US" sz="1300" b="0">
              <a:latin typeface="Times New Roman" pitchFamily="18" charset="0"/>
            </a:endParaRPr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6815022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44F721D-29BD-44A6-B441-777AC3212B7D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77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9274870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44F721D-29BD-44A6-B441-777AC3212B7D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78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8999119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44F721D-29BD-44A6-B441-777AC3212B7D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79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9046370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44F721D-29BD-44A6-B441-777AC3212B7D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80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6237988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44F721D-29BD-44A6-B441-777AC3212B7D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81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9415349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44F721D-29BD-44A6-B441-777AC3212B7D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82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4642100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EF2A64C7-DA42-4D50-ADE4-9AAE812F8719}" type="slidenum">
              <a:rPr lang="en-US" altLang="en-US" sz="1200" b="0">
                <a:solidFill>
                  <a:prstClr val="black"/>
                </a:solidFill>
                <a:latin typeface="Times New Roman" pitchFamily="18" charset="0"/>
              </a:rPr>
              <a:pPr/>
              <a:t>83</a:t>
            </a:fld>
            <a:endParaRPr lang="en-US" altLang="en-US" sz="12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8200" cy="3486150"/>
          </a:xfrm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4307896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16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1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87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31887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31887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31887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31887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E65B2B78-ACF1-4E11-8049-E97BFB904A8F}" type="slidenum">
              <a:rPr lang="en-US" sz="1000" b="0">
                <a:solidFill>
                  <a:prstClr val="black"/>
                </a:solidFill>
                <a:latin typeface="Times New Roman" pitchFamily="18" charset="0"/>
              </a:rPr>
              <a:pPr/>
              <a:t>84</a:t>
            </a:fld>
            <a:endParaRPr lang="en-US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26602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87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31887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31887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31887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31887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FDC9B29-5870-4AE6-976C-B44EBF0A076F}" type="slidenum">
              <a:rPr lang="en-US" sz="1000" b="0">
                <a:solidFill>
                  <a:prstClr val="black"/>
                </a:solidFill>
                <a:latin typeface="Times New Roman" pitchFamily="18" charset="0"/>
              </a:rPr>
              <a:pPr/>
              <a:t>85</a:t>
            </a:fld>
            <a:endParaRPr lang="en-US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703263"/>
            <a:ext cx="4630738" cy="3473450"/>
          </a:xfrm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4085223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37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3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87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31887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31887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31887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31887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28D6CF94-B11F-4FE2-BEE9-342038E60EE5}" type="slidenum">
              <a:rPr lang="en-US" sz="1000" b="0">
                <a:solidFill>
                  <a:prstClr val="black"/>
                </a:solidFill>
                <a:latin typeface="Times New Roman" pitchFamily="18" charset="0"/>
              </a:rPr>
              <a:pPr/>
              <a:t>86</a:t>
            </a:fld>
            <a:endParaRPr lang="en-US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453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9287" indent="-288187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52748" indent="-230549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13847" indent="-230549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74947" indent="-230549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36046" indent="-230549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97145" indent="-230549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58245" indent="-230549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919344" indent="-230549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329DACA-AF29-419B-9B3D-FCD845569529}" type="slidenum">
              <a:rPr lang="en-US" altLang="en-US" sz="1300" b="0">
                <a:latin typeface="Times New Roman" pitchFamily="18" charset="0"/>
              </a:rPr>
              <a:pPr/>
              <a:t>8</a:t>
            </a:fld>
            <a:endParaRPr lang="en-US" altLang="en-US" sz="1300" b="0">
              <a:latin typeface="Times New Roman" pitchFamily="18" charset="0"/>
            </a:endParaRPr>
          </a:p>
        </p:txBody>
      </p:sp>
      <p:sp>
        <p:nvSpPr>
          <p:cNvPr id="65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158237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4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87"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6130" indent="-275434" defTabSz="931887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1738" indent="-220348" defTabSz="931887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42433" indent="-220348" defTabSz="931887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83128" indent="-220348" defTabSz="931887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23823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64518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05213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45908" indent="-220348" algn="ctr" defTabSz="931887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A6A82F2D-2F55-4FAD-8F65-314F5754D2FD}" type="slidenum">
              <a:rPr lang="en-US" sz="1000" b="0">
                <a:solidFill>
                  <a:prstClr val="black"/>
                </a:solidFill>
                <a:latin typeface="Times New Roman" pitchFamily="18" charset="0"/>
              </a:rPr>
              <a:pPr/>
              <a:t>87</a:t>
            </a:fld>
            <a:endParaRPr lang="en-US" sz="1000" b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20525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1pPr>
            <a:lvl2pPr marL="716130" indent="-275434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2pPr>
            <a:lvl3pPr marL="1101738" indent="-220348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3pPr>
            <a:lvl4pPr marL="1542433" indent="-220348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4pPr>
            <a:lvl5pPr marL="1983128" indent="-220348" defTabSz="913525">
              <a:defRPr sz="1900" b="1">
                <a:solidFill>
                  <a:schemeClr val="tx1"/>
                </a:solidFill>
                <a:latin typeface="Arial" pitchFamily="34" charset="0"/>
              </a:defRPr>
            </a:lvl5pPr>
            <a:lvl6pPr marL="242382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6pPr>
            <a:lvl7pPr marL="286451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7pPr>
            <a:lvl8pPr marL="3305213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8pPr>
            <a:lvl9pPr marL="3745908" indent="-220348" algn="ctr" defTabSz="913525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0D3056C-2D82-451F-A6C4-8B4B00394446}" type="slidenum">
              <a:rPr lang="en-US" altLang="en-US" sz="1200" b="0">
                <a:latin typeface="Times New Roman" pitchFamily="18" charset="0"/>
              </a:rPr>
              <a:pPr/>
              <a:t>88</a:t>
            </a:fld>
            <a:endParaRPr lang="en-US" altLang="en-US" sz="1200" b="0">
              <a:latin typeface="Times New Roman" pitchFamily="18" charset="0"/>
            </a:endParaRPr>
          </a:p>
        </p:txBody>
      </p:sp>
      <p:sp>
        <p:nvSpPr>
          <p:cNvPr id="403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32556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9287" indent="-288187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52748" indent="-230549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13847" indent="-230549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74947" indent="-230549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36046" indent="-230549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97145" indent="-230549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58245" indent="-230549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919344" indent="-230549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0B78CCC-1289-4257-93D2-321510E14F0E}" type="slidenum">
              <a:rPr lang="en-US" altLang="en-US" sz="1300" b="0">
                <a:latin typeface="Times New Roman" pitchFamily="18" charset="0"/>
              </a:rPr>
              <a:pPr/>
              <a:t>9</a:t>
            </a:fld>
            <a:endParaRPr lang="en-US" altLang="en-US" sz="1300" b="0">
              <a:latin typeface="Times New Roman" pitchFamily="18" charset="0"/>
            </a:endParaRPr>
          </a:p>
        </p:txBody>
      </p:sp>
      <p:sp>
        <p:nvSpPr>
          <p:cNvPr id="65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27042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483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15398"/>
      </p:ext>
    </p:extLst>
  </p:cSld>
  <p:clrMapOvr>
    <a:masterClrMapping/>
  </p:clrMapOvr>
  <p:transition spd="slow">
    <p:split orient="vert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437554"/>
      </p:ext>
    </p:extLst>
  </p:cSld>
  <p:clrMapOvr>
    <a:masterClrMapping/>
  </p:clrMapOvr>
  <p:transition spd="med">
    <p:split orient="vert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143000"/>
            <a:ext cx="82296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57159391"/>
      </p:ext>
    </p:extLst>
  </p:cSld>
  <p:clrMapOvr>
    <a:masterClrMapping/>
  </p:clrMapOvr>
  <p:transition spd="med">
    <p:split orient="vert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2279854240"/>
      </p:ext>
    </p:extLst>
  </p:cSld>
  <p:clrMapOvr>
    <a:masterClrMapping/>
  </p:clrMapOvr>
  <p:transition spd="med">
    <p:split orient="vert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294268909"/>
      </p:ext>
    </p:extLst>
  </p:cSld>
  <p:clrMapOvr>
    <a:masterClrMapping/>
  </p:clrMapOvr>
  <p:transition spd="med">
    <p:split orient="vert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82307738"/>
      </p:ext>
    </p:extLst>
  </p:cSld>
  <p:clrMapOvr>
    <a:masterClrMapping/>
  </p:clrMapOvr>
  <p:transition spd="med">
    <p:split orient="vert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085523680"/>
      </p:ext>
    </p:extLst>
  </p:cSld>
  <p:clrMapOvr>
    <a:masterClrMapping/>
  </p:clrMapOvr>
  <p:transition spd="med">
    <p:split orient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723645102"/>
      </p:ext>
    </p:extLst>
  </p:cSld>
  <p:clrMapOvr>
    <a:masterClrMapping/>
  </p:clrMapOvr>
  <p:transition spd="med">
    <p:split orient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2024883402"/>
      </p:ext>
    </p:extLst>
  </p:cSld>
  <p:clrMapOvr>
    <a:masterClrMapping/>
  </p:clrMapOvr>
  <p:transition spd="med">
    <p:split orient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378006883"/>
      </p:ext>
    </p:extLst>
  </p:cSld>
  <p:clrMapOvr>
    <a:masterClrMapping/>
  </p:clrMapOvr>
  <p:transition spd="med">
    <p:split orient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664795249"/>
      </p:ext>
    </p:extLst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0038" y="101600"/>
            <a:ext cx="2101850" cy="5461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4488" y="101600"/>
            <a:ext cx="6153150" cy="5461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75004"/>
      </p:ext>
    </p:extLst>
  </p:cSld>
  <p:clrMapOvr>
    <a:masterClrMapping/>
  </p:clrMapOvr>
  <p:transition spd="slow">
    <p:split orient="vert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812566494"/>
      </p:ext>
    </p:extLst>
  </p:cSld>
  <p:clrMapOvr>
    <a:masterClrMapping/>
  </p:clrMapOvr>
  <p:transition spd="med">
    <p:split orient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665470405"/>
      </p:ext>
    </p:extLst>
  </p:cSld>
  <p:clrMapOvr>
    <a:masterClrMapping/>
  </p:clrMapOvr>
  <p:transition spd="med">
    <p:split orient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945738362"/>
      </p:ext>
    </p:extLst>
  </p:cSld>
  <p:clrMapOvr>
    <a:masterClrMapping/>
  </p:clrMapOvr>
  <p:transition spd="med">
    <p:split orient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458012858"/>
      </p:ext>
    </p:extLst>
  </p:cSld>
  <p:clrMapOvr>
    <a:masterClrMapping/>
  </p:clrMapOvr>
  <p:transition spd="med">
    <p:split orient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200337963"/>
      </p:ext>
    </p:extLst>
  </p:cSld>
  <p:clrMapOvr>
    <a:masterClrMapping/>
  </p:clrMapOvr>
  <p:transition spd="med">
    <p:split orient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2088312447"/>
      </p:ext>
    </p:extLst>
  </p:cSld>
  <p:clrMapOvr>
    <a:masterClrMapping/>
  </p:clrMapOvr>
  <p:transition spd="med">
    <p:split orient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748769053"/>
      </p:ext>
    </p:extLst>
  </p:cSld>
  <p:clrMapOvr>
    <a:masterClrMapping/>
  </p:clrMapOvr>
  <p:transition spd="med">
    <p:split orient="vert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862920234"/>
      </p:ext>
    </p:extLst>
  </p:cSld>
  <p:clrMapOvr>
    <a:masterClrMapping/>
  </p:clrMapOvr>
  <p:transition spd="med">
    <p:split orient="vert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697871074"/>
      </p:ext>
    </p:extLst>
  </p:cSld>
  <p:clrMapOvr>
    <a:masterClrMapping/>
  </p:clrMapOvr>
  <p:transition spd="med">
    <p:split orient="vert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304209817"/>
      </p:ext>
    </p:extLst>
  </p:cSld>
  <p:clrMapOvr>
    <a:masterClrMapping/>
  </p:clrMapOvr>
  <p:transition spd="med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22105"/>
      </p:ext>
    </p:extLst>
  </p:cSld>
  <p:clrMapOvr>
    <a:masterClrMapping/>
  </p:clrMapOvr>
  <p:transition spd="slow">
    <p:split orient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282985"/>
      </p:ext>
    </p:extLst>
  </p:cSld>
  <p:clrMapOvr>
    <a:masterClrMapping/>
  </p:clrMapOvr>
  <p:transition spd="med">
    <p:split orient="vert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099542"/>
      </p:ext>
    </p:extLst>
  </p:cSld>
  <p:clrMapOvr>
    <a:masterClrMapping/>
  </p:clrMapOvr>
  <p:transition spd="med">
    <p:split orient="vert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83480"/>
      </p:ext>
    </p:extLst>
  </p:cSld>
  <p:clrMapOvr>
    <a:masterClrMapping/>
  </p:clrMapOvr>
  <p:transition spd="med">
    <p:split orient="vert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38285"/>
      </p:ext>
    </p:extLst>
  </p:cSld>
  <p:clrMapOvr>
    <a:masterClrMapping/>
  </p:clrMapOvr>
  <p:transition spd="med">
    <p:split orient="vert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2947"/>
      </p:ext>
    </p:extLst>
  </p:cSld>
  <p:clrMapOvr>
    <a:masterClrMapping/>
  </p:clrMapOvr>
  <p:transition spd="med">
    <p:split orient="vert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81532"/>
      </p:ext>
    </p:extLst>
  </p:cSld>
  <p:clrMapOvr>
    <a:masterClrMapping/>
  </p:clrMapOvr>
  <p:transition spd="med">
    <p:split orient="vert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7335005"/>
      </p:ext>
    </p:extLst>
  </p:cSld>
  <p:clrMapOvr>
    <a:masterClrMapping/>
  </p:clrMapOvr>
  <p:transition spd="med">
    <p:split orient="vert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9363777"/>
      </p:ext>
    </p:extLst>
  </p:cSld>
  <p:clrMapOvr>
    <a:masterClrMapping/>
  </p:clrMapOvr>
  <p:transition spd="med">
    <p:split orient="vert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19133"/>
      </p:ext>
    </p:extLst>
  </p:cSld>
  <p:clrMapOvr>
    <a:masterClrMapping/>
  </p:clrMapOvr>
  <p:transition spd="med">
    <p:split orient="vert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51197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0"/>
            <a:ext cx="6756400" cy="812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8" y="1054100"/>
            <a:ext cx="8407400" cy="4508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90401"/>
      </p:ext>
    </p:extLst>
  </p:cSld>
  <p:clrMapOvr>
    <a:masterClrMapping/>
  </p:clrMapOvr>
  <p:transition spd="slow">
    <p:split orient="vert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43000"/>
            <a:ext cx="40386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59779"/>
      </p:ext>
    </p:extLst>
  </p:cSld>
  <p:clrMapOvr>
    <a:masterClrMapping/>
  </p:clrMapOvr>
  <p:transition spd="med">
    <p:split orient="vert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0"/>
            <a:ext cx="82296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92620"/>
      </p:ext>
    </p:extLst>
  </p:cSld>
  <p:clrMapOvr>
    <a:masterClrMapping/>
  </p:clrMapOvr>
  <p:transition spd="med">
    <p:split orient="vert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143000"/>
            <a:ext cx="82296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723095223"/>
      </p:ext>
    </p:extLst>
  </p:cSld>
  <p:clrMapOvr>
    <a:masterClrMapping/>
  </p:clrMapOvr>
  <p:transition spd="med">
    <p:split orient="vert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143000"/>
            <a:ext cx="82296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284599548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3304513"/>
      </p:ext>
    </p:extLst>
  </p:cSld>
  <p:clrMapOvr>
    <a:masterClrMapping/>
  </p:clrMapOvr>
  <p:transition spd="slow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0"/>
            <a:ext cx="6756400" cy="812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4488" y="1054100"/>
            <a:ext cx="4127500" cy="45085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4388" y="1054100"/>
            <a:ext cx="4127500" cy="45085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99661"/>
      </p:ext>
    </p:extLst>
  </p:cSld>
  <p:clrMapOvr>
    <a:masterClrMapping/>
  </p:clrMapOvr>
  <p:transition spd="slow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40876"/>
      </p:ext>
    </p:extLst>
  </p:cSld>
  <p:clrMapOvr>
    <a:masterClrMapping/>
  </p:clrMapOvr>
  <p:transition spd="slow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0"/>
            <a:ext cx="6756400" cy="812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31680"/>
      </p:ext>
    </p:extLst>
  </p:cSld>
  <p:clrMapOvr>
    <a:masterClrMapping/>
  </p:clrMapOvr>
  <p:transition spd="slow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151546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9813659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67786"/>
      </p:ext>
    </p:extLst>
  </p:cSld>
  <p:clrMapOvr>
    <a:masterClrMapping/>
  </p:clrMapOvr>
  <p:transition spd="slow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1169219"/>
      </p:ext>
    </p:extLst>
  </p:cSld>
  <p:clrMapOvr>
    <a:masterClrMapping/>
  </p:clrMapOvr>
  <p:transition spd="slow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2113696792"/>
      </p:ext>
    </p:extLst>
  </p:cSld>
  <p:clrMapOvr>
    <a:masterClrMapping/>
  </p:clrMapOvr>
  <p:transition spd="slow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43000"/>
            <a:ext cx="40386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34360"/>
      </p:ext>
    </p:extLst>
  </p:cSld>
  <p:clrMapOvr>
    <a:masterClrMapping/>
  </p:clrMapOvr>
  <p:transition spd="med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767355" y="5724255"/>
            <a:ext cx="1376645" cy="1133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lang="en-US" b="0">
              <a:solidFill>
                <a:srgbClr val="FFFFFF"/>
              </a:solidFill>
            </a:endParaRPr>
          </a:p>
        </p:txBody>
      </p:sp>
      <p:pic>
        <p:nvPicPr>
          <p:cNvPr id="125954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2" t="82396" r="21875" b="9674"/>
          <a:stretch/>
        </p:blipFill>
        <p:spPr bwMode="auto">
          <a:xfrm>
            <a:off x="7681196" y="5859270"/>
            <a:ext cx="1462804" cy="87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908521"/>
      </p:ext>
    </p:extLst>
  </p:cSld>
  <p:clrMapOvr>
    <a:masterClrMapping/>
  </p:clrMapOvr>
  <p:transition spd="med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44045"/>
      </p:ext>
    </p:extLst>
  </p:cSld>
  <p:clrMapOvr>
    <a:masterClrMapping/>
  </p:clrMapOvr>
  <p:transition spd="med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441281"/>
      </p:ext>
    </p:extLst>
  </p:cSld>
  <p:clrMapOvr>
    <a:masterClrMapping/>
  </p:clrMapOvr>
  <p:transition spd="med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143000"/>
            <a:ext cx="82296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817415513"/>
      </p:ext>
    </p:extLst>
  </p:cSld>
  <p:clrMapOvr>
    <a:masterClrMapping/>
  </p:clrMapOvr>
  <p:transition spd="med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76241219"/>
      </p:ext>
    </p:extLst>
  </p:cSld>
  <p:clrMapOvr>
    <a:masterClrMapping/>
  </p:clrMapOvr>
  <p:transition spd="med"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538261692"/>
      </p:ext>
    </p:extLst>
  </p:cSld>
  <p:clrMapOvr>
    <a:masterClrMapping/>
  </p:clrMapOvr>
  <p:transition spd="med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815533064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0403526"/>
      </p:ext>
    </p:extLst>
  </p:cSld>
  <p:clrMapOvr>
    <a:masterClrMapping/>
  </p:clrMapOvr>
  <p:transition spd="slow">
    <p:split orient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2206484516"/>
      </p:ext>
    </p:extLst>
  </p:cSld>
  <p:clrMapOvr>
    <a:masterClrMapping/>
  </p:clrMapOvr>
  <p:transition spd="med"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220945954"/>
      </p:ext>
    </p:extLst>
  </p:cSld>
  <p:clrMapOvr>
    <a:masterClrMapping/>
  </p:clrMapOvr>
  <p:transition spd="med"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53723149"/>
      </p:ext>
    </p:extLst>
  </p:cSld>
  <p:clrMapOvr>
    <a:masterClrMapping/>
  </p:clrMapOvr>
  <p:transition spd="med">
    <p:split orient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2475474643"/>
      </p:ext>
    </p:extLst>
  </p:cSld>
  <p:clrMapOvr>
    <a:masterClrMapping/>
  </p:clrMapOvr>
  <p:transition spd="med"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840770786"/>
      </p:ext>
    </p:extLst>
  </p:cSld>
  <p:clrMapOvr>
    <a:masterClrMapping/>
  </p:clrMapOvr>
  <p:transition spd="med">
    <p:split orient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2516795448"/>
      </p:ext>
    </p:extLst>
  </p:cSld>
  <p:clrMapOvr>
    <a:masterClrMapping/>
  </p:clrMapOvr>
  <p:transition spd="med">
    <p:split orient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839226697"/>
      </p:ext>
    </p:extLst>
  </p:cSld>
  <p:clrMapOvr>
    <a:masterClrMapping/>
  </p:clrMapOvr>
  <p:transition spd="med">
    <p:split orient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2460955170"/>
      </p:ext>
    </p:extLst>
  </p:cSld>
  <p:clrMapOvr>
    <a:masterClrMapping/>
  </p:clrMapOvr>
  <p:transition spd="med">
    <p:split orient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480130398"/>
      </p:ext>
    </p:extLst>
  </p:cSld>
  <p:clrMapOvr>
    <a:masterClrMapping/>
  </p:clrMapOvr>
  <p:transition spd="med">
    <p:split orient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550353519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4488" y="1054100"/>
            <a:ext cx="4127500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4388" y="1054100"/>
            <a:ext cx="4127500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46795"/>
      </p:ext>
    </p:extLst>
  </p:cSld>
  <p:clrMapOvr>
    <a:masterClrMapping/>
  </p:clrMapOvr>
  <p:transition spd="slow">
    <p:split orient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716341948"/>
      </p:ext>
    </p:extLst>
  </p:cSld>
  <p:clrMapOvr>
    <a:masterClrMapping/>
  </p:clrMapOvr>
  <p:transition spd="med">
    <p:split orient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884657366"/>
      </p:ext>
    </p:extLst>
  </p:cSld>
  <p:clrMapOvr>
    <a:masterClrMapping/>
  </p:clrMapOvr>
  <p:transition spd="med">
    <p:split orient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90458638"/>
      </p:ext>
    </p:extLst>
  </p:cSld>
  <p:clrMapOvr>
    <a:masterClrMapping/>
  </p:clrMapOvr>
  <p:transition spd="med">
    <p:split orient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407195111"/>
      </p:ext>
    </p:extLst>
  </p:cSld>
  <p:clrMapOvr>
    <a:masterClrMapping/>
  </p:clrMapOvr>
  <p:transition spd="med">
    <p:split orient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751595344"/>
      </p:ext>
    </p:extLst>
  </p:cSld>
  <p:clrMapOvr>
    <a:masterClrMapping/>
  </p:clrMapOvr>
  <p:transition spd="med">
    <p:split orient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48392"/>
      </p:ext>
    </p:extLst>
  </p:cSld>
  <p:clrMapOvr>
    <a:masterClrMapping/>
  </p:clrMapOvr>
  <p:transition spd="med">
    <p:split orient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0718673"/>
      </p:ext>
    </p:extLst>
  </p:cSld>
  <p:clrMapOvr>
    <a:masterClrMapping/>
  </p:clrMapOvr>
  <p:transition spd="med">
    <p:split orient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40663"/>
      </p:ext>
    </p:extLst>
  </p:cSld>
  <p:clrMapOvr>
    <a:masterClrMapping/>
  </p:clrMapOvr>
  <p:transition spd="med">
    <p:split orient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20901"/>
      </p:ext>
    </p:extLst>
  </p:cSld>
  <p:clrMapOvr>
    <a:masterClrMapping/>
  </p:clrMapOvr>
  <p:transition spd="med">
    <p:split orient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61163"/>
      </p:ext>
    </p:extLst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05682"/>
      </p:ext>
    </p:extLst>
  </p:cSld>
  <p:clrMapOvr>
    <a:masterClrMapping/>
  </p:clrMapOvr>
  <p:transition spd="slow">
    <p:split orient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544827"/>
      </p:ext>
    </p:extLst>
  </p:cSld>
  <p:clrMapOvr>
    <a:masterClrMapping/>
  </p:clrMapOvr>
  <p:transition spd="med">
    <p:split orient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9911970"/>
      </p:ext>
    </p:extLst>
  </p:cSld>
  <p:clrMapOvr>
    <a:masterClrMapping/>
  </p:clrMapOvr>
  <p:transition spd="med">
    <p:split orient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0389015"/>
      </p:ext>
    </p:extLst>
  </p:cSld>
  <p:clrMapOvr>
    <a:masterClrMapping/>
  </p:clrMapOvr>
  <p:transition spd="med">
    <p:split orient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92327"/>
      </p:ext>
    </p:extLst>
  </p:cSld>
  <p:clrMapOvr>
    <a:masterClrMapping/>
  </p:clrMapOvr>
  <p:transition spd="med">
    <p:split orient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75909"/>
      </p:ext>
    </p:extLst>
  </p:cSld>
  <p:clrMapOvr>
    <a:masterClrMapping/>
  </p:clrMapOvr>
  <p:transition spd="med">
    <p:split orient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143000"/>
            <a:ext cx="40386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78606"/>
      </p:ext>
    </p:extLst>
  </p:cSld>
  <p:clrMapOvr>
    <a:masterClrMapping/>
  </p:clrMapOvr>
  <p:transition spd="med">
    <p:split orient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0"/>
            <a:ext cx="82296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9194"/>
      </p:ext>
    </p:extLst>
  </p:cSld>
  <p:clrMapOvr>
    <a:masterClrMapping/>
  </p:clrMapOvr>
  <p:transition spd="med">
    <p:split orient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143000"/>
            <a:ext cx="82296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880324880"/>
      </p:ext>
    </p:extLst>
  </p:cSld>
  <p:clrMapOvr>
    <a:masterClrMapping/>
  </p:clrMapOvr>
  <p:transition spd="med">
    <p:split orient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143000"/>
            <a:ext cx="82296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62175654"/>
      </p:ext>
    </p:extLst>
  </p:cSld>
  <p:clrMapOvr>
    <a:masterClrMapping/>
  </p:clrMapOvr>
  <p:transition spd="med">
    <p:split orient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565524"/>
      </p:ext>
    </p:extLst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57166"/>
      </p:ext>
    </p:extLst>
  </p:cSld>
  <p:clrMapOvr>
    <a:masterClrMapping/>
  </p:clrMapOvr>
  <p:transition spd="slow">
    <p:split orient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89162"/>
      </p:ext>
    </p:extLst>
  </p:cSld>
  <p:clrMapOvr>
    <a:masterClrMapping/>
  </p:clrMapOvr>
  <p:transition spd="med">
    <p:split orient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074749"/>
      </p:ext>
    </p:extLst>
  </p:cSld>
  <p:clrMapOvr>
    <a:masterClrMapping/>
  </p:clrMapOvr>
  <p:transition spd="med">
    <p:split orient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143000"/>
            <a:ext cx="82296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692643067"/>
      </p:ext>
    </p:extLst>
  </p:cSld>
  <p:clrMapOvr>
    <a:masterClrMapping/>
  </p:clrMapOvr>
  <p:transition spd="med">
    <p:split orient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2399089527"/>
      </p:ext>
    </p:extLst>
  </p:cSld>
  <p:clrMapOvr>
    <a:masterClrMapping/>
  </p:clrMapOvr>
  <p:transition spd="med">
    <p:split orient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2046998229"/>
      </p:ext>
    </p:extLst>
  </p:cSld>
  <p:clrMapOvr>
    <a:masterClrMapping/>
  </p:clrMapOvr>
  <p:transition spd="med">
    <p:split orient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201174544"/>
      </p:ext>
    </p:extLst>
  </p:cSld>
  <p:clrMapOvr>
    <a:masterClrMapping/>
  </p:clrMapOvr>
  <p:transition spd="med">
    <p:split orient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283438766"/>
      </p:ext>
    </p:extLst>
  </p:cSld>
  <p:clrMapOvr>
    <a:masterClrMapping/>
  </p:clrMapOvr>
  <p:transition spd="med">
    <p:split orient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88752943"/>
      </p:ext>
    </p:extLst>
  </p:cSld>
  <p:clrMapOvr>
    <a:masterClrMapping/>
  </p:clrMapOvr>
  <p:transition spd="med">
    <p:split orient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563140287"/>
      </p:ext>
    </p:extLst>
  </p:cSld>
  <p:clrMapOvr>
    <a:masterClrMapping/>
  </p:clrMapOvr>
  <p:transition spd="med">
    <p:split orient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624225032"/>
      </p:ext>
    </p:extLst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777226"/>
      </p:ext>
    </p:extLst>
  </p:cSld>
  <p:clrMapOvr>
    <a:masterClrMapping/>
  </p:clrMapOvr>
  <p:transition spd="slow">
    <p:split orient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2295767459"/>
      </p:ext>
    </p:extLst>
  </p:cSld>
  <p:clrMapOvr>
    <a:masterClrMapping/>
  </p:clrMapOvr>
  <p:transition spd="med">
    <p:split orient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2097722263"/>
      </p:ext>
    </p:extLst>
  </p:cSld>
  <p:clrMapOvr>
    <a:masterClrMapping/>
  </p:clrMapOvr>
  <p:transition spd="med">
    <p:split orient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878726351"/>
      </p:ext>
    </p:extLst>
  </p:cSld>
  <p:clrMapOvr>
    <a:masterClrMapping/>
  </p:clrMapOvr>
  <p:transition spd="med">
    <p:split orient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2936746581"/>
      </p:ext>
    </p:extLst>
  </p:cSld>
  <p:clrMapOvr>
    <a:masterClrMapping/>
  </p:clrMapOvr>
  <p:transition spd="med">
    <p:split orient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471047608"/>
      </p:ext>
    </p:extLst>
  </p:cSld>
  <p:clrMapOvr>
    <a:masterClrMapping/>
  </p:clrMapOvr>
  <p:transition spd="med">
    <p:split orient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743159309"/>
      </p:ext>
    </p:extLst>
  </p:cSld>
  <p:clrMapOvr>
    <a:masterClrMapping/>
  </p:clrMapOvr>
  <p:transition spd="med">
    <p:split orient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939512347"/>
      </p:ext>
    </p:extLst>
  </p:cSld>
  <p:clrMapOvr>
    <a:masterClrMapping/>
  </p:clrMapOvr>
  <p:transition spd="med">
    <p:split orient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23786179"/>
      </p:ext>
    </p:extLst>
  </p:cSld>
  <p:clrMapOvr>
    <a:masterClrMapping/>
  </p:clrMapOvr>
  <p:transition spd="med">
    <p:split orient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1668821777"/>
      </p:ext>
    </p:extLst>
  </p:cSld>
  <p:clrMapOvr>
    <a:masterClrMapping/>
  </p:clrMapOvr>
  <p:transition spd="med">
    <p:split orient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</p:spTree>
    <p:extLst>
      <p:ext uri="{BB962C8B-B14F-4D97-AF65-F5344CB8AC3E}">
        <p14:creationId xmlns:p14="http://schemas.microsoft.com/office/powerpoint/2010/main" val="3153101318"/>
      </p:ext>
    </p:extLst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436138"/>
      </p:ext>
    </p:extLst>
  </p:cSld>
  <p:clrMapOvr>
    <a:masterClrMapping/>
  </p:clrMapOvr>
  <p:transition spd="slow">
    <p:split orient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8" descr="GfG Logo block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42875"/>
            <a:ext cx="9906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1"/>
          <p:cNvSpPr txBox="1">
            <a:spLocks noChangeArrowheads="1"/>
          </p:cNvSpPr>
          <p:nvPr userDrawn="1"/>
        </p:nvSpPr>
        <p:spPr bwMode="auto">
          <a:xfrm>
            <a:off x="296525" y="6399330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000000"/>
                </a:solidFill>
              </a:rPr>
              <a:t>July 15,</a:t>
            </a:r>
            <a:r>
              <a:rPr lang="en-US" sz="1200" kern="0" baseline="0" dirty="0" smtClean="0">
                <a:solidFill>
                  <a:srgbClr val="000000"/>
                </a:solidFill>
              </a:rPr>
              <a:t> 2013</a:t>
            </a:r>
            <a:r>
              <a:rPr lang="en-US" sz="1200" kern="0" dirty="0" smtClean="0">
                <a:solidFill>
                  <a:srgbClr val="000000"/>
                </a:solidFill>
              </a:rPr>
              <a:t>	      G450 and G460 basic user training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956998" y="6403921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000000"/>
                </a:solidFill>
                <a:latin typeface="Arial" charset="0"/>
              </a:rPr>
              <a:t>Slide </a:t>
            </a:r>
            <a:fld id="{BD5B90BF-C075-4DF9-A008-9EA91EE5B22A}" type="slidenum">
              <a:rPr lang="en-US" sz="1200" kern="0" smtClean="0">
                <a:solidFill>
                  <a:srgbClr val="000000"/>
                </a:solidFill>
                <a:latin typeface="Arial" charset="0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kern="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" name="Picture 21" descr="Logo_500x468"/>
          <p:cNvPicPr>
            <a:picLocks noChangeAspect="1" noChangeArrowheads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2380" y="5814265"/>
            <a:ext cx="1004076" cy="93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97674215"/>
      </p:ext>
    </p:extLst>
  </p:cSld>
  <p:clrMapOvr>
    <a:masterClrMapping/>
  </p:clrMapOvr>
  <p:transition spd="slow">
    <p:split orient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31331"/>
      </p:ext>
    </p:extLst>
  </p:cSld>
  <p:clrMapOvr>
    <a:masterClrMapping/>
  </p:clrMapOvr>
  <p:transition spd="slow">
    <p:split orient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655949"/>
      </p:ext>
    </p:extLst>
  </p:cSld>
  <p:clrMapOvr>
    <a:masterClrMapping/>
  </p:clrMapOvr>
  <p:transition spd="slow">
    <p:split orient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1313" y="1042988"/>
            <a:ext cx="4127500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1213" y="1042988"/>
            <a:ext cx="4127500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00104"/>
      </p:ext>
    </p:extLst>
  </p:cSld>
  <p:clrMapOvr>
    <a:masterClrMapping/>
  </p:clrMapOvr>
  <p:transition spd="slow">
    <p:split orient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67205"/>
      </p:ext>
    </p:extLst>
  </p:cSld>
  <p:clrMapOvr>
    <a:masterClrMapping/>
  </p:clrMapOvr>
  <p:transition spd="slow">
    <p:split orient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82180"/>
      </p:ext>
    </p:extLst>
  </p:cSld>
  <p:clrMapOvr>
    <a:masterClrMapping/>
  </p:clrMapOvr>
  <p:transition spd="slow">
    <p:split orient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226592"/>
      </p:ext>
    </p:extLst>
  </p:cSld>
  <p:clrMapOvr>
    <a:masterClrMapping/>
  </p:clrMapOvr>
  <p:transition spd="slow">
    <p:split orient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4176295"/>
      </p:ext>
    </p:extLst>
  </p:cSld>
  <p:clrMapOvr>
    <a:masterClrMapping/>
  </p:clrMapOvr>
  <p:transition spd="slow">
    <p:split orient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411279"/>
      </p:ext>
    </p:extLst>
  </p:cSld>
  <p:clrMapOvr>
    <a:masterClrMapping/>
  </p:clrMapOvr>
  <p:transition spd="slow">
    <p:split orient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94970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8650170"/>
      </p:ext>
    </p:extLst>
  </p:cSld>
  <p:clrMapOvr>
    <a:masterClrMapping/>
  </p:clrMapOvr>
  <p:transition spd="slow">
    <p:split orient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6863" y="101600"/>
            <a:ext cx="2101850" cy="5449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1313" y="101600"/>
            <a:ext cx="6153150" cy="5449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2297"/>
      </p:ext>
    </p:extLst>
  </p:cSld>
  <p:clrMapOvr>
    <a:masterClrMapping/>
  </p:clrMapOvr>
  <p:transition spd="slow">
    <p:split orient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0"/>
            <a:ext cx="6756400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41313" y="1042988"/>
            <a:ext cx="8407400" cy="45085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666748945"/>
      </p:ext>
    </p:extLst>
  </p:cSld>
  <p:clrMapOvr>
    <a:masterClrMapping/>
  </p:clrMapOvr>
  <p:transition spd="slow">
    <p:split orient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41313" y="101600"/>
            <a:ext cx="8407400" cy="54498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30096"/>
      </p:ext>
    </p:extLst>
  </p:cSld>
  <p:clrMapOvr>
    <a:masterClrMapping/>
  </p:clrMapOvr>
  <p:transition spd="slow">
    <p:split orient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0"/>
            <a:ext cx="6756400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1313" y="1042988"/>
            <a:ext cx="4127500" cy="4508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1213" y="1042988"/>
            <a:ext cx="4127500" cy="4508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01935"/>
      </p:ext>
    </p:extLst>
  </p:cSld>
  <p:clrMapOvr>
    <a:masterClrMapping/>
  </p:clrMapOvr>
  <p:transition spd="slow">
    <p:split orient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0"/>
            <a:ext cx="6756400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41313" y="1042988"/>
            <a:ext cx="8407400" cy="45085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937973060"/>
      </p:ext>
    </p:extLst>
  </p:cSld>
  <p:clrMapOvr>
    <a:masterClrMapping/>
  </p:clrMapOvr>
  <p:transition spd="slow">
    <p:split orient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0"/>
            <a:ext cx="6756400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1313" y="1042988"/>
            <a:ext cx="4127500" cy="4508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21213" y="1042988"/>
            <a:ext cx="4127500" cy="45085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012149046"/>
      </p:ext>
    </p:extLst>
  </p:cSld>
  <p:clrMapOvr>
    <a:masterClrMapping/>
  </p:clrMapOvr>
  <p:transition spd="slow">
    <p:split orient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63" y="101600"/>
            <a:ext cx="6756400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1313" y="1042988"/>
            <a:ext cx="4127500" cy="4508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21213" y="1042988"/>
            <a:ext cx="4127500" cy="45085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06743221"/>
      </p:ext>
    </p:extLst>
  </p:cSld>
  <p:clrMapOvr>
    <a:masterClrMapping/>
  </p:clrMapOvr>
  <p:transition spd="slow">
    <p:split orient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681163" y="101600"/>
            <a:ext cx="6756400" cy="812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41313" y="1042988"/>
            <a:ext cx="4127500" cy="2178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21213" y="1042988"/>
            <a:ext cx="4127500" cy="2178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41313" y="3373438"/>
            <a:ext cx="4127500" cy="2178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1213" y="3373438"/>
            <a:ext cx="4127500" cy="2178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78134"/>
      </p:ext>
    </p:extLst>
  </p:cSld>
  <p:clrMapOvr>
    <a:masterClrMapping/>
  </p:clrMapOvr>
  <p:transition spd="slow">
    <p:split orient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527260"/>
      </p:ext>
    </p:extLst>
  </p:cSld>
  <p:clrMapOvr>
    <a:masterClrMapping/>
  </p:clrMapOvr>
  <p:transition spd="med">
    <p:split orient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61842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4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20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4488" y="1054100"/>
            <a:ext cx="8407400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681163" y="101600"/>
            <a:ext cx="67564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" name="Text Box 31"/>
          <p:cNvSpPr txBox="1">
            <a:spLocks noChangeArrowheads="1"/>
          </p:cNvSpPr>
          <p:nvPr userDrawn="1"/>
        </p:nvSpPr>
        <p:spPr bwMode="auto">
          <a:xfrm>
            <a:off x="296525" y="6399330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000000"/>
                </a:solidFill>
              </a:rPr>
              <a:t>July 15,</a:t>
            </a:r>
            <a:r>
              <a:rPr lang="en-US" sz="1200" kern="0" baseline="0" dirty="0" smtClean="0">
                <a:solidFill>
                  <a:srgbClr val="000000"/>
                </a:solidFill>
              </a:rPr>
              <a:t> 2013</a:t>
            </a:r>
            <a:r>
              <a:rPr lang="en-US" sz="1200" kern="0" dirty="0" smtClean="0">
                <a:solidFill>
                  <a:srgbClr val="000000"/>
                </a:solidFill>
              </a:rPr>
              <a:t>	      G450 and G460 basic user training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5956998" y="6403921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000000"/>
                </a:solidFill>
                <a:latin typeface="Arial" charset="0"/>
              </a:rPr>
              <a:t>Slide </a:t>
            </a:r>
            <a:fld id="{BD5B90BF-C075-4DF9-A008-9EA91EE5B22A}" type="slidenum">
              <a:rPr lang="en-US" sz="1200" kern="0" smtClean="0">
                <a:solidFill>
                  <a:srgbClr val="000000"/>
                </a:solidFill>
                <a:latin typeface="Arial" charset="0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kern="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" name="Picture 21" descr="Logo_500x468"/>
          <p:cNvPicPr>
            <a:picLocks noChangeAspect="1" noChangeArrowheads="1"/>
          </p:cNvPicPr>
          <p:nvPr userDrawn="1"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2380" y="5814265"/>
            <a:ext cx="1004076" cy="93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 spd="slow">
    <p:split orient="vert"/>
  </p:transition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4488" y="1054100"/>
            <a:ext cx="8407400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2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681163" y="101600"/>
            <a:ext cx="67564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" name="Text Box 31"/>
          <p:cNvSpPr txBox="1">
            <a:spLocks noChangeArrowheads="1"/>
          </p:cNvSpPr>
          <p:nvPr userDrawn="1"/>
        </p:nvSpPr>
        <p:spPr bwMode="auto">
          <a:xfrm>
            <a:off x="296525" y="6399330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000000"/>
                </a:solidFill>
              </a:rPr>
              <a:t>July 15,</a:t>
            </a:r>
            <a:r>
              <a:rPr lang="en-US" sz="1200" kern="0" baseline="0" dirty="0" smtClean="0">
                <a:solidFill>
                  <a:srgbClr val="000000"/>
                </a:solidFill>
              </a:rPr>
              <a:t> 2013</a:t>
            </a:r>
            <a:r>
              <a:rPr lang="en-US" sz="1200" kern="0" dirty="0" smtClean="0">
                <a:solidFill>
                  <a:srgbClr val="000000"/>
                </a:solidFill>
              </a:rPr>
              <a:t>	      G450 and G460 basic user training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956998" y="6403921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000000"/>
                </a:solidFill>
                <a:latin typeface="Arial" charset="0"/>
              </a:rPr>
              <a:t>Slide </a:t>
            </a:r>
            <a:fld id="{BD5B90BF-C075-4DF9-A008-9EA91EE5B22A}" type="slidenum">
              <a:rPr lang="en-US" sz="1200" kern="0" smtClean="0">
                <a:solidFill>
                  <a:srgbClr val="000000"/>
                </a:solidFill>
                <a:latin typeface="Arial" charset="0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kern="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" name="Picture 21" descr="Logo_500x468"/>
          <p:cNvPicPr>
            <a:picLocks noChangeAspect="1" noChangeArrowheads="1"/>
          </p:cNvPicPr>
          <p:nvPr userDrawn="1"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2380" y="5814265"/>
            <a:ext cx="1004076" cy="93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6094926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 spd="slow">
    <p:split orient="vert"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  <p:sp>
        <p:nvSpPr>
          <p:cNvPr id="10" name="Text Box 31"/>
          <p:cNvSpPr txBox="1">
            <a:spLocks noChangeArrowheads="1"/>
          </p:cNvSpPr>
          <p:nvPr userDrawn="1"/>
        </p:nvSpPr>
        <p:spPr bwMode="auto">
          <a:xfrm>
            <a:off x="296525" y="6399330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July 15, 2013	      G450 and G460 basic user training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956998" y="6403921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000000"/>
                </a:solidFill>
                <a:latin typeface="Arial" charset="0"/>
              </a:rPr>
              <a:t>Slide </a:t>
            </a:r>
            <a:fld id="{BD5B90BF-C075-4DF9-A008-9EA91EE5B22A}" type="slidenum">
              <a:rPr lang="en-US" sz="1200" kern="0" smtClean="0">
                <a:solidFill>
                  <a:srgbClr val="000000"/>
                </a:solidFill>
                <a:latin typeface="Arial" charset="0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kern="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" name="Picture 21" descr="Logo_500x468"/>
          <p:cNvPicPr>
            <a:picLocks noChangeAspect="1" noChangeArrowheads="1"/>
          </p:cNvPicPr>
          <p:nvPr userDrawn="1"/>
        </p:nvPicPr>
        <p:blipFill>
          <a:blip r:embed="rId2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2380" y="5814265"/>
            <a:ext cx="1004076" cy="93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175725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</p:sldLayoutIdLst>
  <p:transition spd="med">
    <p:split orient="vert"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0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b="1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b="1" i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b="1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  <p:sp>
        <p:nvSpPr>
          <p:cNvPr id="16" name="Text Box 31"/>
          <p:cNvSpPr txBox="1">
            <a:spLocks noChangeArrowheads="1"/>
          </p:cNvSpPr>
          <p:nvPr userDrawn="1"/>
        </p:nvSpPr>
        <p:spPr bwMode="auto">
          <a:xfrm>
            <a:off x="296525" y="6399330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July 15, 2013	      G450 and G460 basic user training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956998" y="6403921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000000"/>
                </a:solidFill>
                <a:latin typeface="Arial" charset="0"/>
              </a:rPr>
              <a:t>Slide </a:t>
            </a:r>
            <a:fld id="{BD5B90BF-C075-4DF9-A008-9EA91EE5B22A}" type="slidenum">
              <a:rPr lang="en-US" sz="1200" kern="0" smtClean="0">
                <a:solidFill>
                  <a:srgbClr val="000000"/>
                </a:solidFill>
                <a:latin typeface="Arial" charset="0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kern="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8" name="Picture 21" descr="Logo_500x468"/>
          <p:cNvPicPr>
            <a:picLocks noChangeAspect="1" noChangeArrowheads="1"/>
          </p:cNvPicPr>
          <p:nvPr userDrawn="1"/>
        </p:nvPicPr>
        <p:blipFill>
          <a:blip r:embed="rId1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2380" y="5814265"/>
            <a:ext cx="1004076" cy="93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41194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p:transition spd="med">
    <p:split orient="vert"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 i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  <p:sp>
        <p:nvSpPr>
          <p:cNvPr id="10" name="Text Box 31"/>
          <p:cNvSpPr txBox="1">
            <a:spLocks noChangeArrowheads="1"/>
          </p:cNvSpPr>
          <p:nvPr userDrawn="1"/>
        </p:nvSpPr>
        <p:spPr bwMode="auto">
          <a:xfrm>
            <a:off x="296525" y="6399330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July 15, 2013	      G450 and G460 basic user training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956998" y="6403921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000000"/>
                </a:solidFill>
                <a:latin typeface="Arial" charset="0"/>
              </a:rPr>
              <a:t>Slide </a:t>
            </a:r>
            <a:fld id="{BD5B90BF-C075-4DF9-A008-9EA91EE5B22A}" type="slidenum">
              <a:rPr lang="en-US" sz="1200" kern="0" smtClean="0">
                <a:solidFill>
                  <a:srgbClr val="000000"/>
                </a:solidFill>
                <a:latin typeface="Arial" charset="0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kern="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6" name="Picture 21" descr="Logo_500x468"/>
          <p:cNvPicPr>
            <a:picLocks noChangeAspect="1" noChangeArrowheads="1"/>
          </p:cNvPicPr>
          <p:nvPr userDrawn="1"/>
        </p:nvPicPr>
        <p:blipFill>
          <a:blip r:embed="rId2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2380" y="5814265"/>
            <a:ext cx="1004076" cy="93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39780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</p:sldLayoutIdLst>
  <p:transition spd="med">
    <p:split orient="vert"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0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b="1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b="1" i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b="1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1313" y="1042988"/>
            <a:ext cx="8407400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19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681163" y="101600"/>
            <a:ext cx="67564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" name="Text Box 31"/>
          <p:cNvSpPr txBox="1">
            <a:spLocks noChangeArrowheads="1"/>
          </p:cNvSpPr>
          <p:nvPr userDrawn="1"/>
        </p:nvSpPr>
        <p:spPr bwMode="auto">
          <a:xfrm>
            <a:off x="296525" y="6399330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000000"/>
                </a:solidFill>
              </a:rPr>
              <a:t>July 15,</a:t>
            </a:r>
            <a:r>
              <a:rPr lang="en-US" sz="1200" kern="0" baseline="0" dirty="0" smtClean="0">
                <a:solidFill>
                  <a:srgbClr val="000000"/>
                </a:solidFill>
              </a:rPr>
              <a:t> 2013</a:t>
            </a:r>
            <a:r>
              <a:rPr lang="en-US" sz="1200" kern="0" dirty="0" smtClean="0">
                <a:solidFill>
                  <a:srgbClr val="000000"/>
                </a:solidFill>
              </a:rPr>
              <a:t>	      G450 and G460 basic user training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956998" y="6403921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000000"/>
                </a:solidFill>
                <a:latin typeface="Arial" charset="0"/>
              </a:rPr>
              <a:t>Slide </a:t>
            </a:r>
            <a:fld id="{BD5B90BF-C075-4DF9-A008-9EA91EE5B22A}" type="slidenum">
              <a:rPr lang="en-US" sz="1200" kern="0" smtClean="0">
                <a:solidFill>
                  <a:srgbClr val="000000"/>
                </a:solidFill>
                <a:latin typeface="Arial" charset="0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kern="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" name="Picture 21" descr="Logo_500x468"/>
          <p:cNvPicPr>
            <a:picLocks noChangeAspect="1" noChangeArrowheads="1"/>
          </p:cNvPicPr>
          <p:nvPr userDrawn="1"/>
        </p:nvPicPr>
        <p:blipFill>
          <a:blip r:embed="rId2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2380" y="5814265"/>
            <a:ext cx="1004076" cy="93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6273924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</p:sldLayoutIdLst>
  <p:transition spd="slow">
    <p:split orient="vert"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chemeClr val="bg1"/>
        </a:buClr>
        <a:buChar char="•"/>
        <a:defRPr sz="2000" b="1" i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  <p:sp>
        <p:nvSpPr>
          <p:cNvPr id="7" name="Text Box 31"/>
          <p:cNvSpPr txBox="1">
            <a:spLocks noChangeArrowheads="1"/>
          </p:cNvSpPr>
          <p:nvPr userDrawn="1"/>
        </p:nvSpPr>
        <p:spPr bwMode="auto">
          <a:xfrm>
            <a:off x="296525" y="6399330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July 15, 2013	      G450 and G460 basic user training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956998" y="6403921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000000"/>
                </a:solidFill>
                <a:latin typeface="Arial" charset="0"/>
              </a:rPr>
              <a:t>Slide </a:t>
            </a:r>
            <a:fld id="{BD5B90BF-C075-4DF9-A008-9EA91EE5B22A}" type="slidenum">
              <a:rPr lang="en-US" sz="1200" kern="0" smtClean="0">
                <a:solidFill>
                  <a:srgbClr val="000000"/>
                </a:solidFill>
                <a:latin typeface="Arial" charset="0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kern="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" name="Picture 21" descr="Logo_500x468"/>
          <p:cNvPicPr>
            <a:picLocks noChangeAspect="1" noChangeArrowheads="1"/>
          </p:cNvPicPr>
          <p:nvPr userDrawn="1"/>
        </p:nvPicPr>
        <p:blipFill>
          <a:blip r:embed="rId2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2380" y="5814265"/>
            <a:ext cx="1004076" cy="93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5118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</p:sldLayoutIdLst>
  <p:transition spd="med">
    <p:split orient="vert"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0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b="1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b="1" i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b="1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Title- 32pt Arial Black Italic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 (24pt Arial Bold Italic)</a:t>
            </a:r>
          </a:p>
          <a:p>
            <a:pPr lvl="1"/>
            <a:r>
              <a:rPr lang="en-US" dirty="0" smtClean="0"/>
              <a:t>Second level (20pt Arial Bold Italic)</a:t>
            </a:r>
          </a:p>
          <a:p>
            <a:pPr lvl="2"/>
            <a:r>
              <a:rPr lang="en-US" dirty="0" smtClean="0"/>
              <a:t>Third level (16pt Arial Bold Italic)</a:t>
            </a:r>
          </a:p>
        </p:txBody>
      </p:sp>
      <p:sp>
        <p:nvSpPr>
          <p:cNvPr id="10" name="Text Box 31"/>
          <p:cNvSpPr txBox="1">
            <a:spLocks noChangeArrowheads="1"/>
          </p:cNvSpPr>
          <p:nvPr userDrawn="1"/>
        </p:nvSpPr>
        <p:spPr bwMode="auto">
          <a:xfrm>
            <a:off x="296525" y="6399330"/>
            <a:ext cx="67957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July 15, 2013	      G450 and G460 basic user training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956998" y="6403921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000000"/>
                </a:solidFill>
                <a:latin typeface="Arial" charset="0"/>
              </a:rPr>
              <a:t>Slide </a:t>
            </a:r>
            <a:fld id="{BD5B90BF-C075-4DF9-A008-9EA91EE5B22A}" type="slidenum">
              <a:rPr lang="en-US" sz="1200" kern="0" smtClean="0">
                <a:solidFill>
                  <a:srgbClr val="000000"/>
                </a:solidFill>
                <a:latin typeface="Arial" charset="0"/>
              </a:rPr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kern="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" name="Picture 21" descr="Logo_500x468"/>
          <p:cNvPicPr>
            <a:picLocks noChangeAspect="1" noChangeArrowheads="1"/>
          </p:cNvPicPr>
          <p:nvPr userDrawn="1"/>
        </p:nvPicPr>
        <p:blipFill>
          <a:blip r:embed="rId1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2380" y="5814265"/>
            <a:ext cx="1004076" cy="93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 userDrawn="1"/>
        </p:nvCxnSpPr>
        <p:spPr>
          <a:xfrm>
            <a:off x="296524" y="6354325"/>
            <a:ext cx="7498080" cy="0"/>
          </a:xfrm>
          <a:prstGeom prst="line">
            <a:avLst/>
          </a:prstGeom>
          <a:noFill/>
          <a:ln w="31750" cap="flat" cmpd="sng" algn="ctr">
            <a:solidFill>
              <a:srgbClr val="8ED2FF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65253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</p:sldLayoutIdLst>
  <p:transition spd="med">
    <p:split orient="vert"/>
  </p:transition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 b="1" i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 i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hyperlink" Target="http://www.gfg-inc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goodforgas.com/" TargetMode="External"/><Relationship Id="rId1" Type="http://schemas.openxmlformats.org/officeDocument/2006/relationships/slideLayout" Target="../slideLayouts/slideLayout9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6.png"/><Relationship Id="rId4" Type="http://schemas.openxmlformats.org/officeDocument/2006/relationships/image" Target="../media/image5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5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5" Type="http://schemas.openxmlformats.org/officeDocument/2006/relationships/image" Target="../media/image102.png"/><Relationship Id="rId4" Type="http://schemas.openxmlformats.org/officeDocument/2006/relationships/image" Target="../media/image98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65.xml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07.png"/><Relationship Id="rId5" Type="http://schemas.openxmlformats.org/officeDocument/2006/relationships/image" Target="../media/image104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6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notesSlide" Target="../notesSlides/notesSlide66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4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08.jpeg"/><Relationship Id="rId9" Type="http://schemas.openxmlformats.org/officeDocument/2006/relationships/image" Target="../media/image10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68.xml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12.png"/><Relationship Id="rId4" Type="http://schemas.openxmlformats.org/officeDocument/2006/relationships/image" Target="../media/image111.jpeg"/><Relationship Id="rId9" Type="http://schemas.openxmlformats.org/officeDocument/2006/relationships/image" Target="../media/image10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1.jpeg"/><Relationship Id="rId4" Type="http://schemas.openxmlformats.org/officeDocument/2006/relationships/image" Target="../media/image11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4.png"/><Relationship Id="rId5" Type="http://schemas.openxmlformats.org/officeDocument/2006/relationships/image" Target="../media/image115.png"/><Relationship Id="rId4" Type="http://schemas.openxmlformats.org/officeDocument/2006/relationships/image" Target="../media/image12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15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19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86" y="1338942"/>
            <a:ext cx="4474028" cy="4637315"/>
          </a:xfrm>
          <a:prstGeom prst="rect">
            <a:avLst/>
          </a:prstGeom>
        </p:spPr>
      </p:pic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4343401" y="428398"/>
            <a:ext cx="4234541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95000"/>
              </a:lnSpc>
              <a:spcAft>
                <a:spcPct val="10000"/>
              </a:spcAft>
            </a:pPr>
            <a:endParaRPr lang="en-US" i="1" dirty="0">
              <a:solidFill>
                <a:schemeClr val="bg1"/>
              </a:solidFill>
            </a:endParaRPr>
          </a:p>
          <a:p>
            <a:pPr algn="l">
              <a:lnSpc>
                <a:spcPct val="95000"/>
              </a:lnSpc>
              <a:spcAft>
                <a:spcPct val="10000"/>
              </a:spcAft>
            </a:pPr>
            <a:r>
              <a:rPr lang="en-US" i="1" dirty="0" smtClean="0">
                <a:solidFill>
                  <a:schemeClr val="bg1"/>
                </a:solidFill>
              </a:rPr>
              <a:t>February 27, 2013</a:t>
            </a:r>
            <a:endParaRPr lang="en-US" i="1" dirty="0">
              <a:solidFill>
                <a:schemeClr val="bg1"/>
              </a:solidFill>
            </a:endParaRPr>
          </a:p>
          <a:p>
            <a:pPr lvl="1" algn="l">
              <a:lnSpc>
                <a:spcPct val="95000"/>
              </a:lnSpc>
              <a:spcAft>
                <a:spcPct val="10000"/>
              </a:spcAft>
            </a:pPr>
            <a:endParaRPr lang="en-US" i="1" dirty="0">
              <a:solidFill>
                <a:schemeClr val="bg1"/>
              </a:solidFill>
            </a:endParaRPr>
          </a:p>
          <a:p>
            <a:pPr lvl="1" algn="l">
              <a:spcAft>
                <a:spcPct val="10000"/>
              </a:spcAft>
            </a:pPr>
            <a:r>
              <a:rPr lang="en-US" i="1" dirty="0">
                <a:solidFill>
                  <a:schemeClr val="bg1"/>
                </a:solidFill>
              </a:rPr>
              <a:t>G450 / G460</a:t>
            </a:r>
          </a:p>
          <a:p>
            <a:pPr lvl="1" algn="l">
              <a:spcAft>
                <a:spcPct val="10000"/>
              </a:spcAft>
            </a:pPr>
            <a:r>
              <a:rPr lang="en-US" i="1" dirty="0">
                <a:solidFill>
                  <a:schemeClr val="bg1"/>
                </a:solidFill>
              </a:rPr>
              <a:t>Basic Operation</a:t>
            </a:r>
          </a:p>
          <a:p>
            <a:pPr lvl="1" algn="l">
              <a:spcAft>
                <a:spcPct val="10000"/>
              </a:spcAft>
            </a:pPr>
            <a:endParaRPr lang="en-US" i="1" dirty="0">
              <a:solidFill>
                <a:schemeClr val="bg1"/>
              </a:solidFill>
            </a:endParaRPr>
          </a:p>
          <a:p>
            <a:pPr lvl="1" algn="l">
              <a:spcAft>
                <a:spcPct val="10000"/>
              </a:spcAft>
            </a:pPr>
            <a:r>
              <a:rPr lang="en-US" i="1" dirty="0">
                <a:solidFill>
                  <a:schemeClr val="bg1"/>
                </a:solidFill>
              </a:rPr>
              <a:t>GfG Instrumentation, </a:t>
            </a:r>
            <a:endParaRPr lang="en-US" i="1" dirty="0" smtClean="0">
              <a:solidFill>
                <a:schemeClr val="bg1"/>
              </a:solidFill>
            </a:endParaRPr>
          </a:p>
          <a:p>
            <a:pPr lvl="1" algn="l">
              <a:spcAft>
                <a:spcPct val="10000"/>
              </a:spcAft>
            </a:pPr>
            <a:r>
              <a:rPr lang="en-US" i="1" dirty="0" smtClean="0">
                <a:solidFill>
                  <a:schemeClr val="bg1"/>
                </a:solidFill>
              </a:rPr>
              <a:t>Ann </a:t>
            </a:r>
            <a:r>
              <a:rPr lang="en-US" i="1" dirty="0">
                <a:solidFill>
                  <a:schemeClr val="bg1"/>
                </a:solidFill>
              </a:rPr>
              <a:t>Arbor, </a:t>
            </a:r>
            <a:r>
              <a:rPr lang="en-US" i="1" dirty="0" smtClean="0">
                <a:solidFill>
                  <a:schemeClr val="bg1"/>
                </a:solidFill>
              </a:rPr>
              <a:t>MI  48108</a:t>
            </a:r>
          </a:p>
          <a:p>
            <a:pPr lvl="1" algn="l">
              <a:spcAft>
                <a:spcPct val="10000"/>
              </a:spcAft>
            </a:pPr>
            <a:endParaRPr lang="en-US" i="1" dirty="0" smtClean="0">
              <a:solidFill>
                <a:schemeClr val="bg1"/>
              </a:solidFill>
            </a:endParaRPr>
          </a:p>
          <a:p>
            <a:pPr lvl="1" algn="l">
              <a:spcAft>
                <a:spcPct val="10000"/>
              </a:spcAft>
            </a:pPr>
            <a:r>
              <a:rPr lang="en-US" i="1" dirty="0" smtClean="0">
                <a:solidFill>
                  <a:schemeClr val="bg1"/>
                </a:solidFill>
              </a:rPr>
              <a:t>Toll </a:t>
            </a:r>
            <a:r>
              <a:rPr lang="en-US" i="1" dirty="0">
                <a:solidFill>
                  <a:schemeClr val="bg1"/>
                </a:solidFill>
              </a:rPr>
              <a:t>free:  (800) 959-0329</a:t>
            </a:r>
          </a:p>
          <a:p>
            <a:pPr lvl="1" algn="l">
              <a:spcAft>
                <a:spcPct val="10000"/>
              </a:spcAft>
            </a:pPr>
            <a:endParaRPr lang="en-US" i="1" dirty="0">
              <a:solidFill>
                <a:schemeClr val="bg1"/>
              </a:solidFill>
            </a:endParaRPr>
          </a:p>
          <a:p>
            <a:pPr lvl="1" algn="l">
              <a:spcAft>
                <a:spcPct val="10000"/>
              </a:spcAft>
            </a:pPr>
            <a:r>
              <a:rPr lang="en-US" i="1" dirty="0">
                <a:solidFill>
                  <a:schemeClr val="bg1"/>
                </a:solidFill>
              </a:rPr>
              <a:t>Internet: </a:t>
            </a:r>
            <a:r>
              <a:rPr lang="en-US" i="1" dirty="0">
                <a:solidFill>
                  <a:schemeClr val="bg1"/>
                </a:solidFill>
                <a:hlinkClick r:id="rId4"/>
              </a:rPr>
              <a:t>www.gfg-inc.com</a:t>
            </a:r>
            <a:endParaRPr lang="en-US" i="1" dirty="0">
              <a:solidFill>
                <a:schemeClr val="bg1"/>
              </a:solidFill>
            </a:endParaRPr>
          </a:p>
          <a:p>
            <a:pPr algn="l">
              <a:lnSpc>
                <a:spcPct val="95000"/>
              </a:lnSpc>
              <a:spcAft>
                <a:spcPct val="10000"/>
              </a:spcAft>
            </a:pP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1991682" name="Picture 2" descr="logoneu_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048" y="237672"/>
            <a:ext cx="1082783" cy="114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11"/>
          <p:cNvSpPr txBox="1">
            <a:spLocks noChangeArrowheads="1"/>
          </p:cNvSpPr>
          <p:nvPr/>
        </p:nvSpPr>
        <p:spPr bwMode="auto">
          <a:xfrm>
            <a:off x="1117600" y="4340225"/>
            <a:ext cx="1684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17941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9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9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Line 54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092325" y="106885"/>
            <a:ext cx="6570663" cy="815439"/>
          </a:xfrm>
        </p:spPr>
        <p:txBody>
          <a:bodyPr anchor="ctr"/>
          <a:lstStyle/>
          <a:p>
            <a:r>
              <a:rPr lang="en-US" sz="2400" dirty="0" err="1" smtClean="0"/>
              <a:t>Enriquecimiento</a:t>
            </a:r>
            <a:r>
              <a:rPr lang="en-US" sz="2400" dirty="0" smtClean="0"/>
              <a:t> de </a:t>
            </a:r>
            <a:r>
              <a:rPr lang="en-US" sz="2400" dirty="0" err="1" smtClean="0"/>
              <a:t>Oxígeno</a:t>
            </a:r>
            <a:endParaRPr lang="en-US" sz="2400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006" y="1119105"/>
            <a:ext cx="2956957" cy="3727450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ct val="60000"/>
              </a:spcAft>
            </a:pPr>
            <a:r>
              <a:rPr lang="en-US" sz="1800" dirty="0" err="1" smtClean="0"/>
              <a:t>Proporcionalmente</a:t>
            </a:r>
            <a:r>
              <a:rPr lang="en-US" sz="1800" dirty="0" smtClean="0"/>
              <a:t> </a:t>
            </a:r>
            <a:r>
              <a:rPr lang="en-US" sz="1800" dirty="0" err="1" smtClean="0"/>
              <a:t>incrementa</a:t>
            </a:r>
            <a:r>
              <a:rPr lang="en-US" sz="1800" dirty="0" smtClean="0"/>
              <a:t> el factor de </a:t>
            </a:r>
            <a:r>
              <a:rPr lang="en-US" sz="1800" dirty="0" err="1" smtClean="0"/>
              <a:t>muchas</a:t>
            </a:r>
            <a:r>
              <a:rPr lang="en-US" sz="1800" dirty="0" smtClean="0"/>
              <a:t> </a:t>
            </a:r>
            <a:r>
              <a:rPr lang="en-US" sz="1800" dirty="0" err="1" smtClean="0"/>
              <a:t>reacciones</a:t>
            </a:r>
            <a:r>
              <a:rPr lang="en-US" sz="1800" dirty="0" smtClean="0"/>
              <a:t> </a:t>
            </a:r>
            <a:r>
              <a:rPr lang="en-US" sz="1800" dirty="0" err="1" smtClean="0"/>
              <a:t>químicas</a:t>
            </a:r>
            <a:r>
              <a:rPr lang="en-US" sz="1800" dirty="0" smtClean="0"/>
              <a:t> </a:t>
            </a: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ct val="60000"/>
              </a:spcAft>
            </a:pPr>
            <a:r>
              <a:rPr lang="es-ES" sz="1800" dirty="0" smtClean="0"/>
              <a:t>Puede </a:t>
            </a:r>
            <a:r>
              <a:rPr lang="es-ES" sz="1800" dirty="0"/>
              <a:t>hacer </a:t>
            </a:r>
            <a:r>
              <a:rPr lang="es-ES" sz="1800" dirty="0" smtClean="0"/>
              <a:t>convertir a los materiales </a:t>
            </a:r>
            <a:r>
              <a:rPr lang="es-ES" sz="1800" dirty="0"/>
              <a:t>combustibles ordinarios </a:t>
            </a:r>
            <a:r>
              <a:rPr lang="es-ES" sz="1800" dirty="0" smtClean="0"/>
              <a:t>en </a:t>
            </a:r>
            <a:r>
              <a:rPr lang="es-ES" sz="1800" dirty="0"/>
              <a:t>inflamables o explosivos</a:t>
            </a:r>
            <a:endParaRPr lang="en-US" sz="1800" dirty="0" smtClean="0"/>
          </a:p>
          <a:p>
            <a:pPr>
              <a:lnSpc>
                <a:spcPct val="85000"/>
              </a:lnSpc>
              <a:spcBef>
                <a:spcPct val="0"/>
              </a:spcBef>
              <a:spcAft>
                <a:spcPct val="60000"/>
              </a:spcAft>
            </a:pPr>
            <a:endParaRPr lang="en-US" sz="1800" dirty="0" smtClean="0"/>
          </a:p>
        </p:txBody>
      </p:sp>
      <p:pic>
        <p:nvPicPr>
          <p:cNvPr id="10244" name="Picture 53" descr="OSHA welders enriching oxygen in confined space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8766" y="1623052"/>
            <a:ext cx="5487232" cy="285393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2493797" y="3372595"/>
            <a:ext cx="3146962" cy="2470068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  <a:lumMod val="77000"/>
                </a:srgbClr>
              </a:gs>
              <a:gs pos="100000">
                <a:srgbClr val="FF0000">
                  <a:shade val="67500"/>
                  <a:satMod val="115000"/>
                  <a:lumMod val="72000"/>
                  <a:lumOff val="28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&quot;No&quot; Symbol 7"/>
          <p:cNvSpPr/>
          <p:nvPr/>
        </p:nvSpPr>
        <p:spPr bwMode="auto">
          <a:xfrm>
            <a:off x="2968813" y="3526964"/>
            <a:ext cx="2161309" cy="2149434"/>
          </a:xfrm>
          <a:prstGeom prst="noSmoking">
            <a:avLst/>
          </a:prstGeom>
          <a:solidFill>
            <a:srgbClr val="D00000"/>
          </a:solidFill>
          <a:ln w="28575" cap="flat" cmpd="sng" algn="ctr">
            <a:solidFill>
              <a:srgbClr val="82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66700" dist="152400" algn="ctr" rotWithShape="0">
              <a:srgbClr val="FFC6A7"/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38181" y="4037602"/>
            <a:ext cx="24225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 w="18000">
                  <a:solidFill>
                    <a:srgbClr val="5C0000"/>
                  </a:solidFill>
                  <a:prstDash val="solid"/>
                  <a:miter lim="800000"/>
                </a:ln>
                <a:solidFill>
                  <a:srgbClr val="FFC6A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23.0%</a:t>
            </a:r>
            <a:endParaRPr lang="en-US" sz="6000" dirty="0">
              <a:ln w="18000">
                <a:solidFill>
                  <a:srgbClr val="5C0000"/>
                </a:solidFill>
                <a:prstDash val="solid"/>
                <a:miter lim="800000"/>
              </a:ln>
              <a:solidFill>
                <a:srgbClr val="FFC6A7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83028" y="3670283"/>
            <a:ext cx="2151413" cy="192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1" i="1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lnSpc>
                <a:spcPct val="85000"/>
              </a:lnSpc>
              <a:spcBef>
                <a:spcPct val="0"/>
              </a:spcBef>
              <a:spcAft>
                <a:spcPct val="60000"/>
              </a:spcAft>
            </a:pPr>
            <a:r>
              <a:rPr lang="en-US" sz="1800" dirty="0" err="1" smtClean="0"/>
              <a:t>Cualquier</a:t>
            </a:r>
            <a:r>
              <a:rPr lang="en-US" sz="1800" dirty="0" smtClean="0"/>
              <a:t> area con </a:t>
            </a:r>
            <a:r>
              <a:rPr lang="en-US" sz="1800" dirty="0" err="1" smtClean="0"/>
              <a:t>nivel</a:t>
            </a:r>
            <a:r>
              <a:rPr lang="en-US" sz="1800" dirty="0" smtClean="0"/>
              <a:t> de 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mayor a 23.0% </a:t>
            </a:r>
            <a:r>
              <a:rPr lang="en-US" sz="1800" dirty="0" err="1" smtClean="0"/>
              <a:t>es</a:t>
            </a:r>
            <a:r>
              <a:rPr lang="en-US" sz="1800" dirty="0" smtClean="0"/>
              <a:t> </a:t>
            </a:r>
            <a:r>
              <a:rPr lang="en-US" sz="1800" dirty="0" err="1" smtClean="0"/>
              <a:t>peligrosamente</a:t>
            </a:r>
            <a:r>
              <a:rPr lang="en-US" sz="1800" dirty="0" smtClean="0"/>
              <a:t> </a:t>
            </a:r>
            <a:r>
              <a:rPr lang="en-US" sz="1800" dirty="0" err="1" smtClean="0"/>
              <a:t>enriquecido</a:t>
            </a:r>
            <a:endParaRPr lang="en-US" sz="1800" dirty="0" smtClean="0"/>
          </a:p>
          <a:p>
            <a:pPr>
              <a:lnSpc>
                <a:spcPct val="85000"/>
              </a:lnSpc>
              <a:spcBef>
                <a:spcPct val="0"/>
              </a:spcBef>
              <a:spcAft>
                <a:spcPct val="60000"/>
              </a:spcAft>
            </a:pPr>
            <a:endParaRPr lang="en-US" sz="1800" dirty="0" smtClean="0"/>
          </a:p>
          <a:p>
            <a:pPr>
              <a:lnSpc>
                <a:spcPct val="85000"/>
              </a:lnSpc>
              <a:spcBef>
                <a:spcPct val="0"/>
              </a:spcBef>
              <a:spcAft>
                <a:spcPct val="60000"/>
              </a:spcAft>
            </a:pP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679096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744817" y="0"/>
            <a:ext cx="3399183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0" y="496957"/>
            <a:ext cx="5428202" cy="278296"/>
          </a:xfrm>
        </p:spPr>
        <p:txBody>
          <a:bodyPr/>
          <a:lstStyle/>
          <a:p>
            <a:pPr eaLnBrk="1" hangingPunct="1"/>
            <a:r>
              <a:rPr lang="en-US" sz="2400" dirty="0" err="1" smtClean="0"/>
              <a:t>Efectos</a:t>
            </a:r>
            <a:r>
              <a:rPr lang="en-US" sz="2400" dirty="0" smtClean="0"/>
              <a:t> de </a:t>
            </a:r>
            <a:r>
              <a:rPr lang="en-US" sz="2400" dirty="0" err="1" smtClean="0"/>
              <a:t>oxígeno</a:t>
            </a:r>
            <a:r>
              <a:rPr lang="en-US" sz="2400" dirty="0" smtClean="0"/>
              <a:t> en </a:t>
            </a:r>
            <a:r>
              <a:rPr lang="en-US" sz="2400" dirty="0" err="1" smtClean="0"/>
              <a:t>varias</a:t>
            </a:r>
            <a:r>
              <a:rPr lang="en-US" sz="2400" dirty="0" smtClean="0"/>
              <a:t> </a:t>
            </a:r>
            <a:r>
              <a:rPr lang="en-US" sz="2400" dirty="0" err="1" smtClean="0"/>
              <a:t>concentraciones</a:t>
            </a:r>
            <a:r>
              <a:rPr lang="en-US" sz="2400" dirty="0" smtClean="0"/>
              <a:t>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262573"/>
              </p:ext>
            </p:extLst>
          </p:nvPr>
        </p:nvGraphicFramePr>
        <p:xfrm>
          <a:off x="1141516" y="947738"/>
          <a:ext cx="7248546" cy="5209540"/>
        </p:xfrm>
        <a:graphic>
          <a:graphicData uri="http://schemas.openxmlformats.org/drawingml/2006/table">
            <a:tbl>
              <a:tblPr firstRow="1" bandRow="1">
                <a:effectLst>
                  <a:outerShdw dist="101600" dir="2700000" algn="ctr" rotWithShape="0">
                    <a:schemeClr val="bg1">
                      <a:lumMod val="50000"/>
                      <a:lumOff val="50000"/>
                    </a:schemeClr>
                  </a:outerShdw>
                </a:effectLst>
              </a:tblPr>
              <a:tblGrid>
                <a:gridCol w="2201527"/>
                <a:gridCol w="5047019"/>
              </a:tblGrid>
              <a:tr h="260134"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Concentration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Effect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283010"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&gt; 23%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1FF"/>
                    </a:solidFill>
                  </a:tcPr>
                </a:tc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Enriquecimiento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de </a:t>
                      </a:r>
                      <a:r>
                        <a:rPr lang="en-US" sz="16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oxígeno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1FF"/>
                    </a:solidFill>
                  </a:tcPr>
                </a:tc>
              </a:tr>
              <a:tr h="283010"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20.90%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Concentración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de </a:t>
                      </a:r>
                      <a:r>
                        <a:rPr lang="en-US" sz="16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aire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normal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3010"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19.50%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1FF"/>
                    </a:solidFill>
                  </a:tcPr>
                </a:tc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Mínimo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“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nivel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de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segurida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”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1FF"/>
                    </a:solidFill>
                  </a:tcPr>
                </a:tc>
              </a:tr>
              <a:tr h="283010"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16%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Primera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señal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o anoxia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aparece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6236"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 – 12%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1FF"/>
                    </a:solidFill>
                  </a:tcPr>
                </a:tc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Incremento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de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respiración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y </a:t>
                      </a:r>
                      <a:r>
                        <a:rPr lang="en-US" sz="16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pulsaciones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 </a:t>
                      </a:r>
                      <a:r>
                        <a:rPr lang="es-E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coordinación muscular se deteriora ligeramente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1FF"/>
                    </a:solidFill>
                  </a:tcPr>
                </a:tc>
              </a:tr>
              <a:tr h="709463"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 – 10%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conciencia continua, trastornos emocionales, fatiga anormal al ejercicio, la respiración alterada</a:t>
                      </a:r>
                      <a:endParaRPr lang="en-US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9463"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 – 6%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1FF"/>
                    </a:solidFill>
                  </a:tcPr>
                </a:tc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Nauceas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y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vómitos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inabilidad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para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16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moverse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16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libremente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y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pérdida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de </a:t>
                      </a:r>
                      <a:r>
                        <a:rPr lang="en-US" sz="16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conciencia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16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pudiera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16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ocurrir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1FF"/>
                    </a:solidFill>
                  </a:tcPr>
                </a:tc>
              </a:tr>
              <a:tr h="496236"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 6%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4320" algn="l" rtl="0" fontAlgn="ctr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Movimientos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convulsivos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y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jadeos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detenimiento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de la </a:t>
                      </a:r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respiración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431540" y="1178750"/>
            <a:ext cx="5355412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 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 i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0000"/>
                </a:solidFill>
              </a:rPr>
              <a:t>Sensor generates electrical current proportional to the O</a:t>
            </a:r>
            <a:r>
              <a:rPr lang="en-US" sz="1800" baseline="-25000" dirty="0">
                <a:solidFill>
                  <a:srgbClr val="000000"/>
                </a:solidFill>
              </a:rPr>
              <a:t>2</a:t>
            </a:r>
            <a:r>
              <a:rPr lang="en-US" sz="1800" dirty="0" smtClean="0">
                <a:solidFill>
                  <a:srgbClr val="000000"/>
                </a:solidFill>
              </a:rPr>
              <a:t> concentration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0000"/>
                </a:solidFill>
              </a:rPr>
              <a:t>Sensor used up over time (one to three years)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0000"/>
                </a:solidFill>
              </a:rPr>
              <a:t>Oxygen reduced to hydroxyl ions at cathode: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Wingdings" pitchFamily="2" charset="2"/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           O</a:t>
            </a:r>
            <a:r>
              <a:rPr lang="en-US" sz="1800" baseline="-25000" dirty="0" smtClean="0">
                <a:solidFill>
                  <a:srgbClr val="000000"/>
                </a:solidFill>
              </a:rPr>
              <a:t>2</a:t>
            </a:r>
            <a:r>
              <a:rPr lang="en-US" sz="1800" dirty="0" smtClean="0">
                <a:solidFill>
                  <a:srgbClr val="000000"/>
                </a:solidFill>
              </a:rPr>
              <a:t> + 2H</a:t>
            </a:r>
            <a:r>
              <a:rPr lang="en-US" sz="1800" baseline="-25000" dirty="0" smtClean="0">
                <a:solidFill>
                  <a:srgbClr val="000000"/>
                </a:solidFill>
              </a:rPr>
              <a:t>2</a:t>
            </a:r>
            <a:r>
              <a:rPr lang="en-US" sz="1800" dirty="0" smtClean="0">
                <a:solidFill>
                  <a:srgbClr val="000000"/>
                </a:solidFill>
              </a:rPr>
              <a:t>O + 4e</a:t>
            </a:r>
            <a:r>
              <a:rPr lang="en-US" sz="1800" baseline="30000" dirty="0">
                <a:solidFill>
                  <a:srgbClr val="000000"/>
                </a:solidFill>
              </a:rPr>
              <a:t> </a:t>
            </a:r>
            <a:r>
              <a:rPr lang="en-US" baseline="30000" dirty="0">
                <a:solidFill>
                  <a:srgbClr val="000000"/>
                </a:solidFill>
              </a:rPr>
              <a:t>-</a:t>
            </a:r>
            <a:r>
              <a:rPr lang="en-US" sz="1800" dirty="0" smtClean="0">
                <a:solidFill>
                  <a:srgbClr val="000000"/>
                </a:solidFill>
              </a:rPr>
              <a:t>             4OH </a:t>
            </a:r>
            <a:r>
              <a:rPr lang="en-US" baseline="30000" dirty="0" smtClean="0">
                <a:solidFill>
                  <a:srgbClr val="000000"/>
                </a:solidFill>
              </a:rPr>
              <a:t>-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0000"/>
                </a:solidFill>
              </a:rPr>
              <a:t>Hydroxyl ions oxidize lead (anode):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Wingdings" pitchFamily="2" charset="2"/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     2Pb + 4OH </a:t>
            </a:r>
            <a:r>
              <a:rPr lang="en-US" baseline="30000" dirty="0">
                <a:solidFill>
                  <a:srgbClr val="000000"/>
                </a:solidFill>
              </a:rPr>
              <a:t>-</a:t>
            </a:r>
            <a:r>
              <a:rPr lang="en-US" sz="1800" dirty="0" smtClean="0">
                <a:solidFill>
                  <a:srgbClr val="000000"/>
                </a:solidFill>
              </a:rPr>
              <a:t>            2PbO + 2H</a:t>
            </a:r>
            <a:r>
              <a:rPr lang="en-US" sz="1800" baseline="-25000" dirty="0" smtClean="0">
                <a:solidFill>
                  <a:srgbClr val="000000"/>
                </a:solidFill>
              </a:rPr>
              <a:t>2</a:t>
            </a:r>
            <a:r>
              <a:rPr lang="en-US" sz="1800" dirty="0" smtClean="0">
                <a:solidFill>
                  <a:srgbClr val="000000"/>
                </a:solidFill>
              </a:rPr>
              <a:t>O + 4e </a:t>
            </a:r>
            <a:r>
              <a:rPr lang="en-US" baseline="30000" dirty="0">
                <a:solidFill>
                  <a:srgbClr val="000000"/>
                </a:solidFill>
              </a:rPr>
              <a:t>-</a:t>
            </a:r>
            <a:endParaRPr lang="en-US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0000"/>
                </a:solidFill>
              </a:rPr>
              <a:t>Overall cell reaction: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Wingdings" pitchFamily="2" charset="2"/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             2Pb + O</a:t>
            </a:r>
            <a:r>
              <a:rPr lang="en-US" sz="1800" baseline="-25000" dirty="0" smtClean="0">
                <a:solidFill>
                  <a:srgbClr val="000000"/>
                </a:solidFill>
              </a:rPr>
              <a:t>2</a:t>
            </a:r>
            <a:r>
              <a:rPr lang="en-US" sz="1800" dirty="0" smtClean="0">
                <a:solidFill>
                  <a:srgbClr val="000000"/>
                </a:solidFill>
              </a:rPr>
              <a:t>           2PbO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Font typeface="Wingdings" pitchFamily="2" charset="2"/>
              <a:buChar char="§"/>
            </a:pPr>
            <a:endParaRPr lang="en-US" sz="1800" dirty="0" smtClean="0">
              <a:solidFill>
                <a:srgbClr val="000000"/>
              </a:solidFill>
            </a:endParaRPr>
          </a:p>
        </p:txBody>
      </p:sp>
      <p:pic>
        <p:nvPicPr>
          <p:cNvPr id="8194" name="Picture 53" descr="oxygen sensors v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" t="4485" r="9734" b="8777"/>
          <a:stretch>
            <a:fillRect/>
          </a:stretch>
        </p:blipFill>
        <p:spPr bwMode="auto">
          <a:xfrm>
            <a:off x="4572000" y="1088740"/>
            <a:ext cx="4315780" cy="396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dirty="0" smtClean="0"/>
              <a:t>Fuel Cell Oxygen Sensors</a:t>
            </a:r>
          </a:p>
        </p:txBody>
      </p:sp>
      <p:sp>
        <p:nvSpPr>
          <p:cNvPr id="8197" name="Line 49"/>
          <p:cNvSpPr>
            <a:spLocks noChangeShapeType="1"/>
          </p:cNvSpPr>
          <p:nvPr/>
        </p:nvSpPr>
        <p:spPr bwMode="auto">
          <a:xfrm>
            <a:off x="3041830" y="3293985"/>
            <a:ext cx="54006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Line 49"/>
          <p:cNvSpPr>
            <a:spLocks noChangeShapeType="1"/>
          </p:cNvSpPr>
          <p:nvPr/>
        </p:nvSpPr>
        <p:spPr bwMode="auto">
          <a:xfrm>
            <a:off x="2282074" y="4132302"/>
            <a:ext cx="54006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Line 49"/>
          <p:cNvSpPr>
            <a:spLocks noChangeShapeType="1"/>
          </p:cNvSpPr>
          <p:nvPr/>
        </p:nvSpPr>
        <p:spPr bwMode="auto">
          <a:xfrm>
            <a:off x="2403371" y="4961439"/>
            <a:ext cx="54006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58379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5515"/>
            <a:ext cx="6570663" cy="8382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Most 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sensors have a “</a:t>
            </a:r>
            <a:r>
              <a:rPr lang="en-US" dirty="0" smtClean="0"/>
              <a:t>capillary</a:t>
            </a:r>
            <a:r>
              <a:rPr lang="en-US" sz="2000" dirty="0" smtClean="0"/>
              <a:t> pore” used to allow sensor to self-stabilize at new pressure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178750"/>
            <a:ext cx="4950550" cy="29622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sensors with capillary pore are true percent by volume measurement devices</a:t>
            </a:r>
            <a:endParaRPr lang="en-US" sz="1600" dirty="0"/>
          </a:p>
          <a:p>
            <a:pPr eaLnBrk="1" hangingPunct="1"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Are able to self stabilize to changes in pressure due to:</a:t>
            </a:r>
          </a:p>
          <a:p>
            <a:pPr marL="1085850" lvl="2" eaLnBrk="1" hangingPunct="1"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Barometric pressure</a:t>
            </a:r>
          </a:p>
          <a:p>
            <a:pPr marL="1085850" lvl="2" eaLnBrk="1" hangingPunct="1"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Pressurized buildings</a:t>
            </a:r>
          </a:p>
          <a:p>
            <a:pPr marL="1085850" lvl="2" eaLnBrk="1" hangingPunct="1"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Altitude</a:t>
            </a:r>
          </a:p>
          <a:p>
            <a:pPr eaLnBrk="1" hangingPunct="1"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Stabilization at new pressure is not instantaneous, may take 30 seconds or longer</a:t>
            </a:r>
          </a:p>
          <a:p>
            <a:pPr marL="285750" eaLnBrk="1" hangingPunct="1">
              <a:spcBef>
                <a:spcPct val="0"/>
              </a:spcBef>
              <a:spcAft>
                <a:spcPts val="1800"/>
              </a:spcAft>
            </a:pPr>
            <a:endParaRPr lang="en-US" sz="1600" dirty="0" smtClean="0"/>
          </a:p>
        </p:txBody>
      </p:sp>
      <p:pic>
        <p:nvPicPr>
          <p:cNvPr id="11269" name="Picture 8" descr="O2 Sensor and Parts 007 scratch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6" t="6764" r="36235" b="36839"/>
          <a:stretch>
            <a:fillRect/>
          </a:stretch>
        </p:blipFill>
        <p:spPr bwMode="auto">
          <a:xfrm rot="-1059280">
            <a:off x="5646044" y="4226451"/>
            <a:ext cx="20637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Line 10"/>
          <p:cNvSpPr>
            <a:spLocks noChangeShapeType="1"/>
          </p:cNvSpPr>
          <p:nvPr/>
        </p:nvSpPr>
        <p:spPr bwMode="auto">
          <a:xfrm flipH="1">
            <a:off x="6592979" y="4052712"/>
            <a:ext cx="315035" cy="871060"/>
          </a:xfrm>
          <a:prstGeom prst="line">
            <a:avLst/>
          </a:prstGeom>
          <a:noFill/>
          <a:ln w="34925">
            <a:solidFill>
              <a:srgbClr val="FF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 eaLnBrk="1" hangingPunct="1"/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271" name="Picture 11" descr="Ox sensor 3 yr1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78294">
            <a:off x="6073893" y="1195702"/>
            <a:ext cx="2205038" cy="188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 Box 12"/>
          <p:cNvSpPr txBox="1">
            <a:spLocks noChangeArrowheads="1"/>
          </p:cNvSpPr>
          <p:nvPr/>
        </p:nvSpPr>
        <p:spPr bwMode="auto">
          <a:xfrm>
            <a:off x="6097925" y="3197617"/>
            <a:ext cx="2749550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dist="105410" dir="2700000" algn="ctr" rotWithShape="0">
              <a:schemeClr val="tx1">
                <a:lumMod val="50000"/>
                <a:lumOff val="50000"/>
              </a:schemeClr>
            </a:outerShdw>
          </a:effectLst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600" i="1" dirty="0">
                <a:solidFill>
                  <a:srgbClr val="000000"/>
                </a:solidFill>
              </a:rPr>
              <a:t>Capillary pore (located under external moisture barrier filter)</a:t>
            </a:r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02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4"/>
          <p:cNvSpPr>
            <a:spLocks noChangeShapeType="1"/>
          </p:cNvSpPr>
          <p:nvPr/>
        </p:nvSpPr>
        <p:spPr bwMode="auto">
          <a:xfrm flipV="1">
            <a:off x="0" y="126876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4256965" y="0"/>
            <a:ext cx="4180597" cy="8128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Effects of changes in pressure on 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sensor readings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16505" y="1493785"/>
            <a:ext cx="2205245" cy="4725525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400" dirty="0" smtClean="0"/>
              <a:t>Readings from instrument taken through negative </a:t>
            </a:r>
            <a:r>
              <a:rPr lang="en-US" sz="1400" dirty="0"/>
              <a:t>pressure airlock at a nuclear generating </a:t>
            </a:r>
            <a:r>
              <a:rPr lang="en-US" sz="1400" dirty="0" smtClean="0"/>
              <a:t>station</a:t>
            </a:r>
            <a:endParaRPr lang="en-US" sz="1400" dirty="0"/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400" dirty="0" smtClean="0"/>
              <a:t>Readings </a:t>
            </a:r>
            <a:r>
              <a:rPr lang="en-US" sz="1400" dirty="0"/>
              <a:t>recovered to above 19.5% O</a:t>
            </a:r>
            <a:r>
              <a:rPr lang="en-US" sz="1400" baseline="-25000" dirty="0"/>
              <a:t>2</a:t>
            </a:r>
            <a:r>
              <a:rPr lang="en-US" sz="1400" dirty="0"/>
              <a:t> within 55 seconds. 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</a:t>
            </a:r>
            <a:r>
              <a:rPr lang="en-US" sz="1400" dirty="0"/>
              <a:t>sensor took 3.3 minutes to stabilize at 20.5% </a:t>
            </a:r>
            <a:r>
              <a:rPr lang="en-US" sz="1400" dirty="0" smtClean="0"/>
              <a:t>O</a:t>
            </a:r>
            <a:r>
              <a:rPr lang="en-US" sz="1400" baseline="-25000" dirty="0" smtClean="0"/>
              <a:t>2</a:t>
            </a:r>
            <a:endParaRPr lang="en-US" sz="14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dirty="0" smtClean="0"/>
              <a:t>Readings </a:t>
            </a:r>
            <a:r>
              <a:rPr lang="en-US" sz="1400" dirty="0"/>
              <a:t>eventually reached 20.9% after about 10.5 </a:t>
            </a:r>
            <a:r>
              <a:rPr lang="en-US" sz="1400" dirty="0" smtClean="0"/>
              <a:t>minutes</a:t>
            </a:r>
            <a:endParaRPr lang="en-US" sz="1400" b="0" dirty="0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4" t="28091" r="14902" b="8243"/>
          <a:stretch/>
        </p:blipFill>
        <p:spPr bwMode="auto">
          <a:xfrm>
            <a:off x="2411760" y="818710"/>
            <a:ext cx="6412590" cy="463551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>
            <a:outerShdw dist="101600" dir="27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92451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2141730" y="53625"/>
            <a:ext cx="6296025" cy="8128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Actual readings of oxygen sensor cycled from +20</a:t>
            </a:r>
            <a:r>
              <a:rPr lang="en-US" sz="2000" dirty="0" smtClean="0">
                <a:cs typeface="Arial" charset="0"/>
              </a:rPr>
              <a:t>°C to –</a:t>
            </a:r>
            <a:r>
              <a:rPr lang="en-US" sz="2000" dirty="0" smtClean="0"/>
              <a:t>20</a:t>
            </a:r>
            <a:r>
              <a:rPr lang="en-US" sz="2000" dirty="0" smtClean="0">
                <a:cs typeface="Arial" charset="0"/>
              </a:rPr>
              <a:t>°C then back to </a:t>
            </a:r>
            <a:r>
              <a:rPr lang="en-US" sz="2000" dirty="0" smtClean="0"/>
              <a:t>+20</a:t>
            </a:r>
            <a:r>
              <a:rPr lang="en-US" sz="2000" dirty="0" smtClean="0">
                <a:cs typeface="Arial" charset="0"/>
              </a:rPr>
              <a:t>°C</a:t>
            </a:r>
            <a:r>
              <a:rPr lang="en-US" sz="2000" dirty="0" smtClean="0"/>
              <a:t> 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0" y="126876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2595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0" t="27768" r="13952" b="13401"/>
          <a:stretch/>
        </p:blipFill>
        <p:spPr bwMode="auto">
          <a:xfrm>
            <a:off x="2456764" y="863715"/>
            <a:ext cx="6435715" cy="41970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1600" dir="27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6494" y="1313765"/>
            <a:ext cx="2385266" cy="45085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1400" dirty="0" smtClean="0"/>
              <a:t>While temperature dropping 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readings slightly high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1400" dirty="0" smtClean="0"/>
              <a:t>Once stabilized at        </a:t>
            </a:r>
            <a:r>
              <a:rPr lang="en-US" sz="1400" dirty="0" smtClean="0">
                <a:cs typeface="Arial" charset="0"/>
              </a:rPr>
              <a:t>–</a:t>
            </a:r>
            <a:r>
              <a:rPr lang="en-US" sz="1400" dirty="0" smtClean="0"/>
              <a:t>20°, readings return to 20.9%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1400" dirty="0" smtClean="0"/>
              <a:t>As chamber returned to room temperature O</a:t>
            </a:r>
            <a:r>
              <a:rPr lang="en-US" sz="1400" baseline="-25000" dirty="0"/>
              <a:t>2</a:t>
            </a:r>
            <a:r>
              <a:rPr lang="en-US" sz="1400" dirty="0" smtClean="0"/>
              <a:t> readings slightly depressed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1400" dirty="0" smtClean="0"/>
              <a:t>Once stabilized at room temperature, O</a:t>
            </a:r>
            <a:r>
              <a:rPr lang="en-US" sz="1400" baseline="-25000" dirty="0"/>
              <a:t>2</a:t>
            </a:r>
            <a:r>
              <a:rPr lang="en-US" sz="1400" dirty="0" smtClean="0"/>
              <a:t> readings return to 20.9%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1400" dirty="0" smtClean="0"/>
              <a:t>Most other common sensors (LEL, CO, H</a:t>
            </a:r>
            <a:r>
              <a:rPr lang="en-US" sz="1400" baseline="-25000" dirty="0"/>
              <a:t>2</a:t>
            </a:r>
            <a:r>
              <a:rPr lang="en-US" sz="1400" dirty="0" smtClean="0"/>
              <a:t>S) much less affected by temperature  </a:t>
            </a:r>
          </a:p>
        </p:txBody>
      </p:sp>
    </p:spTree>
    <p:extLst>
      <p:ext uri="{BB962C8B-B14F-4D97-AF65-F5344CB8AC3E}">
        <p14:creationId xmlns:p14="http://schemas.microsoft.com/office/powerpoint/2010/main" val="38948237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620" y="0"/>
            <a:ext cx="7329500" cy="868363"/>
          </a:xfrm>
        </p:spPr>
        <p:txBody>
          <a:bodyPr/>
          <a:lstStyle/>
          <a:p>
            <a:r>
              <a:rPr lang="en-US" dirty="0" smtClean="0"/>
              <a:t>An O</a:t>
            </a:r>
            <a:r>
              <a:rPr lang="en-US" baseline="-25000" dirty="0" smtClean="0"/>
              <a:t>2</a:t>
            </a:r>
            <a:r>
              <a:rPr lang="en-US" dirty="0" smtClean="0"/>
              <a:t> reading lower than 20.9% indicates there is too much of some other gas present in the atmosphere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t="23556" r="24249" b="9778"/>
          <a:stretch/>
        </p:blipFill>
        <p:spPr bwMode="auto">
          <a:xfrm>
            <a:off x="1556665" y="818710"/>
            <a:ext cx="6660740" cy="474637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>
            <a:outerShdw blurRad="12700" dist="101600" dir="2700000" algn="ctr" rotWithShape="0">
              <a:schemeClr val="tx1">
                <a:lumMod val="50000"/>
                <a:lumOff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358222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1950" y="0"/>
            <a:ext cx="4359170" cy="868363"/>
          </a:xfrm>
        </p:spPr>
        <p:txBody>
          <a:bodyPr/>
          <a:lstStyle/>
          <a:p>
            <a:r>
              <a:rPr lang="en-US" dirty="0" smtClean="0"/>
              <a:t>In this example as O</a:t>
            </a:r>
            <a:r>
              <a:rPr lang="en-US" baseline="-25000" dirty="0" smtClean="0"/>
              <a:t>2</a:t>
            </a:r>
            <a:r>
              <a:rPr lang="en-US" dirty="0" smtClean="0"/>
              <a:t> reading drops CO concentration rises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t="23333" r="24625" b="9557"/>
          <a:stretch/>
        </p:blipFill>
        <p:spPr bwMode="auto">
          <a:xfrm>
            <a:off x="1646675" y="863715"/>
            <a:ext cx="6568740" cy="474583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>
            <a:outerShdw dist="101600" dir="27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30698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620" y="0"/>
            <a:ext cx="7329500" cy="868363"/>
          </a:xfrm>
        </p:spPr>
        <p:txBody>
          <a:bodyPr/>
          <a:lstStyle/>
          <a:p>
            <a:r>
              <a:rPr lang="en-US" dirty="0" smtClean="0"/>
              <a:t>Although O</a:t>
            </a:r>
            <a:r>
              <a:rPr lang="en-US" baseline="-25000" dirty="0" smtClean="0"/>
              <a:t>2</a:t>
            </a:r>
            <a:r>
              <a:rPr lang="en-US" dirty="0" smtClean="0"/>
              <a:t> never dropped below 19.5%, CO concentration reached alarm level more than once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t="23778" r="24500" b="9778"/>
          <a:stretch/>
        </p:blipFill>
        <p:spPr bwMode="auto">
          <a:xfrm>
            <a:off x="1542991" y="863715"/>
            <a:ext cx="6685124" cy="477053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>
            <a:outerShdw dist="101600" dir="2700000" algn="ctr" rotWithShape="0">
              <a:schemeClr val="tx1">
                <a:lumMod val="50000"/>
                <a:lumOff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24546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Gases </a:t>
            </a:r>
            <a:r>
              <a:rPr lang="en-US" sz="2400" dirty="0" err="1" smtClean="0"/>
              <a:t>tóxicos</a:t>
            </a:r>
            <a:r>
              <a:rPr lang="en-US" sz="2400" dirty="0" smtClean="0"/>
              <a:t> y </a:t>
            </a:r>
            <a:r>
              <a:rPr lang="en-US" sz="2400" dirty="0" err="1" smtClean="0"/>
              <a:t>Vapores</a:t>
            </a:r>
            <a:endParaRPr lang="en-US" sz="2400" dirty="0" smtClean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1264" y="1481612"/>
            <a:ext cx="3348840" cy="298351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800"/>
              </a:spcAft>
            </a:pPr>
            <a:r>
              <a:rPr lang="es-PE" dirty="0" smtClean="0"/>
              <a:t>Sulfuro de Hidrógeno (H</a:t>
            </a:r>
            <a:r>
              <a:rPr lang="es-PE" baseline="-25000" dirty="0" smtClean="0"/>
              <a:t>2</a:t>
            </a:r>
            <a:r>
              <a:rPr lang="es-PE" dirty="0" smtClean="0"/>
              <a:t>S)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</a:pPr>
            <a:r>
              <a:rPr lang="es-PE" dirty="0" smtClean="0"/>
              <a:t>Monóxido de carbono (CO)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</a:pPr>
            <a:r>
              <a:rPr lang="es-PE" dirty="0" smtClean="0"/>
              <a:t>Dióxido de azufre (SO</a:t>
            </a:r>
            <a:r>
              <a:rPr lang="es-PE" baseline="-25000" dirty="0" smtClean="0"/>
              <a:t>2</a:t>
            </a:r>
            <a:r>
              <a:rPr lang="es-PE" dirty="0" smtClean="0"/>
              <a:t>)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  <a:buFontTx/>
              <a:buNone/>
            </a:pPr>
            <a:endParaRPr lang="en-US" dirty="0" smtClean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" name="Picture 6" descr="Scunthorpe Oil Refinery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0739" y="1363538"/>
            <a:ext cx="4478068" cy="335949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296863"/>
            <a:ext cx="7469188" cy="606425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PELIGROS ATMOSFERICOS MAS COMUNES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6124" y="1416050"/>
            <a:ext cx="3361851" cy="4508500"/>
          </a:xfrm>
        </p:spPr>
        <p:txBody>
          <a:bodyPr/>
          <a:lstStyle/>
          <a:p>
            <a:pPr eaLnBrk="1" hangingPunct="1"/>
            <a:r>
              <a:rPr lang="en-US" dirty="0" err="1" smtClean="0"/>
              <a:t>Deficiencia</a:t>
            </a:r>
            <a:r>
              <a:rPr lang="en-US" dirty="0" smtClean="0"/>
              <a:t> de </a:t>
            </a:r>
            <a:r>
              <a:rPr lang="en-US" dirty="0" err="1" smtClean="0"/>
              <a:t>Oxigeno</a:t>
            </a:r>
            <a:endParaRPr lang="en-US" dirty="0" smtClean="0"/>
          </a:p>
          <a:p>
            <a:pPr eaLnBrk="1" hangingPunct="1"/>
            <a:r>
              <a:rPr lang="en-US" dirty="0" err="1" smtClean="0"/>
              <a:t>Exceso</a:t>
            </a:r>
            <a:r>
              <a:rPr lang="en-US" dirty="0" smtClean="0"/>
              <a:t> de Oxygen </a:t>
            </a:r>
          </a:p>
          <a:p>
            <a:pPr eaLnBrk="1" hangingPunct="1"/>
            <a:r>
              <a:rPr lang="en-US" dirty="0" err="1" smtClean="0"/>
              <a:t>Presencia</a:t>
            </a:r>
            <a:r>
              <a:rPr lang="en-US" dirty="0" smtClean="0"/>
              <a:t> de gases </a:t>
            </a:r>
            <a:r>
              <a:rPr lang="en-US" dirty="0" err="1" smtClean="0"/>
              <a:t>toxicos</a:t>
            </a:r>
            <a:r>
              <a:rPr lang="en-US" dirty="0" smtClean="0"/>
              <a:t> </a:t>
            </a:r>
          </a:p>
          <a:p>
            <a:pPr eaLnBrk="1" hangingPunct="1"/>
            <a:r>
              <a:rPr lang="en-US" dirty="0" err="1" smtClean="0"/>
              <a:t>Presencia</a:t>
            </a:r>
            <a:r>
              <a:rPr lang="en-US" dirty="0" smtClean="0"/>
              <a:t> de gases combustibles</a:t>
            </a:r>
          </a:p>
        </p:txBody>
      </p:sp>
      <p:sp>
        <p:nvSpPr>
          <p:cNvPr id="4101" name="Line 3"/>
          <p:cNvSpPr>
            <a:spLocks noChangeShapeType="1"/>
          </p:cNvSpPr>
          <p:nvPr/>
        </p:nvSpPr>
        <p:spPr bwMode="auto">
          <a:xfrm flipV="1">
            <a:off x="0" y="942975"/>
            <a:ext cx="914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7513" y="3370263"/>
            <a:ext cx="2622550" cy="27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4313" y="3692525"/>
            <a:ext cx="2792412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6475" y="1033463"/>
            <a:ext cx="281622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4463" y="1958975"/>
            <a:ext cx="2638425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0" y="1790863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534391" y="778495"/>
            <a:ext cx="3336968" cy="812800"/>
          </a:xfrm>
        </p:spPr>
        <p:txBody>
          <a:bodyPr/>
          <a:lstStyle/>
          <a:p>
            <a:pPr eaLnBrk="1" hangingPunct="1"/>
            <a:r>
              <a:rPr lang="es-PE" sz="2400" dirty="0" smtClean="0"/>
              <a:t>Límite de exposición tóxica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3132" y="1968531"/>
            <a:ext cx="3621974" cy="45085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s-PE" dirty="0" smtClean="0"/>
              <a:t>Los límites </a:t>
            </a:r>
            <a:r>
              <a:rPr lang="es-PE" dirty="0"/>
              <a:t>de exposición </a:t>
            </a:r>
            <a:r>
              <a:rPr lang="es-PE" dirty="0" smtClean="0"/>
              <a:t>tóxica son definidos por medio de</a:t>
            </a:r>
            <a:r>
              <a:rPr lang="en-US" dirty="0" smtClean="0"/>
              <a:t>:</a:t>
            </a:r>
          </a:p>
          <a:p>
            <a:pPr lvl="1"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/>
              <a:t>8-horas TWA</a:t>
            </a:r>
          </a:p>
          <a:p>
            <a:pPr lvl="1"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/>
              <a:t>15-minutos STEL</a:t>
            </a:r>
          </a:p>
          <a:p>
            <a:pPr lvl="1"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err="1" smtClean="0"/>
              <a:t>Techo</a:t>
            </a:r>
            <a:r>
              <a:rPr lang="en-US" dirty="0" smtClean="0"/>
              <a:t> 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/>
              <a:t>El l</a:t>
            </a:r>
            <a:r>
              <a:rPr lang="es-PE" dirty="0" err="1" smtClean="0"/>
              <a:t>ímite</a:t>
            </a:r>
            <a:r>
              <a:rPr lang="es-PE" dirty="0" smtClean="0"/>
              <a:t> de exposición </a:t>
            </a:r>
            <a:r>
              <a:rPr lang="en-US" dirty="0" smtClean="0"/>
              <a:t>de un particular gas </a:t>
            </a: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incluir</a:t>
            </a:r>
            <a:r>
              <a:rPr lang="en-US" dirty="0" smtClean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de </a:t>
            </a:r>
            <a:r>
              <a:rPr lang="en-US" dirty="0" err="1" smtClean="0"/>
              <a:t>una</a:t>
            </a:r>
            <a:r>
              <a:rPr lang="en-US" dirty="0" smtClean="0"/>
              <a:t> parte</a:t>
            </a:r>
            <a:endParaRPr lang="en-US" dirty="0"/>
          </a:p>
          <a:p>
            <a:pPr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 bwMode="auto">
          <a:xfrm>
            <a:off x="4023085" y="510645"/>
            <a:ext cx="4726379" cy="3087585"/>
          </a:xfrm>
          <a:prstGeom prst="rect">
            <a:avLst/>
          </a:prstGeom>
          <a:solidFill>
            <a:srgbClr val="FFF7F3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1215" y="626845"/>
            <a:ext cx="4586535" cy="302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26104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298174" y="739110"/>
            <a:ext cx="3672316" cy="819397"/>
          </a:xfrm>
        </p:spPr>
        <p:txBody>
          <a:bodyPr/>
          <a:lstStyle/>
          <a:p>
            <a:pPr eaLnBrk="1" hangingPunct="1"/>
            <a:r>
              <a:rPr lang="es-PE" sz="2400" dirty="0" smtClean="0"/>
              <a:t>Términos de Límite </a:t>
            </a:r>
            <a:r>
              <a:rPr lang="es-PE" sz="2400" dirty="0"/>
              <a:t>de exposición </a:t>
            </a:r>
            <a:r>
              <a:rPr lang="es-PE" sz="2400" dirty="0" smtClean="0"/>
              <a:t>tóxica: TWA</a:t>
            </a:r>
            <a:endParaRPr lang="en-US" sz="2400" dirty="0" smtClean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6987" y="2006932"/>
            <a:ext cx="3752499" cy="3781301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s-PE" sz="1800" dirty="0" smtClean="0"/>
              <a:t>TWA: El promedio ponderado en tiempo (TWA) es la exposición promedio sobre una guardia complete de 8-horas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s-PE" sz="1800" dirty="0" smtClean="0"/>
              <a:t>Cuando la sesión de monitoreo es menor a ocho horas, la TWA se proyecta para las 8-horas del turno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s-PE" sz="1800" dirty="0"/>
              <a:t>Cuando la sesión de monitoreo es </a:t>
            </a:r>
            <a:r>
              <a:rPr lang="es-PE" sz="1800" dirty="0" smtClean="0"/>
              <a:t>mayor a </a:t>
            </a:r>
            <a:r>
              <a:rPr lang="es-PE" sz="1800" dirty="0"/>
              <a:t>ocho horas, </a:t>
            </a:r>
            <a:r>
              <a:rPr lang="es-PE" sz="1800" dirty="0" smtClean="0"/>
              <a:t>el límite de TWA</a:t>
            </a:r>
            <a:r>
              <a:rPr lang="es-PE" sz="1800" dirty="0"/>
              <a:t>, </a:t>
            </a:r>
            <a:r>
              <a:rPr lang="es-PE" sz="1800" dirty="0" smtClean="0"/>
              <a:t>se calcula en un “equivalente” a un turno de 8-horas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endParaRPr lang="en-US" sz="1800" dirty="0" smtClean="0"/>
          </a:p>
          <a:p>
            <a:pPr eaLnBrk="1" hangingPunct="1">
              <a:spcBef>
                <a:spcPts val="0"/>
              </a:spcBef>
              <a:spcAft>
                <a:spcPts val="1800"/>
              </a:spcAft>
              <a:buFontTx/>
              <a:buNone/>
            </a:pPr>
            <a:endParaRPr lang="en-US" sz="1800" dirty="0" smtClean="0"/>
          </a:p>
        </p:txBody>
      </p:sp>
      <p:sp>
        <p:nvSpPr>
          <p:cNvPr id="5" name="Line 66"/>
          <p:cNvSpPr>
            <a:spLocks noChangeShapeType="1"/>
          </p:cNvSpPr>
          <p:nvPr/>
        </p:nvSpPr>
        <p:spPr bwMode="auto">
          <a:xfrm flipV="1">
            <a:off x="0" y="18027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141838" y="676901"/>
            <a:ext cx="4764665" cy="3138592"/>
            <a:chOff x="1921152" y="3954489"/>
            <a:chExt cx="4764665" cy="3138592"/>
          </a:xfrm>
        </p:grpSpPr>
        <p:sp>
          <p:nvSpPr>
            <p:cNvPr id="9" name="Rectangle 8"/>
            <p:cNvSpPr/>
            <p:nvPr/>
          </p:nvSpPr>
          <p:spPr bwMode="auto">
            <a:xfrm>
              <a:off x="1921152" y="3954489"/>
              <a:ext cx="4726379" cy="3087585"/>
            </a:xfrm>
            <a:prstGeom prst="rect">
              <a:avLst/>
            </a:prstGeom>
            <a:solidFill>
              <a:srgbClr val="FFF7F3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1600" dir="2700000" algn="ctr" rotWithShape="0">
                <a:schemeClr val="bg1">
                  <a:lumMod val="50000"/>
                  <a:lumOff val="50000"/>
                </a:schemeClr>
              </a:outerShdw>
            </a:effectLst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282" y="4070689"/>
              <a:ext cx="4586535" cy="3022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691302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341912"/>
            <a:ext cx="9144000" cy="524889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4718"/>
            <a:ext cx="4180120" cy="812800"/>
          </a:xfrm>
        </p:spPr>
        <p:txBody>
          <a:bodyPr/>
          <a:lstStyle/>
          <a:p>
            <a:pPr eaLnBrk="1" hangingPunct="1"/>
            <a:r>
              <a:rPr lang="es-PE" sz="2400" dirty="0"/>
              <a:t>Términos de Límite de exposición tóxica </a:t>
            </a:r>
            <a:r>
              <a:rPr lang="en-US" sz="2400" dirty="0" smtClean="0"/>
              <a:t>: STEL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1259" y="1445985"/>
            <a:ext cx="2992580" cy="45085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s-PE" sz="1800" dirty="0" smtClean="0"/>
              <a:t>Algunos bases y Vapores (como CO y H</a:t>
            </a:r>
            <a:r>
              <a:rPr lang="es-PE" sz="1800" baseline="-25000" dirty="0" smtClean="0"/>
              <a:t>2</a:t>
            </a:r>
            <a:r>
              <a:rPr lang="es-PE" sz="1800" dirty="0" smtClean="0"/>
              <a:t>S) tienen un máximo permisible de límite de exposición en corto plazo (STEL) el cual es más alto que las 8-horas del TWA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s-PE" sz="1800" dirty="0" smtClean="0"/>
              <a:t>El STEL es la concentración máxima promedio al cual un trabajador desprotegido puede exponerse durante intervalos de 15 minutos</a:t>
            </a:r>
          </a:p>
        </p:txBody>
      </p:sp>
      <p:sp>
        <p:nvSpPr>
          <p:cNvPr id="5" name="Line 66"/>
          <p:cNvSpPr>
            <a:spLocks noChangeShapeType="1"/>
          </p:cNvSpPr>
          <p:nvPr/>
        </p:nvSpPr>
        <p:spPr bwMode="auto">
          <a:xfrm flipV="1">
            <a:off x="0" y="1292123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310743" y="261266"/>
            <a:ext cx="4583876" cy="3051950"/>
            <a:chOff x="1921152" y="3954489"/>
            <a:chExt cx="4764665" cy="3138592"/>
          </a:xfrm>
        </p:grpSpPr>
        <p:sp>
          <p:nvSpPr>
            <p:cNvPr id="10" name="Rectangle 9"/>
            <p:cNvSpPr/>
            <p:nvPr/>
          </p:nvSpPr>
          <p:spPr bwMode="auto">
            <a:xfrm>
              <a:off x="1921152" y="3954489"/>
              <a:ext cx="4726379" cy="3087585"/>
            </a:xfrm>
            <a:prstGeom prst="rect">
              <a:avLst/>
            </a:prstGeom>
            <a:solidFill>
              <a:srgbClr val="FFF7F3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1600" dir="2700000" algn="ctr" rotWithShape="0">
                <a:schemeClr val="bg1">
                  <a:lumMod val="50000"/>
                  <a:lumOff val="50000"/>
                </a:schemeClr>
              </a:outerShdw>
            </a:effectLst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282" y="4070689"/>
              <a:ext cx="4586535" cy="3022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Rectangle 7"/>
          <p:cNvSpPr/>
          <p:nvPr/>
        </p:nvSpPr>
        <p:spPr bwMode="auto">
          <a:xfrm>
            <a:off x="3408219" y="3491347"/>
            <a:ext cx="5260769" cy="2790700"/>
          </a:xfrm>
          <a:prstGeom prst="rect">
            <a:avLst/>
          </a:prstGeom>
          <a:solidFill>
            <a:srgbClr val="FD916F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50722" y="3655590"/>
            <a:ext cx="511826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57150" algn="l" eaLnBrk="1" hangingPunct="1">
              <a:spcBef>
                <a:spcPts val="0"/>
              </a:spcBef>
              <a:spcAft>
                <a:spcPts val="1200"/>
              </a:spcAft>
            </a:pPr>
            <a:r>
              <a:rPr lang="es-PE" sz="1800" i="1" dirty="0" smtClean="0">
                <a:solidFill>
                  <a:schemeClr val="bg1"/>
                </a:solidFill>
              </a:rPr>
              <a:t>El promedio de la </a:t>
            </a:r>
            <a:r>
              <a:rPr lang="es-PE" sz="1800" i="1" dirty="0" err="1" smtClean="0">
                <a:solidFill>
                  <a:schemeClr val="bg1"/>
                </a:solidFill>
              </a:rPr>
              <a:t>conentración</a:t>
            </a:r>
            <a:r>
              <a:rPr lang="es-PE" sz="1800" i="1" dirty="0" smtClean="0">
                <a:solidFill>
                  <a:schemeClr val="bg1"/>
                </a:solidFill>
              </a:rPr>
              <a:t> nunca puede </a:t>
            </a:r>
            <a:r>
              <a:rPr lang="es-PE" sz="1800" i="1" dirty="0" err="1" smtClean="0">
                <a:solidFill>
                  <a:schemeClr val="bg1"/>
                </a:solidFill>
              </a:rPr>
              <a:t>exceeder</a:t>
            </a:r>
            <a:r>
              <a:rPr lang="es-PE" sz="1800" i="1" dirty="0" smtClean="0">
                <a:solidFill>
                  <a:schemeClr val="bg1"/>
                </a:solidFill>
              </a:rPr>
              <a:t> al STEL durante 15-minutos de intervalos</a:t>
            </a:r>
          </a:p>
          <a:p>
            <a:pPr indent="-57150" algn="l" eaLnBrk="1" hangingPunct="1">
              <a:spcBef>
                <a:spcPts val="0"/>
              </a:spcBef>
              <a:spcAft>
                <a:spcPts val="1800"/>
              </a:spcAft>
            </a:pPr>
            <a:r>
              <a:rPr lang="es-PE" sz="1800" i="1" dirty="0" smtClean="0">
                <a:solidFill>
                  <a:schemeClr val="bg1"/>
                </a:solidFill>
              </a:rPr>
              <a:t>Cualquier </a:t>
            </a:r>
            <a:r>
              <a:rPr lang="es-PE" sz="1800" i="1" dirty="0" err="1" smtClean="0">
                <a:solidFill>
                  <a:schemeClr val="bg1"/>
                </a:solidFill>
              </a:rPr>
              <a:t>interval</a:t>
            </a:r>
            <a:r>
              <a:rPr lang="es-PE" sz="1800" i="1" dirty="0" smtClean="0">
                <a:solidFill>
                  <a:schemeClr val="bg1"/>
                </a:solidFill>
              </a:rPr>
              <a:t> de 15-minutos donde el promedio de </a:t>
            </a:r>
            <a:r>
              <a:rPr lang="es-PE" sz="1800" i="1" dirty="0" err="1" smtClean="0">
                <a:solidFill>
                  <a:schemeClr val="bg1"/>
                </a:solidFill>
              </a:rPr>
              <a:t>conentración</a:t>
            </a:r>
            <a:r>
              <a:rPr lang="es-PE" sz="1800" i="1" dirty="0" smtClean="0">
                <a:solidFill>
                  <a:schemeClr val="bg1"/>
                </a:solidFill>
              </a:rPr>
              <a:t> es más alto que el TWA (pero menos que el STEL) debe ser separado por al menos una hora de la siguiente, con un máximo de 4 veces el turno</a:t>
            </a:r>
            <a:endParaRPr lang="es-PE" i="1" dirty="0"/>
          </a:p>
        </p:txBody>
      </p:sp>
    </p:spTree>
    <p:extLst>
      <p:ext uri="{BB962C8B-B14F-4D97-AF65-F5344CB8AC3E}">
        <p14:creationId xmlns:p14="http://schemas.microsoft.com/office/powerpoint/2010/main" val="28522377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20288" y="423554"/>
            <a:ext cx="2861953" cy="1143000"/>
          </a:xfrm>
          <a:noFill/>
        </p:spPr>
        <p:txBody>
          <a:bodyPr anchor="ctr"/>
          <a:lstStyle/>
          <a:p>
            <a:r>
              <a:rPr lang="en-US" sz="2400" dirty="0" err="1" smtClean="0"/>
              <a:t>Límite</a:t>
            </a:r>
            <a:r>
              <a:rPr lang="en-US" sz="2400" dirty="0" smtClean="0"/>
              <a:t> de </a:t>
            </a:r>
            <a:r>
              <a:rPr lang="en-US" sz="2400" dirty="0" err="1" smtClean="0"/>
              <a:t>Techo</a:t>
            </a:r>
            <a:endParaRPr lang="en-US" sz="2400" dirty="0" smtClean="0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6340" y="1558802"/>
            <a:ext cx="3829400" cy="4508500"/>
          </a:xfrm>
          <a:noFill/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85000"/>
              </a:spcAft>
            </a:pPr>
            <a:r>
              <a:rPr lang="en-US" dirty="0" smtClean="0"/>
              <a:t>Ceiling </a:t>
            </a:r>
            <a:r>
              <a:rPr lang="en-US" dirty="0" err="1" smtClean="0"/>
              <a:t>es</a:t>
            </a:r>
            <a:r>
              <a:rPr lang="en-US" dirty="0" smtClean="0"/>
              <a:t> la </a:t>
            </a:r>
            <a:r>
              <a:rPr lang="en-US" dirty="0" err="1" smtClean="0"/>
              <a:t>máxima</a:t>
            </a:r>
            <a:r>
              <a:rPr lang="en-US" dirty="0" smtClean="0"/>
              <a:t> </a:t>
            </a:r>
            <a:r>
              <a:rPr lang="en-US" dirty="0" err="1" smtClean="0"/>
              <a:t>concentración</a:t>
            </a:r>
            <a:r>
              <a:rPr lang="en-US" dirty="0" smtClean="0"/>
              <a:t> al </a:t>
            </a:r>
            <a:r>
              <a:rPr lang="en-US" dirty="0" err="1" smtClean="0"/>
              <a:t>cual</a:t>
            </a:r>
            <a:r>
              <a:rPr lang="en-US" dirty="0" smtClean="0"/>
              <a:t> un </a:t>
            </a:r>
            <a:r>
              <a:rPr lang="en-US" dirty="0" err="1" smtClean="0"/>
              <a:t>desprotegido</a:t>
            </a:r>
            <a:r>
              <a:rPr lang="en-US" dirty="0" smtClean="0"/>
              <a:t> </a:t>
            </a:r>
            <a:r>
              <a:rPr lang="en-US" dirty="0" err="1" smtClean="0"/>
              <a:t>trabajador</a:t>
            </a:r>
            <a:r>
              <a:rPr lang="en-US" dirty="0" smtClean="0"/>
              <a:t> </a:t>
            </a:r>
            <a:r>
              <a:rPr lang="en-US" dirty="0" err="1" smtClean="0"/>
              <a:t>puede</a:t>
            </a:r>
            <a:r>
              <a:rPr lang="en-US" dirty="0" smtClean="0"/>
              <a:t> </a:t>
            </a:r>
            <a:r>
              <a:rPr lang="en-US" dirty="0" err="1" smtClean="0"/>
              <a:t>exponerse</a:t>
            </a:r>
            <a:r>
              <a:rPr lang="en-US" dirty="0" smtClean="0"/>
              <a:t>.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85000"/>
              </a:spcAft>
            </a:pPr>
            <a:r>
              <a:rPr lang="en-US" dirty="0" smtClean="0"/>
              <a:t>La </a:t>
            </a:r>
            <a:r>
              <a:rPr lang="en-US" dirty="0" err="1" smtClean="0"/>
              <a:t>concentración</a:t>
            </a:r>
            <a:r>
              <a:rPr lang="en-US" dirty="0" smtClean="0"/>
              <a:t> ceiling </a:t>
            </a:r>
            <a:r>
              <a:rPr lang="en-US" dirty="0" err="1" smtClean="0"/>
              <a:t>nunca</a:t>
            </a:r>
            <a:r>
              <a:rPr lang="en-US" dirty="0" smtClean="0"/>
              <a:t> </a:t>
            </a:r>
            <a:r>
              <a:rPr lang="en-US" dirty="0" err="1" smtClean="0"/>
              <a:t>debe</a:t>
            </a:r>
            <a:r>
              <a:rPr lang="en-US" dirty="0" smtClean="0"/>
              <a:t> </a:t>
            </a:r>
            <a:r>
              <a:rPr lang="en-US" dirty="0" err="1" smtClean="0"/>
              <a:t>excederse</a:t>
            </a:r>
            <a:r>
              <a:rPr lang="en-US" dirty="0" smtClean="0"/>
              <a:t> </a:t>
            </a:r>
            <a:r>
              <a:rPr lang="en-US" dirty="0" err="1" smtClean="0"/>
              <a:t>ni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un </a:t>
            </a:r>
            <a:r>
              <a:rPr lang="en-US" dirty="0" err="1" smtClean="0"/>
              <a:t>instante</a:t>
            </a:r>
            <a:r>
              <a:rPr lang="en-US" dirty="0" smtClean="0"/>
              <a:t>.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85000"/>
              </a:spcAft>
            </a:pPr>
            <a:r>
              <a:rPr lang="en-US" dirty="0" smtClean="0"/>
              <a:t>Las </a:t>
            </a:r>
            <a:r>
              <a:rPr lang="en-US" dirty="0" err="1" smtClean="0"/>
              <a:t>alarmas</a:t>
            </a:r>
            <a:r>
              <a:rPr lang="en-US" dirty="0" smtClean="0"/>
              <a:t> “Low Peak” y “High Peak” en el G460 son </a:t>
            </a:r>
            <a:r>
              <a:rPr lang="en-US" dirty="0" err="1" smtClean="0"/>
              <a:t>activadas</a:t>
            </a:r>
            <a:r>
              <a:rPr lang="en-US" dirty="0" smtClean="0"/>
              <a:t> </a:t>
            </a:r>
            <a:r>
              <a:rPr lang="en-US" dirty="0" err="1" smtClean="0"/>
              <a:t>cuando</a:t>
            </a:r>
            <a:r>
              <a:rPr lang="en-US" dirty="0" smtClean="0"/>
              <a:t> la </a:t>
            </a:r>
            <a:r>
              <a:rPr lang="en-US" dirty="0" err="1" smtClean="0"/>
              <a:t>concentración</a:t>
            </a:r>
            <a:r>
              <a:rPr lang="en-US" dirty="0" smtClean="0"/>
              <a:t> </a:t>
            </a:r>
            <a:r>
              <a:rPr lang="en-US" dirty="0" err="1" smtClean="0"/>
              <a:t>excede</a:t>
            </a:r>
            <a:r>
              <a:rPr lang="en-US" dirty="0" smtClean="0"/>
              <a:t> la </a:t>
            </a:r>
            <a:r>
              <a:rPr lang="en-US" dirty="0" err="1" smtClean="0"/>
              <a:t>configruación</a:t>
            </a:r>
            <a:r>
              <a:rPr lang="en-US" dirty="0" smtClean="0"/>
              <a:t> de la </a:t>
            </a:r>
            <a:r>
              <a:rPr lang="en-US" dirty="0" err="1" smtClean="0"/>
              <a:t>alarma</a:t>
            </a:r>
            <a:r>
              <a:rPr lang="en-US" dirty="0" smtClean="0"/>
              <a:t> </a:t>
            </a:r>
            <a:r>
              <a:rPr lang="en-US" dirty="0" err="1" smtClean="0"/>
              <a:t>siquiera</a:t>
            </a:r>
            <a:r>
              <a:rPr lang="en-US" dirty="0" smtClean="0"/>
              <a:t> en un </a:t>
            </a:r>
            <a:r>
              <a:rPr lang="en-US" dirty="0" err="1" smtClean="0"/>
              <a:t>instante</a:t>
            </a:r>
            <a:r>
              <a:rPr lang="en-US" dirty="0" smtClean="0"/>
              <a:t>.</a:t>
            </a:r>
          </a:p>
        </p:txBody>
      </p:sp>
      <p:sp>
        <p:nvSpPr>
          <p:cNvPr id="197636" name="Line 53"/>
          <p:cNvSpPr>
            <a:spLocks noChangeShapeType="1"/>
          </p:cNvSpPr>
          <p:nvPr/>
        </p:nvSpPr>
        <p:spPr bwMode="auto">
          <a:xfrm flipV="1">
            <a:off x="0" y="1422751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158339" y="217722"/>
            <a:ext cx="4583876" cy="3051950"/>
            <a:chOff x="1921152" y="3954489"/>
            <a:chExt cx="4764665" cy="3138592"/>
          </a:xfrm>
        </p:grpSpPr>
        <p:sp>
          <p:nvSpPr>
            <p:cNvPr id="6" name="Rectangle 5"/>
            <p:cNvSpPr/>
            <p:nvPr/>
          </p:nvSpPr>
          <p:spPr bwMode="auto">
            <a:xfrm>
              <a:off x="1921152" y="3954489"/>
              <a:ext cx="4726379" cy="3087585"/>
            </a:xfrm>
            <a:prstGeom prst="rect">
              <a:avLst/>
            </a:prstGeom>
            <a:solidFill>
              <a:srgbClr val="FFF7F3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01600" dir="2700000" algn="ctr" rotWithShape="0">
                <a:schemeClr val="bg1">
                  <a:lumMod val="50000"/>
                  <a:lumOff val="50000"/>
                </a:schemeClr>
              </a:outerShdw>
            </a:effectLst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282" y="4070689"/>
              <a:ext cx="4586535" cy="3022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2664820"/>
            <a:ext cx="4735290" cy="38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3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94603">
            <a:off x="1885965" y="4712706"/>
            <a:ext cx="3376453" cy="1151863"/>
          </a:xfrm>
          <a:prstGeom prst="rect">
            <a:avLst/>
          </a:prstGeom>
          <a:effectLst>
            <a:outerShdw blurRad="292100"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</p:pic>
      <p:cxnSp>
        <p:nvCxnSpPr>
          <p:cNvPr id="24" name="Straight Connector 23"/>
          <p:cNvCxnSpPr/>
          <p:nvPr/>
        </p:nvCxnSpPr>
        <p:spPr bwMode="auto">
          <a:xfrm flipV="1">
            <a:off x="4506671" y="3111332"/>
            <a:ext cx="3046035" cy="204807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4243942" y="1971301"/>
            <a:ext cx="1503715" cy="2937587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93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70235" y="-273129"/>
            <a:ext cx="6339362" cy="967179"/>
          </a:xfrm>
        </p:spPr>
        <p:txBody>
          <a:bodyPr/>
          <a:lstStyle/>
          <a:p>
            <a:pPr eaLnBrk="1" hangingPunct="1"/>
            <a:r>
              <a:rPr lang="en-US" sz="2400" dirty="0" err="1" smtClean="0"/>
              <a:t>Significado</a:t>
            </a:r>
            <a:r>
              <a:rPr lang="en-US" sz="2400" dirty="0" smtClean="0"/>
              <a:t> de </a:t>
            </a:r>
            <a:r>
              <a:rPr lang="en-US" sz="2400" dirty="0" err="1" smtClean="0"/>
              <a:t>partes-por-millón</a:t>
            </a:r>
            <a:r>
              <a:rPr lang="en-US" sz="2400" dirty="0" smtClean="0"/>
              <a:t> (ppm)</a:t>
            </a:r>
          </a:p>
        </p:txBody>
      </p:sp>
      <p:sp>
        <p:nvSpPr>
          <p:cNvPr id="39940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85111" y="1221345"/>
            <a:ext cx="4536270" cy="45085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s-PE" sz="1800" dirty="0" smtClean="0"/>
              <a:t>100% por </a:t>
            </a:r>
            <a:r>
              <a:rPr lang="es-PE" sz="1800" dirty="0" err="1" smtClean="0"/>
              <a:t>volume</a:t>
            </a:r>
            <a:r>
              <a:rPr lang="es-PE" sz="1800" dirty="0" smtClean="0"/>
              <a:t> = 1,000,000 ppm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s-PE" sz="1800" dirty="0" smtClean="0"/>
              <a:t>1% por </a:t>
            </a:r>
            <a:r>
              <a:rPr lang="es-PE" sz="1800" dirty="0" err="1" smtClean="0"/>
              <a:t>volume</a:t>
            </a:r>
            <a:r>
              <a:rPr lang="es-PE" sz="1800" dirty="0" smtClean="0"/>
              <a:t> = 10,000 ppm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s-PE" sz="1800" dirty="0" smtClean="0"/>
              <a:t>1.0 ppm es lo mismo que: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s-PE" sz="1800" dirty="0" smtClean="0"/>
              <a:t>Un centímetro en 10 </a:t>
            </a:r>
            <a:r>
              <a:rPr lang="es-PE" sz="1800" dirty="0" err="1" smtClean="0"/>
              <a:t>kilometros</a:t>
            </a:r>
            <a:endParaRPr lang="es-PE" sz="1800" dirty="0" smtClean="0"/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s-PE" sz="1800" dirty="0" smtClean="0"/>
              <a:t>Un minuto en dos años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Un centavo en </a:t>
            </a:r>
            <a:r>
              <a:rPr lang="en-US" sz="1800" dirty="0"/>
              <a:t>$10,000 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5" name="Line 1030"/>
          <p:cNvSpPr>
            <a:spLocks noChangeShapeType="1"/>
          </p:cNvSpPr>
          <p:nvPr/>
        </p:nvSpPr>
        <p:spPr bwMode="auto">
          <a:xfrm flipV="1">
            <a:off x="0" y="947739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1999" y="814865"/>
            <a:ext cx="3871357" cy="3697757"/>
          </a:xfrm>
          <a:prstGeom prst="rect">
            <a:avLst/>
          </a:prstGeom>
          <a:solidFill>
            <a:srgbClr val="FFFF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317500"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</p:pic>
      <p:sp>
        <p:nvSpPr>
          <p:cNvPr id="3" name="Oval 2"/>
          <p:cNvSpPr>
            <a:spLocks noChangeAspect="1"/>
          </p:cNvSpPr>
          <p:nvPr/>
        </p:nvSpPr>
        <p:spPr bwMode="auto">
          <a:xfrm>
            <a:off x="5723910" y="1131203"/>
            <a:ext cx="2244438" cy="2241385"/>
          </a:xfrm>
          <a:prstGeom prst="ellipse">
            <a:avLst/>
          </a:prstGeom>
          <a:solidFill>
            <a:srgbClr val="FFF7F3">
              <a:alpha val="20000"/>
            </a:srgbClr>
          </a:solidFill>
          <a:ln w="31750" cap="flat" cmpd="sng" algn="ctr">
            <a:solidFill>
              <a:srgbClr val="FFF7F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 bwMode="auto">
          <a:xfrm>
            <a:off x="4203864" y="4833254"/>
            <a:ext cx="354762" cy="354280"/>
          </a:xfrm>
          <a:prstGeom prst="ellipse">
            <a:avLst/>
          </a:prstGeom>
          <a:solidFill>
            <a:schemeClr val="bg1">
              <a:alpha val="2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 flipV="1">
            <a:off x="4560125" y="1995052"/>
            <a:ext cx="1175657" cy="228006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F7F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5450774" y="3158834"/>
            <a:ext cx="2054431" cy="1365662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F7F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206182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292725" y="-53975"/>
            <a:ext cx="3698875" cy="1143000"/>
          </a:xfrm>
        </p:spPr>
        <p:txBody>
          <a:bodyPr anchor="ctr"/>
          <a:lstStyle/>
          <a:p>
            <a:r>
              <a:rPr lang="en-US" sz="2400" dirty="0" err="1" smtClean="0"/>
              <a:t>Características</a:t>
            </a:r>
            <a:r>
              <a:rPr lang="en-US" sz="2400" dirty="0" smtClean="0"/>
              <a:t> del </a:t>
            </a:r>
            <a:r>
              <a:rPr lang="en-US" sz="2400" dirty="0" err="1" smtClean="0"/>
              <a:t>Monóxido</a:t>
            </a:r>
            <a:r>
              <a:rPr lang="en-US" sz="2400" dirty="0" smtClean="0"/>
              <a:t> de </a:t>
            </a:r>
            <a:r>
              <a:rPr lang="en-US" sz="2400" dirty="0" err="1" smtClean="0"/>
              <a:t>carbono</a:t>
            </a:r>
            <a:endParaRPr lang="en-US" sz="2400" dirty="0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8141" y="1503817"/>
            <a:ext cx="2719449" cy="30353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dirty="0" smtClean="0"/>
              <a:t>Sin color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dirty="0" smtClean="0"/>
              <a:t>Sin </a:t>
            </a:r>
            <a:r>
              <a:rPr lang="en-US" dirty="0" err="1" smtClean="0"/>
              <a:t>olor</a:t>
            </a:r>
            <a:endParaRPr lang="en-US" dirty="0" smtClean="0"/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dirty="0" err="1" smtClean="0"/>
              <a:t>Ligeramente</a:t>
            </a:r>
            <a:r>
              <a:rPr lang="en-US" dirty="0" smtClean="0"/>
              <a:t>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liviano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el </a:t>
            </a:r>
            <a:r>
              <a:rPr lang="en-US" dirty="0" err="1" smtClean="0"/>
              <a:t>aire</a:t>
            </a:r>
            <a:endParaRPr lang="en-US" dirty="0" smtClean="0"/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dirty="0" err="1" smtClean="0"/>
              <a:t>Producto</a:t>
            </a:r>
            <a:r>
              <a:rPr lang="en-US" dirty="0" smtClean="0"/>
              <a:t> de la combustion 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dirty="0" err="1" smtClean="0"/>
              <a:t>Inflamable</a:t>
            </a:r>
            <a:r>
              <a:rPr lang="en-US" dirty="0" smtClean="0"/>
              <a:t> (LEL </a:t>
            </a:r>
            <a:r>
              <a:rPr lang="en-US" dirty="0" err="1" smtClean="0"/>
              <a:t>es</a:t>
            </a:r>
            <a:r>
              <a:rPr lang="en-US" dirty="0" smtClean="0"/>
              <a:t> 12.5%)</a:t>
            </a:r>
          </a:p>
          <a:p>
            <a:pPr>
              <a:spcBef>
                <a:spcPct val="0"/>
              </a:spcBef>
              <a:spcAft>
                <a:spcPct val="50000"/>
              </a:spcAft>
            </a:pPr>
            <a:r>
              <a:rPr lang="en-US" dirty="0" err="1" smtClean="0"/>
              <a:t>Tóxico</a:t>
            </a:r>
            <a:r>
              <a:rPr lang="en-US" dirty="0" smtClean="0"/>
              <a:t>!</a:t>
            </a:r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4821" name="Picture 5" descr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0738" y="1258783"/>
            <a:ext cx="4766026" cy="445324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600px-NFPA_704_sv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3800" y="2954338"/>
            <a:ext cx="23209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7072313" y="3248025"/>
            <a:ext cx="68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6529388" y="3835400"/>
            <a:ext cx="68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7650163" y="3868738"/>
            <a:ext cx="68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0</a:t>
            </a:r>
          </a:p>
        </p:txBody>
      </p:sp>
      <p:pic>
        <p:nvPicPr>
          <p:cNvPr id="34826" name="Picture 10" descr="757px-Carbon-monoxide-3D-vdW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134895">
            <a:off x="4776788" y="2168525"/>
            <a:ext cx="25400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63738" y="76200"/>
            <a:ext cx="6570662" cy="1143000"/>
          </a:xfrm>
        </p:spPr>
        <p:txBody>
          <a:bodyPr anchor="ctr"/>
          <a:lstStyle/>
          <a:p>
            <a:r>
              <a:rPr lang="en-US" sz="2400" dirty="0" err="1" smtClean="0"/>
              <a:t>Monóxido</a:t>
            </a:r>
            <a:r>
              <a:rPr lang="en-US" sz="2400" dirty="0" smtClean="0"/>
              <a:t> de </a:t>
            </a:r>
            <a:r>
              <a:rPr lang="en-US" sz="2400" dirty="0" err="1" smtClean="0"/>
              <a:t>Carbono</a:t>
            </a:r>
            <a:endParaRPr lang="en-US" sz="2400" dirty="0" smtClean="0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4038600" cy="41148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80000"/>
              </a:spcAft>
            </a:pPr>
            <a:r>
              <a:rPr lang="es-ES" dirty="0" smtClean="0"/>
              <a:t>Se </a:t>
            </a:r>
            <a:r>
              <a:rPr lang="es-ES" dirty="0"/>
              <a:t>adhiere a la hemoglobina en los glóbulos rojos</a:t>
            </a:r>
            <a:endParaRPr lang="en-US" dirty="0" smtClean="0"/>
          </a:p>
          <a:p>
            <a:pPr>
              <a:spcBef>
                <a:spcPct val="0"/>
              </a:spcBef>
              <a:spcAft>
                <a:spcPct val="80000"/>
              </a:spcAft>
            </a:pPr>
            <a:r>
              <a:rPr lang="es-ES" dirty="0"/>
              <a:t>Células contaminadas no pueden transportar O2</a:t>
            </a:r>
            <a:br>
              <a:rPr lang="es-ES" dirty="0"/>
            </a:br>
            <a:endParaRPr lang="es-ES" dirty="0" smtClean="0"/>
          </a:p>
          <a:p>
            <a:pPr>
              <a:spcBef>
                <a:spcPct val="0"/>
              </a:spcBef>
              <a:spcAft>
                <a:spcPct val="80000"/>
              </a:spcAft>
            </a:pPr>
            <a:r>
              <a:rPr lang="es-ES" dirty="0" smtClean="0"/>
              <a:t>La </a:t>
            </a:r>
            <a:r>
              <a:rPr lang="es-ES" dirty="0"/>
              <a:t>exposición crónica a niveles aún bajos </a:t>
            </a:r>
            <a:r>
              <a:rPr lang="es-ES" dirty="0" smtClean="0"/>
              <a:t>es nocivo</a:t>
            </a:r>
            <a:r>
              <a:rPr lang="en-US" dirty="0" smtClean="0"/>
              <a:t>l</a:t>
            </a:r>
          </a:p>
        </p:txBody>
      </p:sp>
      <p:pic>
        <p:nvPicPr>
          <p:cNvPr id="33796" name="Picture 1029" descr="Red blood cel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4114800" cy="30861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Line 1030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1863" y="76200"/>
            <a:ext cx="6486525" cy="1143000"/>
          </a:xfrm>
        </p:spPr>
        <p:txBody>
          <a:bodyPr anchor="ctr"/>
          <a:lstStyle/>
          <a:p>
            <a:r>
              <a:rPr lang="en-US" sz="2400" dirty="0" err="1" smtClean="0"/>
              <a:t>Efectos</a:t>
            </a:r>
            <a:r>
              <a:rPr lang="en-US" sz="2400" dirty="0" smtClean="0"/>
              <a:t> </a:t>
            </a:r>
            <a:r>
              <a:rPr lang="en-US" sz="2400" dirty="0" err="1" smtClean="0"/>
              <a:t>Tóxicos</a:t>
            </a:r>
            <a:r>
              <a:rPr lang="en-US" sz="2400" dirty="0" smtClean="0"/>
              <a:t> del CO</a:t>
            </a:r>
          </a:p>
        </p:txBody>
      </p:sp>
      <p:sp>
        <p:nvSpPr>
          <p:cNvPr id="36868" name="Rectangle 64"/>
          <p:cNvSpPr>
            <a:spLocks noGrp="1" noChangeArrowheads="1"/>
          </p:cNvSpPr>
          <p:nvPr>
            <p:ph type="body" idx="1"/>
          </p:nvPr>
        </p:nvSpPr>
        <p:spPr>
          <a:xfrm>
            <a:off x="457201" y="1371600"/>
            <a:ext cx="3437906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75000"/>
              </a:spcAft>
            </a:pPr>
            <a:r>
              <a:rPr lang="es-ES" dirty="0" smtClean="0"/>
              <a:t>Concentración </a:t>
            </a:r>
            <a:r>
              <a:rPr lang="es-ES" dirty="0"/>
              <a:t>de sólo 1.600 ppm fatal en cuestión de horas</a:t>
            </a:r>
            <a:endParaRPr lang="en-US" dirty="0" smtClean="0"/>
          </a:p>
          <a:p>
            <a:pPr>
              <a:spcBef>
                <a:spcPct val="0"/>
              </a:spcBef>
              <a:spcAft>
                <a:spcPct val="75000"/>
              </a:spcAft>
            </a:pPr>
            <a:r>
              <a:rPr lang="es-ES" dirty="0" smtClean="0"/>
              <a:t>Exposiciones </a:t>
            </a:r>
            <a:r>
              <a:rPr lang="es-ES" dirty="0"/>
              <a:t>aún </a:t>
            </a:r>
            <a:r>
              <a:rPr lang="es-ES" dirty="0" smtClean="0"/>
              <a:t>a niveles más bajos </a:t>
            </a:r>
            <a:r>
              <a:rPr lang="es-ES" dirty="0"/>
              <a:t>puede ocasionar la muerte si hay condiciones médicas subyacentes, o cuando existen factores adicionales (como el estrés por calor)</a:t>
            </a:r>
            <a:endParaRPr lang="en-US" dirty="0" smtClean="0"/>
          </a:p>
        </p:txBody>
      </p:sp>
      <p:sp>
        <p:nvSpPr>
          <p:cNvPr id="36869" name="Line 65"/>
          <p:cNvSpPr>
            <a:spLocks noChangeShapeType="1"/>
          </p:cNvSpPr>
          <p:nvPr/>
        </p:nvSpPr>
        <p:spPr bwMode="auto">
          <a:xfrm flipV="1">
            <a:off x="0" y="92786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0738" y="1258783"/>
            <a:ext cx="4766026" cy="445324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600px-NFPA_704_sv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3800" y="2954338"/>
            <a:ext cx="23209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072313" y="3248025"/>
            <a:ext cx="68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529388" y="3835400"/>
            <a:ext cx="68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650163" y="3868738"/>
            <a:ext cx="682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0</a:t>
            </a:r>
          </a:p>
        </p:txBody>
      </p:sp>
      <p:pic>
        <p:nvPicPr>
          <p:cNvPr id="11" name="Picture 10" descr="757px-Carbon-monoxide-3D-vdW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134895">
            <a:off x="4776788" y="2168525"/>
            <a:ext cx="25400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883965" y="0"/>
            <a:ext cx="3260036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1641406" y="0"/>
            <a:ext cx="6756400" cy="812800"/>
          </a:xfrm>
        </p:spPr>
        <p:txBody>
          <a:bodyPr/>
          <a:lstStyle/>
          <a:p>
            <a:pPr eaLnBrk="1" hangingPunct="1"/>
            <a:r>
              <a:rPr lang="en-US" sz="2400" dirty="0" err="1"/>
              <a:t>Efectos</a:t>
            </a:r>
            <a:r>
              <a:rPr lang="en-US" sz="2400" dirty="0"/>
              <a:t> </a:t>
            </a:r>
            <a:r>
              <a:rPr lang="en-US" sz="2400" dirty="0" err="1"/>
              <a:t>Tóxicos</a:t>
            </a:r>
            <a:r>
              <a:rPr lang="en-US" sz="2400" dirty="0"/>
              <a:t> del CO</a:t>
            </a:r>
            <a:endParaRPr lang="en-US" sz="2400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113022"/>
              </p:ext>
            </p:extLst>
          </p:nvPr>
        </p:nvGraphicFramePr>
        <p:xfrm>
          <a:off x="1187534" y="914400"/>
          <a:ext cx="7250029" cy="5283687"/>
        </p:xfrm>
        <a:graphic>
          <a:graphicData uri="http://schemas.openxmlformats.org/drawingml/2006/table">
            <a:tbl>
              <a:tblPr>
                <a:effectLst>
                  <a:outerShdw dist="101600" dir="2700000" algn="ctr" rotWithShape="0">
                    <a:schemeClr val="bg1">
                      <a:lumMod val="50000"/>
                      <a:lumOff val="50000"/>
                    </a:schemeClr>
                  </a:outerShdw>
                </a:effectLst>
              </a:tblPr>
              <a:tblGrid>
                <a:gridCol w="1608327"/>
                <a:gridCol w="5641702"/>
              </a:tblGrid>
              <a:tr h="66087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2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n-US" sz="24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Efectos</a:t>
                      </a:r>
                      <a:r>
                        <a:rPr lang="en-US" sz="2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24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Tóxicos</a:t>
                      </a:r>
                      <a:r>
                        <a:rPr lang="en-US" sz="2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del </a:t>
                      </a:r>
                      <a:r>
                        <a:rPr lang="en-US" sz="24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Monóxido</a:t>
                      </a:r>
                      <a:r>
                        <a:rPr lang="en-US" sz="2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de </a:t>
                      </a:r>
                      <a:r>
                        <a:rPr lang="en-US" sz="24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Carbono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3283">
                <a:tc>
                  <a:txBody>
                    <a:bodyPr/>
                    <a:lstStyle/>
                    <a:p>
                      <a:pPr lvl="0" algn="l" fontAlgn="ctr">
                        <a:buClr>
                          <a:schemeClr val="bg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25</a:t>
                      </a:r>
                      <a:r>
                        <a:rPr lang="en-US" sz="18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ppm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18288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s-ES" sz="18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Límite de exposición TLV durante 8 horas (TWA)</a:t>
                      </a:r>
                      <a:endParaRPr lang="en-US" sz="1800" b="1" i="1" u="none" strike="noStrike" kern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82880" marR="18288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FF"/>
                    </a:solidFill>
                  </a:tcPr>
                </a:tc>
              </a:tr>
              <a:tr h="300930">
                <a:tc>
                  <a:txBody>
                    <a:bodyPr/>
                    <a:lstStyle/>
                    <a:p>
                      <a:pPr lvl="0" algn="l" fontAlgn="ctr">
                        <a:buClr>
                          <a:schemeClr val="bg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200</a:t>
                      </a:r>
                      <a:r>
                        <a:rPr lang="en-US" sz="18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ppm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18288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s-ES" sz="18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Posibles dolores de cabeza frontales  en 2-3 horas</a:t>
                      </a:r>
                      <a:endParaRPr lang="en-US" sz="1800" b="1" i="1" u="none" strike="noStrike" kern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82880" marR="18288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5924">
                <a:tc>
                  <a:txBody>
                    <a:bodyPr/>
                    <a:lstStyle/>
                    <a:p>
                      <a:pPr lvl="0" algn="l" fontAlgn="ctr">
                        <a:buClr>
                          <a:schemeClr val="bg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400 ppm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18288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Dolores de</a:t>
                      </a:r>
                      <a:r>
                        <a:rPr lang="en-US" sz="18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800" b="1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cabeza</a:t>
                      </a:r>
                      <a:r>
                        <a:rPr lang="en-US" sz="18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800" b="1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frontales</a:t>
                      </a:r>
                      <a:r>
                        <a:rPr lang="en-US" sz="18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y </a:t>
                      </a:r>
                      <a:r>
                        <a:rPr lang="en-US" sz="1800" b="1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náuseas</a:t>
                      </a:r>
                      <a:r>
                        <a:rPr lang="en-US" sz="18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800" b="1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luego</a:t>
                      </a:r>
                      <a:r>
                        <a:rPr lang="en-US" sz="18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de 1-2 </a:t>
                      </a:r>
                      <a:r>
                        <a:rPr lang="en-US" sz="1800" b="1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horas</a:t>
                      </a: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18288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FF"/>
                    </a:solidFill>
                  </a:tcPr>
                </a:tc>
              </a:tr>
              <a:tr h="593728">
                <a:tc>
                  <a:txBody>
                    <a:bodyPr/>
                    <a:lstStyle/>
                    <a:p>
                      <a:pPr lvl="0" algn="l" fontAlgn="ctr">
                        <a:buClr>
                          <a:schemeClr val="bg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800 ppm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18288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s-ES" sz="18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Dolor de cabeza, mareos y náuseas en 45 min. Colapso y posiblemente la muerte en 2 horas</a:t>
                      </a:r>
                      <a:endParaRPr lang="en-US" sz="1800" b="1" i="1" u="none" strike="noStrike" kern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82880" marR="18288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93728">
                <a:tc>
                  <a:txBody>
                    <a:bodyPr/>
                    <a:lstStyle/>
                    <a:p>
                      <a:pPr lvl="0" algn="l" fontAlgn="ctr">
                        <a:buClr>
                          <a:schemeClr val="bg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1,600 ppm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18288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s-ES" sz="1800" b="1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Dolor de cabeza, mareos y náuseas en </a:t>
                      </a: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 </a:t>
                      </a:r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min. </a:t>
                      </a:r>
                      <a:r>
                        <a:rPr lang="en-US" sz="1800" b="1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Pérdida</a:t>
                      </a:r>
                      <a:r>
                        <a:rPr lang="en-US" sz="18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de </a:t>
                      </a:r>
                      <a:r>
                        <a:rPr lang="en-US" sz="1800" b="1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conocimiento</a:t>
                      </a:r>
                      <a:r>
                        <a:rPr lang="en-US" sz="18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y </a:t>
                      </a:r>
                      <a:r>
                        <a:rPr lang="en-US" sz="1800" b="1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peligro</a:t>
                      </a:r>
                      <a:r>
                        <a:rPr lang="en-US" sz="18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de </a:t>
                      </a:r>
                      <a:r>
                        <a:rPr lang="en-US" sz="1800" b="1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muerte</a:t>
                      </a:r>
                      <a:r>
                        <a:rPr lang="en-US" sz="18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en 2 </a:t>
                      </a:r>
                      <a:r>
                        <a:rPr lang="en-US" sz="1800" b="1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horas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18288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FF"/>
                    </a:solidFill>
                  </a:tcPr>
                </a:tc>
              </a:tr>
              <a:tr h="593728">
                <a:tc>
                  <a:txBody>
                    <a:bodyPr/>
                    <a:lstStyle/>
                    <a:p>
                      <a:pPr lvl="0" algn="l" fontAlgn="ctr">
                        <a:buClr>
                          <a:schemeClr val="bg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3,200 ppm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18288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ctr"/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Dolores de </a:t>
                      </a:r>
                      <a:r>
                        <a:rPr lang="en-US" sz="1800" b="1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cabeza</a:t>
                      </a: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y </a:t>
                      </a:r>
                      <a:r>
                        <a:rPr lang="en-US" sz="1800" b="1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mareos</a:t>
                      </a:r>
                      <a:r>
                        <a:rPr lang="en-US" sz="18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en </a:t>
                      </a: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5-10 </a:t>
                      </a:r>
                      <a:r>
                        <a:rPr lang="en-US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min. </a:t>
                      </a:r>
                      <a:r>
                        <a:rPr lang="en-US" sz="1800" b="1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Pérdida</a:t>
                      </a:r>
                      <a:r>
                        <a:rPr lang="en-US" sz="18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de </a:t>
                      </a:r>
                      <a:r>
                        <a:rPr lang="en-US" sz="1800" b="1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conocimiento</a:t>
                      </a:r>
                      <a:r>
                        <a:rPr lang="en-US" sz="18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y </a:t>
                      </a:r>
                      <a:r>
                        <a:rPr lang="en-US" sz="1800" b="1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peligro</a:t>
                      </a:r>
                      <a:r>
                        <a:rPr lang="en-US" sz="18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de </a:t>
                      </a:r>
                      <a:r>
                        <a:rPr lang="en-US" sz="1800" b="1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muerte</a:t>
                      </a:r>
                      <a:r>
                        <a:rPr lang="en-US" sz="18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en 30 </a:t>
                      </a:r>
                      <a:r>
                        <a:rPr lang="en-US" sz="1800" b="1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minutos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18288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00215">
                <a:tc>
                  <a:txBody>
                    <a:bodyPr/>
                    <a:lstStyle/>
                    <a:p>
                      <a:pPr lvl="0" algn="l" fontAlgn="ctr">
                        <a:buClr>
                          <a:schemeClr val="bg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6,400 ppm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18288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Dolores de </a:t>
                      </a:r>
                      <a:r>
                        <a:rPr lang="en-US" sz="1800" b="1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cabeza</a:t>
                      </a: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y </a:t>
                      </a:r>
                      <a:r>
                        <a:rPr lang="en-US" sz="1800" b="1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mareos</a:t>
                      </a:r>
                      <a:r>
                        <a:rPr lang="en-US" sz="18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en 1</a:t>
                      </a: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-2 min. </a:t>
                      </a:r>
                      <a:r>
                        <a:rPr lang="en-US" sz="1800" b="1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Pérdida</a:t>
                      </a:r>
                      <a:r>
                        <a:rPr lang="en-US" sz="18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de </a:t>
                      </a:r>
                      <a:r>
                        <a:rPr lang="en-US" sz="1800" b="1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conocimiento</a:t>
                      </a:r>
                      <a:r>
                        <a:rPr lang="en-US" sz="18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y </a:t>
                      </a:r>
                      <a:r>
                        <a:rPr lang="en-US" sz="1800" b="1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peligro</a:t>
                      </a:r>
                      <a:r>
                        <a:rPr lang="en-US" sz="18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de </a:t>
                      </a:r>
                      <a:r>
                        <a:rPr lang="en-US" sz="1800" b="1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muerte</a:t>
                      </a:r>
                      <a:r>
                        <a:rPr lang="en-US" sz="18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en 10-15 </a:t>
                      </a:r>
                      <a:r>
                        <a:rPr lang="en-US" sz="1800" b="1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minutos</a:t>
                      </a:r>
                      <a:endParaRPr lang="en-US" sz="1800" b="1" i="1" u="none" strike="noStrike" dirty="0" smtClean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lvl="0" algn="l" fontAlgn="ctr"/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18288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FF"/>
                    </a:solidFill>
                  </a:tcPr>
                </a:tc>
              </a:tr>
              <a:tr h="800215">
                <a:tc>
                  <a:txBody>
                    <a:bodyPr/>
                    <a:lstStyle/>
                    <a:p>
                      <a:pPr lvl="0" algn="l" fontAlgn="ctr">
                        <a:buClr>
                          <a:schemeClr val="bg1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12,800 ppm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182880" marT="762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Pérdida</a:t>
                      </a:r>
                      <a:r>
                        <a:rPr lang="en-US" sz="18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de </a:t>
                      </a:r>
                      <a:r>
                        <a:rPr lang="en-US" sz="1800" b="1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conocimiento</a:t>
                      </a:r>
                      <a:r>
                        <a:rPr lang="en-US" sz="18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y </a:t>
                      </a:r>
                      <a:r>
                        <a:rPr lang="en-US" sz="1800" b="1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peligro</a:t>
                      </a:r>
                      <a:r>
                        <a:rPr lang="en-US" sz="18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de </a:t>
                      </a:r>
                      <a:r>
                        <a:rPr lang="en-US" sz="1800" b="1" i="1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muerte</a:t>
                      </a:r>
                      <a:r>
                        <a:rPr lang="en-US" sz="18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en 1-3 </a:t>
                      </a:r>
                      <a:r>
                        <a:rPr lang="en-US" sz="1800" b="1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minutos</a:t>
                      </a:r>
                      <a:endParaRPr lang="en-US" sz="1800" b="1" i="1" u="none" strike="noStrike" dirty="0" smtClean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lvl="0" algn="l" fontAlgn="ctr"/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82880" marR="18288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52400"/>
            <a:ext cx="7010400" cy="914400"/>
          </a:xfrm>
          <a:noFill/>
        </p:spPr>
        <p:txBody>
          <a:bodyPr anchor="ctr"/>
          <a:lstStyle/>
          <a:p>
            <a:r>
              <a:rPr lang="en-US" sz="2400" dirty="0" err="1" smtClean="0"/>
              <a:t>Densidad</a:t>
            </a:r>
            <a:r>
              <a:rPr lang="en-US" sz="2400" dirty="0" smtClean="0"/>
              <a:t> de vapor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1581" y="1068553"/>
            <a:ext cx="6201105" cy="2524125"/>
          </a:xfrm>
          <a:noFill/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dirty="0" err="1" smtClean="0"/>
              <a:t>Medida</a:t>
            </a:r>
            <a:r>
              <a:rPr lang="en-US" dirty="0" smtClean="0"/>
              <a:t> del peso del vapor </a:t>
            </a:r>
            <a:r>
              <a:rPr lang="en-US" dirty="0" err="1" smtClean="0"/>
              <a:t>comparado</a:t>
            </a:r>
            <a:r>
              <a:rPr lang="en-US" dirty="0" smtClean="0"/>
              <a:t> al </a:t>
            </a:r>
            <a:r>
              <a:rPr lang="en-US" dirty="0" err="1" smtClean="0"/>
              <a:t>aire</a:t>
            </a:r>
            <a:r>
              <a:rPr lang="en-US" dirty="0" smtClean="0"/>
              <a:t> 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dirty="0" smtClean="0"/>
              <a:t>Gases </a:t>
            </a:r>
            <a:r>
              <a:rPr lang="en-US" dirty="0" err="1" smtClean="0"/>
              <a:t>más</a:t>
            </a:r>
            <a:r>
              <a:rPr lang="en-US" dirty="0" smtClean="0"/>
              <a:t> </a:t>
            </a:r>
            <a:r>
              <a:rPr lang="en-US" dirty="0" err="1" smtClean="0"/>
              <a:t>livianos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el </a:t>
            </a:r>
            <a:r>
              <a:rPr lang="en-US" dirty="0" err="1" smtClean="0"/>
              <a:t>aire</a:t>
            </a:r>
            <a:r>
              <a:rPr lang="en-US" dirty="0" smtClean="0"/>
              <a:t>, con </a:t>
            </a:r>
            <a:r>
              <a:rPr lang="en-US" dirty="0" err="1" smtClean="0"/>
              <a:t>tendencia</a:t>
            </a:r>
            <a:r>
              <a:rPr lang="en-US" dirty="0" smtClean="0"/>
              <a:t> a </a:t>
            </a:r>
            <a:r>
              <a:rPr lang="es-ES" dirty="0" smtClean="0"/>
              <a:t>levantarse</a:t>
            </a:r>
            <a:r>
              <a:rPr lang="es-ES" dirty="0"/>
              <a:t>; gases más pesados ​​que el aire, tienden a hundirse</a:t>
            </a:r>
            <a:endParaRPr lang="en-US" dirty="0" smtClean="0"/>
          </a:p>
        </p:txBody>
      </p:sp>
      <p:sp>
        <p:nvSpPr>
          <p:cNvPr id="110596" name="Line 5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762000" y="1219200"/>
            <a:ext cx="7620000" cy="4419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624447" y="2481941"/>
            <a:ext cx="6385167" cy="3319142"/>
            <a:chOff x="2977375" y="2326560"/>
            <a:chExt cx="5978436" cy="3644281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2990900" y="2979700"/>
              <a:ext cx="5511800" cy="2170113"/>
            </a:xfrm>
            <a:prstGeom prst="rect">
              <a:avLst/>
            </a:prstGeom>
            <a:solidFill>
              <a:srgbClr val="C5D2F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3413926" y="2326560"/>
              <a:ext cx="2718117" cy="440009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chemeClr val="bg1"/>
              </a:solidFill>
            </a:ln>
            <a:effectLst>
              <a:outerShdw dist="101600" dir="2700000" algn="ctr" rotWithShape="0">
                <a:schemeClr val="bg1">
                  <a:lumMod val="50000"/>
                  <a:lumOff val="50000"/>
                </a:schemeClr>
              </a:outerShdw>
            </a:effectLst>
            <a:extLst/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2000" i="1" dirty="0" err="1" smtClean="0">
                  <a:solidFill>
                    <a:schemeClr val="bg1"/>
                  </a:solidFill>
                </a:rPr>
                <a:t>Más</a:t>
              </a:r>
              <a:r>
                <a:rPr lang="en-US" sz="2000" i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i="1" dirty="0" err="1" smtClean="0">
                  <a:solidFill>
                    <a:schemeClr val="bg1"/>
                  </a:solidFill>
                </a:rPr>
                <a:t>liviano</a:t>
              </a:r>
              <a:r>
                <a:rPr lang="en-US" sz="2000" i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i="1" dirty="0" err="1" smtClean="0">
                  <a:solidFill>
                    <a:schemeClr val="bg1"/>
                  </a:solidFill>
                </a:rPr>
                <a:t>que</a:t>
              </a:r>
              <a:r>
                <a:rPr lang="en-US" sz="2000" i="1" dirty="0" smtClean="0">
                  <a:solidFill>
                    <a:schemeClr val="bg1"/>
                  </a:solidFill>
                </a:rPr>
                <a:t> el </a:t>
              </a:r>
              <a:r>
                <a:rPr lang="en-US" sz="2000" i="1" dirty="0" err="1" smtClean="0">
                  <a:solidFill>
                    <a:schemeClr val="bg1"/>
                  </a:solidFill>
                </a:rPr>
                <a:t>aire</a:t>
              </a:r>
              <a:endParaRPr lang="en-US" sz="2000" i="1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2977375" y="2999638"/>
              <a:ext cx="5537200" cy="2165350"/>
            </a:xfrm>
            <a:custGeom>
              <a:avLst/>
              <a:gdLst>
                <a:gd name="T0" fmla="*/ 49382615 w 3343"/>
                <a:gd name="T1" fmla="*/ 2147483647 h 1364"/>
                <a:gd name="T2" fmla="*/ 2147483647 w 3343"/>
                <a:gd name="T3" fmla="*/ 2147483647 h 1364"/>
                <a:gd name="T4" fmla="*/ 2147483647 w 3343"/>
                <a:gd name="T5" fmla="*/ 0 h 1364"/>
                <a:gd name="T6" fmla="*/ 0 w 3343"/>
                <a:gd name="T7" fmla="*/ 2147483647 h 1364"/>
                <a:gd name="T8" fmla="*/ 49382615 w 3343"/>
                <a:gd name="T9" fmla="*/ 2147483647 h 13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43" h="1364">
                  <a:moveTo>
                    <a:pt x="18" y="1363"/>
                  </a:moveTo>
                  <a:lnTo>
                    <a:pt x="3342" y="1363"/>
                  </a:lnTo>
                  <a:lnTo>
                    <a:pt x="3342" y="0"/>
                  </a:lnTo>
                  <a:lnTo>
                    <a:pt x="0" y="1363"/>
                  </a:lnTo>
                  <a:lnTo>
                    <a:pt x="18" y="1363"/>
                  </a:lnTo>
                </a:path>
              </a:pathLst>
            </a:custGeom>
            <a:solidFill>
              <a:srgbClr val="FFC58B"/>
            </a:solidFill>
            <a:ln>
              <a:noFill/>
            </a:ln>
            <a:effectLst/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2977375" y="2999638"/>
              <a:ext cx="5537200" cy="2165350"/>
            </a:xfrm>
            <a:custGeom>
              <a:avLst/>
              <a:gdLst>
                <a:gd name="T0" fmla="*/ 49382615 w 3343"/>
                <a:gd name="T1" fmla="*/ 2147483647 h 1364"/>
                <a:gd name="T2" fmla="*/ 2147483647 w 3343"/>
                <a:gd name="T3" fmla="*/ 2147483647 h 1364"/>
                <a:gd name="T4" fmla="*/ 2147483647 w 3343"/>
                <a:gd name="T5" fmla="*/ 0 h 1364"/>
                <a:gd name="T6" fmla="*/ 0 w 3343"/>
                <a:gd name="T7" fmla="*/ 2147483647 h 136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343" h="1364">
                  <a:moveTo>
                    <a:pt x="18" y="1363"/>
                  </a:moveTo>
                  <a:lnTo>
                    <a:pt x="3342" y="1363"/>
                  </a:lnTo>
                  <a:lnTo>
                    <a:pt x="3342" y="0"/>
                  </a:lnTo>
                  <a:lnTo>
                    <a:pt x="0" y="1363"/>
                  </a:lnTo>
                </a:path>
              </a:pathLst>
            </a:custGeom>
            <a:noFill/>
            <a:ln w="285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6200000" y="3831488"/>
              <a:ext cx="1149684" cy="440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2000" i="1" dirty="0" err="1" smtClean="0">
                  <a:solidFill>
                    <a:schemeClr val="bg1"/>
                  </a:solidFill>
                </a:rPr>
                <a:t>Propano</a:t>
              </a:r>
              <a:endParaRPr lang="en-US" sz="2000" i="1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6200000" y="4090250"/>
              <a:ext cx="2629564" cy="440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2000" i="1" dirty="0" err="1" smtClean="0">
                  <a:solidFill>
                    <a:schemeClr val="bg1"/>
                  </a:solidFill>
                </a:rPr>
                <a:t>Sulfuro</a:t>
              </a:r>
              <a:r>
                <a:rPr lang="en-US" sz="2000" i="1" dirty="0" smtClean="0">
                  <a:solidFill>
                    <a:schemeClr val="bg1"/>
                  </a:solidFill>
                </a:rPr>
                <a:t> de </a:t>
              </a:r>
              <a:r>
                <a:rPr lang="en-US" sz="2000" i="1" dirty="0" err="1" smtClean="0">
                  <a:solidFill>
                    <a:schemeClr val="bg1"/>
                  </a:solidFill>
                </a:rPr>
                <a:t>Hidrógeno</a:t>
              </a:r>
              <a:endParaRPr lang="en-US" sz="2000" i="1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6200000" y="4364888"/>
              <a:ext cx="2456962" cy="440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2000" i="1" dirty="0" err="1" smtClean="0">
                  <a:solidFill>
                    <a:schemeClr val="bg1"/>
                  </a:solidFill>
                </a:rPr>
                <a:t>Dióxido</a:t>
              </a:r>
              <a:r>
                <a:rPr lang="en-US" sz="2000" i="1" dirty="0" smtClean="0">
                  <a:solidFill>
                    <a:schemeClr val="bg1"/>
                  </a:solidFill>
                </a:rPr>
                <a:t> de </a:t>
              </a:r>
              <a:r>
                <a:rPr lang="en-US" sz="2000" i="1" dirty="0" err="1" smtClean="0">
                  <a:solidFill>
                    <a:schemeClr val="bg1"/>
                  </a:solidFill>
                </a:rPr>
                <a:t>Carbono</a:t>
              </a:r>
              <a:endParaRPr lang="en-US" sz="2000" i="1" dirty="0">
                <a:solidFill>
                  <a:schemeClr val="bg1"/>
                </a:solidFill>
              </a:endParaRPr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V="1">
              <a:off x="4334493" y="2790703"/>
              <a:ext cx="9" cy="475011"/>
            </a:xfrm>
            <a:prstGeom prst="line">
              <a:avLst/>
            </a:prstGeom>
            <a:noFill/>
            <a:ln w="34925" cap="sq">
              <a:solidFill>
                <a:schemeClr val="bg1"/>
              </a:solidFill>
              <a:round/>
              <a:headEnd type="none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34"/>
            <p:cNvSpPr>
              <a:spLocks noChangeArrowheads="1"/>
            </p:cNvSpPr>
            <p:nvPr/>
          </p:nvSpPr>
          <p:spPr bwMode="auto">
            <a:xfrm>
              <a:off x="6193650" y="4644288"/>
              <a:ext cx="1187207" cy="440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2000" i="1" dirty="0" err="1" smtClean="0">
                  <a:solidFill>
                    <a:schemeClr val="bg1"/>
                  </a:solidFill>
                </a:rPr>
                <a:t>Gasolina</a:t>
              </a:r>
              <a:endParaRPr lang="en-US" sz="2000" i="1" dirty="0">
                <a:solidFill>
                  <a:schemeClr val="bg1"/>
                </a:solidFill>
              </a:endParaRPr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 flipH="1">
              <a:off x="7208322" y="5063821"/>
              <a:ext cx="3729" cy="410704"/>
            </a:xfrm>
            <a:prstGeom prst="line">
              <a:avLst/>
            </a:prstGeom>
            <a:noFill/>
            <a:ln w="34925" cap="sq">
              <a:solidFill>
                <a:schemeClr val="bg1"/>
              </a:solidFill>
              <a:round/>
              <a:headEnd type="none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7"/>
            <p:cNvSpPr>
              <a:spLocks noChangeArrowheads="1"/>
            </p:cNvSpPr>
            <p:nvPr/>
          </p:nvSpPr>
          <p:spPr bwMode="auto">
            <a:xfrm>
              <a:off x="6155146" y="5530832"/>
              <a:ext cx="2800665" cy="440009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chemeClr val="bg1"/>
              </a:solidFill>
            </a:ln>
            <a:effectLst>
              <a:outerShdw dist="101600" dir="2700000" algn="ctr" rotWithShape="0">
                <a:schemeClr val="bg1">
                  <a:lumMod val="50000"/>
                  <a:lumOff val="50000"/>
                </a:schemeClr>
              </a:outerShdw>
            </a:effectLst>
            <a:extLst/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2000" i="1" dirty="0" err="1" smtClean="0">
                  <a:solidFill>
                    <a:schemeClr val="bg1"/>
                  </a:solidFill>
                </a:rPr>
                <a:t>Más</a:t>
              </a:r>
              <a:r>
                <a:rPr lang="en-US" sz="2000" i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i="1" dirty="0" err="1" smtClean="0">
                  <a:solidFill>
                    <a:schemeClr val="bg1"/>
                  </a:solidFill>
                </a:rPr>
                <a:t>pesado</a:t>
              </a:r>
              <a:r>
                <a:rPr lang="en-US" sz="2000" i="1" dirty="0" smtClean="0">
                  <a:solidFill>
                    <a:schemeClr val="bg1"/>
                  </a:solidFill>
                </a:rPr>
                <a:t> </a:t>
              </a:r>
              <a:r>
                <a:rPr lang="en-US" sz="2000" i="1" dirty="0" err="1" smtClean="0">
                  <a:solidFill>
                    <a:schemeClr val="bg1"/>
                  </a:solidFill>
                </a:rPr>
                <a:t>que</a:t>
              </a:r>
              <a:r>
                <a:rPr lang="en-US" sz="2000" i="1" dirty="0" smtClean="0">
                  <a:solidFill>
                    <a:schemeClr val="bg1"/>
                  </a:solidFill>
                </a:rPr>
                <a:t> el </a:t>
              </a:r>
              <a:r>
                <a:rPr lang="en-US" sz="2000" i="1" dirty="0" err="1" smtClean="0">
                  <a:solidFill>
                    <a:schemeClr val="bg1"/>
                  </a:solidFill>
                </a:rPr>
                <a:t>aire</a:t>
              </a:r>
              <a:endParaRPr lang="en-US" sz="2000" i="1" dirty="0">
                <a:solidFill>
                  <a:schemeClr val="bg1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289465" y="3348843"/>
              <a:ext cx="2410691" cy="1317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s-ES" sz="1800" i="1" dirty="0" smtClean="0">
                  <a:solidFill>
                    <a:schemeClr val="bg1"/>
                  </a:solidFill>
                </a:rPr>
                <a:t>Monóxido </a:t>
              </a:r>
              <a:r>
                <a:rPr lang="es-ES" sz="1800" i="1" dirty="0">
                  <a:solidFill>
                    <a:schemeClr val="bg1"/>
                  </a:solidFill>
                </a:rPr>
                <a:t>de carbono</a:t>
              </a:r>
              <a:br>
                <a:rPr lang="es-ES" sz="1800" i="1" dirty="0">
                  <a:solidFill>
                    <a:schemeClr val="bg1"/>
                  </a:solidFill>
                </a:rPr>
              </a:br>
              <a:r>
                <a:rPr lang="es-ES" sz="1800" i="1" dirty="0">
                  <a:solidFill>
                    <a:schemeClr val="bg1"/>
                  </a:solidFill>
                </a:rPr>
                <a:t>hidrógeno</a:t>
              </a:r>
              <a:br>
                <a:rPr lang="es-ES" sz="1800" i="1" dirty="0">
                  <a:solidFill>
                    <a:schemeClr val="bg1"/>
                  </a:solidFill>
                </a:rPr>
              </a:br>
              <a:r>
                <a:rPr lang="es-ES" sz="1800" i="1" dirty="0">
                  <a:solidFill>
                    <a:schemeClr val="bg1"/>
                  </a:solidFill>
                </a:rPr>
                <a:t>amoníaco</a:t>
              </a:r>
              <a:br>
                <a:rPr lang="es-ES" sz="1800" i="1" dirty="0">
                  <a:solidFill>
                    <a:schemeClr val="bg1"/>
                  </a:solidFill>
                </a:rPr>
              </a:br>
              <a:r>
                <a:rPr lang="es-ES" sz="1800" i="1" dirty="0">
                  <a:solidFill>
                    <a:schemeClr val="bg1"/>
                  </a:solidFill>
                </a:rPr>
                <a:t>metano</a:t>
              </a:r>
              <a:endParaRPr lang="en-US" sz="1800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08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305300" y="-126395"/>
            <a:ext cx="4340225" cy="1143001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sz="2000" dirty="0" smtClean="0"/>
              <a:t>Measuring Oxygen (Deficiency and Enrichment)</a:t>
            </a:r>
          </a:p>
        </p:txBody>
      </p:sp>
      <p:pic>
        <p:nvPicPr>
          <p:cNvPr id="7172" name="Picture 4" descr="Cryogenic _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50" y="1043735"/>
            <a:ext cx="3495675" cy="468153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>
            <a:outerShdw dist="101600" dir="27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Ox sensor 3 yr1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80663">
            <a:off x="5458619" y="3621881"/>
            <a:ext cx="2070100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O2 Sensor capillary pore outlin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0" t="8841" r="37190" b="37978"/>
          <a:stretch>
            <a:fillRect/>
          </a:stretch>
        </p:blipFill>
        <p:spPr bwMode="auto">
          <a:xfrm rot="4058958">
            <a:off x="6561931" y="1797845"/>
            <a:ext cx="1870075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7237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dirty="0" err="1" smtClean="0">
                <a:cs typeface="Calibri" pitchFamily="34" charset="0"/>
              </a:rPr>
              <a:t>Estratificación</a:t>
            </a:r>
            <a:endParaRPr lang="en-US" sz="2400" dirty="0" smtClean="0">
              <a:cs typeface="Calibri" pitchFamily="34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body" idx="1"/>
          </p:nvPr>
        </p:nvSpPr>
        <p:spPr>
          <a:xfrm>
            <a:off x="558140" y="2194130"/>
            <a:ext cx="5165767" cy="3731656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80000"/>
              </a:spcAft>
            </a:pPr>
            <a:r>
              <a:rPr lang="es-ES" dirty="0"/>
              <a:t>Peligros atmosféricos en espacios confinados forman </a:t>
            </a:r>
            <a:r>
              <a:rPr lang="es-ES" dirty="0" smtClean="0"/>
              <a:t>capas</a:t>
            </a:r>
          </a:p>
          <a:p>
            <a:pPr>
              <a:spcBef>
                <a:spcPct val="0"/>
              </a:spcBef>
              <a:spcAft>
                <a:spcPct val="80000"/>
              </a:spcAft>
            </a:pPr>
            <a:r>
              <a:rPr lang="en-US" dirty="0" err="1" smtClean="0">
                <a:latin typeface="+mj-lt"/>
                <a:cs typeface="Calibri" pitchFamily="34" charset="0"/>
              </a:rPr>
              <a:t>Dependiendo</a:t>
            </a:r>
            <a:r>
              <a:rPr lang="en-US" dirty="0" smtClean="0">
                <a:latin typeface="+mj-lt"/>
                <a:cs typeface="Calibri" pitchFamily="34" charset="0"/>
              </a:rPr>
              <a:t> del peso de los gases </a:t>
            </a:r>
            <a:r>
              <a:rPr lang="en-US" dirty="0" err="1" smtClean="0">
                <a:latin typeface="+mj-lt"/>
                <a:cs typeface="Calibri" pitchFamily="34" charset="0"/>
              </a:rPr>
              <a:t>pueden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ir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arriba</a:t>
            </a:r>
            <a:r>
              <a:rPr lang="en-US" dirty="0" smtClean="0">
                <a:latin typeface="+mj-lt"/>
                <a:cs typeface="Calibri" pitchFamily="34" charset="0"/>
              </a:rPr>
              <a:t>, en el </a:t>
            </a:r>
            <a:r>
              <a:rPr lang="en-US" dirty="0" err="1" smtClean="0">
                <a:latin typeface="+mj-lt"/>
                <a:cs typeface="Calibri" pitchFamily="34" charset="0"/>
              </a:rPr>
              <a:t>medio</a:t>
            </a:r>
            <a:r>
              <a:rPr lang="en-US" dirty="0" smtClean="0">
                <a:latin typeface="+mj-lt"/>
                <a:cs typeface="Calibri" pitchFamily="34" charset="0"/>
              </a:rPr>
              <a:t> o </a:t>
            </a:r>
            <a:r>
              <a:rPr lang="en-US" dirty="0" err="1" smtClean="0">
                <a:latin typeface="+mj-lt"/>
                <a:cs typeface="Calibri" pitchFamily="34" charset="0"/>
              </a:rPr>
              <a:t>abajo</a:t>
            </a:r>
            <a:r>
              <a:rPr lang="en-US" dirty="0">
                <a:latin typeface="+mj-lt"/>
                <a:cs typeface="Calibri" pitchFamily="34" charset="0"/>
              </a:rPr>
              <a:t> </a:t>
            </a:r>
            <a:r>
              <a:rPr lang="en-US" dirty="0" smtClean="0">
                <a:latin typeface="+mj-lt"/>
                <a:cs typeface="Calibri" pitchFamily="34" charset="0"/>
              </a:rPr>
              <a:t>de un </a:t>
            </a:r>
            <a:r>
              <a:rPr lang="en-US" dirty="0" err="1" smtClean="0">
                <a:latin typeface="+mj-lt"/>
                <a:cs typeface="Calibri" pitchFamily="34" charset="0"/>
              </a:rPr>
              <a:t>espacio</a:t>
            </a:r>
            <a:r>
              <a:rPr lang="en-US" dirty="0" smtClean="0">
                <a:latin typeface="+mj-lt"/>
                <a:cs typeface="Calibri" pitchFamily="34" charset="0"/>
              </a:rPr>
              <a:t> dado</a:t>
            </a:r>
          </a:p>
          <a:p>
            <a:pPr>
              <a:spcBef>
                <a:spcPct val="0"/>
              </a:spcBef>
              <a:spcAft>
                <a:spcPct val="80000"/>
              </a:spcAft>
            </a:pPr>
            <a:r>
              <a:rPr lang="en-US" dirty="0" smtClean="0">
                <a:latin typeface="+mj-lt"/>
                <a:cs typeface="Calibri" pitchFamily="34" charset="0"/>
              </a:rPr>
              <a:t>La </a:t>
            </a:r>
            <a:r>
              <a:rPr lang="en-US" dirty="0" err="1" smtClean="0">
                <a:latin typeface="+mj-lt"/>
                <a:cs typeface="Calibri" pitchFamily="34" charset="0"/>
              </a:rPr>
              <a:t>única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manera</a:t>
            </a:r>
            <a:r>
              <a:rPr lang="en-US" dirty="0" smtClean="0">
                <a:latin typeface="+mj-lt"/>
                <a:cs typeface="Calibri" pitchFamily="34" charset="0"/>
              </a:rPr>
              <a:t> Segura de </a:t>
            </a:r>
            <a:r>
              <a:rPr lang="en-US" dirty="0" err="1" smtClean="0">
                <a:latin typeface="+mj-lt"/>
                <a:cs typeface="Calibri" pitchFamily="34" charset="0"/>
              </a:rPr>
              <a:t>probar</a:t>
            </a:r>
            <a:r>
              <a:rPr lang="en-US" dirty="0" smtClean="0">
                <a:latin typeface="+mj-lt"/>
                <a:cs typeface="Calibri" pitchFamily="34" charset="0"/>
              </a:rPr>
              <a:t> la </a:t>
            </a:r>
            <a:r>
              <a:rPr lang="en-US" dirty="0" err="1" smtClean="0">
                <a:latin typeface="+mj-lt"/>
                <a:cs typeface="Calibri" pitchFamily="34" charset="0"/>
              </a:rPr>
              <a:t>atmósfera</a:t>
            </a:r>
            <a:r>
              <a:rPr lang="en-US" dirty="0" smtClean="0">
                <a:latin typeface="+mj-lt"/>
                <a:cs typeface="Calibri" pitchFamily="34" charset="0"/>
              </a:rPr>
              <a:t> de un </a:t>
            </a:r>
            <a:r>
              <a:rPr lang="en-US" dirty="0" err="1" smtClean="0">
                <a:latin typeface="+mj-lt"/>
                <a:cs typeface="Calibri" pitchFamily="34" charset="0"/>
              </a:rPr>
              <a:t>contenedor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es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probar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todos</a:t>
            </a:r>
            <a:r>
              <a:rPr lang="en-US" dirty="0" smtClean="0">
                <a:latin typeface="+mj-lt"/>
                <a:cs typeface="Calibri" pitchFamily="34" charset="0"/>
              </a:rPr>
              <a:t> los </a:t>
            </a:r>
            <a:r>
              <a:rPr lang="en-US" dirty="0" err="1" smtClean="0">
                <a:latin typeface="+mj-lt"/>
                <a:cs typeface="Calibri" pitchFamily="34" charset="0"/>
              </a:rPr>
              <a:t>niveles</a:t>
            </a:r>
            <a:r>
              <a:rPr lang="en-US" dirty="0" smtClean="0">
                <a:latin typeface="+mj-lt"/>
                <a:cs typeface="Calibri" pitchFamily="34" charset="0"/>
              </a:rPr>
              <a:t> a </a:t>
            </a:r>
            <a:r>
              <a:rPr lang="en-US" dirty="0" err="1" smtClean="0">
                <a:latin typeface="+mj-lt"/>
                <a:cs typeface="Calibri" pitchFamily="34" charset="0"/>
              </a:rPr>
              <a:t>intervalos</a:t>
            </a:r>
            <a:r>
              <a:rPr lang="en-US" dirty="0" smtClean="0">
                <a:latin typeface="+mj-lt"/>
                <a:cs typeface="Calibri" pitchFamily="34" charset="0"/>
              </a:rPr>
              <a:t> de 4 pies intervals con </a:t>
            </a:r>
            <a:r>
              <a:rPr lang="en-US" dirty="0" err="1" smtClean="0">
                <a:latin typeface="+mj-lt"/>
                <a:cs typeface="Calibri" pitchFamily="34" charset="0"/>
              </a:rPr>
              <a:t>instrumentos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apropiadamente</a:t>
            </a:r>
            <a:r>
              <a:rPr lang="en-US" dirty="0" smtClean="0">
                <a:latin typeface="+mj-lt"/>
                <a:cs typeface="Calibri" pitchFamily="34" charset="0"/>
              </a:rPr>
              <a:t> </a:t>
            </a:r>
            <a:r>
              <a:rPr lang="en-US" dirty="0" err="1" smtClean="0">
                <a:latin typeface="+mj-lt"/>
                <a:cs typeface="Calibri" pitchFamily="34" charset="0"/>
              </a:rPr>
              <a:t>calibrados</a:t>
            </a:r>
            <a:endParaRPr lang="en-US" dirty="0">
              <a:latin typeface="+mj-lt"/>
              <a:cs typeface="Calibri" pitchFamily="34" charset="0"/>
            </a:endParaRPr>
          </a:p>
        </p:txBody>
      </p:sp>
      <p:grpSp>
        <p:nvGrpSpPr>
          <p:cNvPr id="7" name="Group 54"/>
          <p:cNvGrpSpPr>
            <a:grpSpLocks/>
          </p:cNvGrpSpPr>
          <p:nvPr/>
        </p:nvGrpSpPr>
        <p:grpSpPr bwMode="auto">
          <a:xfrm>
            <a:off x="4433554" y="721822"/>
            <a:ext cx="4308475" cy="4554537"/>
            <a:chOff x="2717" y="794"/>
            <a:chExt cx="2714" cy="2869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3791" y="1713"/>
              <a:ext cx="273" cy="369"/>
            </a:xfrm>
            <a:prstGeom prst="rect">
              <a:avLst/>
            </a:prstGeom>
            <a:solidFill>
              <a:srgbClr val="E5F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cap="sq">
                  <a:solidFill>
                    <a:schemeClr val="bg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3564" y="2082"/>
              <a:ext cx="1867" cy="1581"/>
            </a:xfrm>
            <a:prstGeom prst="rect">
              <a:avLst/>
            </a:prstGeom>
            <a:solidFill>
              <a:srgbClr val="0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3564" y="2872"/>
              <a:ext cx="1867" cy="264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3564" y="2609"/>
              <a:ext cx="1867" cy="263"/>
            </a:xfrm>
            <a:prstGeom prst="rect">
              <a:avLst/>
            </a:prstGeom>
            <a:solidFill>
              <a:srgbClr val="AFF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3564" y="2345"/>
              <a:ext cx="1867" cy="264"/>
            </a:xfrm>
            <a:prstGeom prst="rect">
              <a:avLst/>
            </a:prstGeom>
            <a:solidFill>
              <a:srgbClr val="ABDD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2880" y="1607"/>
              <a:ext cx="1048" cy="0"/>
            </a:xfrm>
            <a:prstGeom prst="line">
              <a:avLst/>
            </a:prstGeom>
            <a:noFill/>
            <a:ln w="28575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3564" y="3135"/>
              <a:ext cx="1867" cy="264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23"/>
            <p:cNvSpPr>
              <a:spLocks noChangeShapeType="1"/>
            </p:cNvSpPr>
            <p:nvPr/>
          </p:nvSpPr>
          <p:spPr bwMode="auto">
            <a:xfrm>
              <a:off x="3928" y="3031"/>
              <a:ext cx="0" cy="47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4"/>
            <p:cNvSpPr>
              <a:spLocks noChangeShapeType="1"/>
            </p:cNvSpPr>
            <p:nvPr/>
          </p:nvSpPr>
          <p:spPr bwMode="auto">
            <a:xfrm>
              <a:off x="3928" y="3068"/>
              <a:ext cx="0" cy="211"/>
            </a:xfrm>
            <a:prstGeom prst="line">
              <a:avLst/>
            </a:prstGeom>
            <a:noFill/>
            <a:ln w="76200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40"/>
            <p:cNvSpPr>
              <a:spLocks noChangeShapeType="1"/>
            </p:cNvSpPr>
            <p:nvPr/>
          </p:nvSpPr>
          <p:spPr bwMode="auto">
            <a:xfrm>
              <a:off x="3872" y="1707"/>
              <a:ext cx="113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3564" y="2082"/>
              <a:ext cx="1867" cy="263"/>
            </a:xfrm>
            <a:prstGeom prst="rect">
              <a:avLst/>
            </a:prstGeom>
            <a:solidFill>
              <a:srgbClr val="E5F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 flipV="1">
              <a:off x="3564" y="2082"/>
              <a:ext cx="0" cy="1581"/>
            </a:xfrm>
            <a:prstGeom prst="line">
              <a:avLst/>
            </a:prstGeom>
            <a:noFill/>
            <a:ln w="28575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5431" y="2082"/>
              <a:ext cx="0" cy="1581"/>
            </a:xfrm>
            <a:prstGeom prst="line">
              <a:avLst/>
            </a:prstGeom>
            <a:noFill/>
            <a:ln w="28575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>
              <a:off x="4064" y="2082"/>
              <a:ext cx="1367" cy="0"/>
            </a:xfrm>
            <a:prstGeom prst="line">
              <a:avLst/>
            </a:prstGeom>
            <a:noFill/>
            <a:ln w="28575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>
              <a:off x="3564" y="2082"/>
              <a:ext cx="227" cy="0"/>
            </a:xfrm>
            <a:prstGeom prst="line">
              <a:avLst/>
            </a:prstGeom>
            <a:noFill/>
            <a:ln w="28575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42"/>
            <p:cNvSpPr>
              <a:spLocks noChangeShapeType="1"/>
            </p:cNvSpPr>
            <p:nvPr/>
          </p:nvSpPr>
          <p:spPr bwMode="auto">
            <a:xfrm flipV="1">
              <a:off x="4063" y="1712"/>
              <a:ext cx="0" cy="36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41"/>
            <p:cNvSpPr>
              <a:spLocks noChangeShapeType="1"/>
            </p:cNvSpPr>
            <p:nvPr/>
          </p:nvSpPr>
          <p:spPr bwMode="auto">
            <a:xfrm flipV="1">
              <a:off x="3796" y="1707"/>
              <a:ext cx="0" cy="36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43"/>
            <p:cNvSpPr>
              <a:spLocks noChangeShapeType="1"/>
            </p:cNvSpPr>
            <p:nvPr/>
          </p:nvSpPr>
          <p:spPr bwMode="auto">
            <a:xfrm>
              <a:off x="3787" y="1707"/>
              <a:ext cx="283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44"/>
            <p:cNvSpPr>
              <a:spLocks noChangeShapeType="1"/>
            </p:cNvSpPr>
            <p:nvPr/>
          </p:nvSpPr>
          <p:spPr bwMode="auto">
            <a:xfrm>
              <a:off x="3887" y="1707"/>
              <a:ext cx="85" cy="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13"/>
            <p:cNvSpPr>
              <a:spLocks noChangeShapeType="1"/>
            </p:cNvSpPr>
            <p:nvPr/>
          </p:nvSpPr>
          <p:spPr bwMode="auto">
            <a:xfrm>
              <a:off x="3928" y="1607"/>
              <a:ext cx="0" cy="1424"/>
            </a:xfrm>
            <a:prstGeom prst="line">
              <a:avLst/>
            </a:prstGeom>
            <a:noFill/>
            <a:ln w="28575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19"/>
            <p:cNvSpPr>
              <a:spLocks noChangeShapeType="1"/>
            </p:cNvSpPr>
            <p:nvPr/>
          </p:nvSpPr>
          <p:spPr bwMode="auto">
            <a:xfrm flipH="1">
              <a:off x="3564" y="3663"/>
              <a:ext cx="1867" cy="0"/>
            </a:xfrm>
            <a:prstGeom prst="line">
              <a:avLst/>
            </a:prstGeom>
            <a:noFill/>
            <a:ln w="28575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1"/>
            <p:cNvSpPr>
              <a:spLocks noChangeShapeType="1"/>
            </p:cNvSpPr>
            <p:nvPr/>
          </p:nvSpPr>
          <p:spPr bwMode="auto">
            <a:xfrm>
              <a:off x="2880" y="1344"/>
              <a:ext cx="0" cy="263"/>
            </a:xfrm>
            <a:prstGeom prst="line">
              <a:avLst/>
            </a:prstGeom>
            <a:noFill/>
            <a:ln w="28575" cap="sq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0" name="Picture 46" descr="G460 with new pump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" y="794"/>
              <a:ext cx="329" cy="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223056" y="3053680"/>
            <a:ext cx="6106494" cy="3086627"/>
            <a:chOff x="531813" y="1438275"/>
            <a:chExt cx="7986712" cy="4037013"/>
          </a:xfrm>
        </p:grpSpPr>
        <p:sp>
          <p:nvSpPr>
            <p:cNvPr id="35" name="Freeform 34"/>
            <p:cNvSpPr/>
            <p:nvPr/>
          </p:nvSpPr>
          <p:spPr bwMode="auto">
            <a:xfrm>
              <a:off x="531813" y="1863725"/>
              <a:ext cx="7986712" cy="3611563"/>
            </a:xfrm>
            <a:custGeom>
              <a:avLst/>
              <a:gdLst>
                <a:gd name="connsiteX0" fmla="*/ 0 w 7257327"/>
                <a:gd name="connsiteY0" fmla="*/ 2939970 h 4039565"/>
                <a:gd name="connsiteX1" fmla="*/ 2534856 w 7257327"/>
                <a:gd name="connsiteY1" fmla="*/ 0 h 4039565"/>
                <a:gd name="connsiteX2" fmla="*/ 7257327 w 7257327"/>
                <a:gd name="connsiteY2" fmla="*/ 0 h 4039565"/>
                <a:gd name="connsiteX3" fmla="*/ 6215606 w 7257327"/>
                <a:gd name="connsiteY3" fmla="*/ 4039565 h 4039565"/>
                <a:gd name="connsiteX4" fmla="*/ 0 w 7257327"/>
                <a:gd name="connsiteY4" fmla="*/ 2939970 h 4039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7327" h="4039565">
                  <a:moveTo>
                    <a:pt x="0" y="2939970"/>
                  </a:moveTo>
                  <a:lnTo>
                    <a:pt x="2534856" y="0"/>
                  </a:lnTo>
                  <a:lnTo>
                    <a:pt x="7257327" y="0"/>
                  </a:lnTo>
                  <a:lnTo>
                    <a:pt x="6215606" y="4039565"/>
                  </a:lnTo>
                  <a:lnTo>
                    <a:pt x="0" y="293997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latin typeface="Arial" charset="0"/>
              </a:endParaRPr>
            </a:p>
          </p:txBody>
        </p:sp>
        <p:sp>
          <p:nvSpPr>
            <p:cNvPr id="36" name="Freeform 35"/>
            <p:cNvSpPr>
              <a:spLocks noChangeAspect="1"/>
            </p:cNvSpPr>
            <p:nvPr/>
          </p:nvSpPr>
          <p:spPr bwMode="auto">
            <a:xfrm>
              <a:off x="2974975" y="2076450"/>
              <a:ext cx="5035550" cy="2276475"/>
            </a:xfrm>
            <a:custGeom>
              <a:avLst/>
              <a:gdLst>
                <a:gd name="connsiteX0" fmla="*/ 0 w 7986532"/>
                <a:gd name="connsiteY0" fmla="*/ 2615879 h 3611301"/>
                <a:gd name="connsiteX1" fmla="*/ 2777924 w 7986532"/>
                <a:gd name="connsiteY1" fmla="*/ 0 h 3611301"/>
                <a:gd name="connsiteX2" fmla="*/ 7986532 w 7986532"/>
                <a:gd name="connsiteY2" fmla="*/ 0 h 3611301"/>
                <a:gd name="connsiteX3" fmla="*/ 6829063 w 7986532"/>
                <a:gd name="connsiteY3" fmla="*/ 3611301 h 3611301"/>
                <a:gd name="connsiteX4" fmla="*/ 0 w 7986532"/>
                <a:gd name="connsiteY4" fmla="*/ 2615879 h 3611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6532" h="3611301">
                  <a:moveTo>
                    <a:pt x="0" y="2615879"/>
                  </a:moveTo>
                  <a:lnTo>
                    <a:pt x="2777924" y="0"/>
                  </a:lnTo>
                  <a:lnTo>
                    <a:pt x="7986532" y="0"/>
                  </a:lnTo>
                  <a:lnTo>
                    <a:pt x="6829063" y="3611301"/>
                  </a:lnTo>
                  <a:lnTo>
                    <a:pt x="0" y="2615879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latin typeface="Arial" charset="0"/>
              </a:endParaRPr>
            </a:p>
          </p:txBody>
        </p:sp>
        <p:cxnSp>
          <p:nvCxnSpPr>
            <p:cNvPr id="37" name="Straight Connector 13"/>
            <p:cNvCxnSpPr>
              <a:cxnSpLocks noChangeShapeType="1"/>
              <a:stCxn id="36" idx="1"/>
            </p:cNvCxnSpPr>
            <p:nvPr/>
          </p:nvCxnSpPr>
          <p:spPr bwMode="auto">
            <a:xfrm flipH="1">
              <a:off x="4652963" y="2076450"/>
              <a:ext cx="73025" cy="1538288"/>
            </a:xfrm>
            <a:prstGeom prst="line">
              <a:avLst/>
            </a:prstGeom>
            <a:noFill/>
            <a:ln w="254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8" name="Freeform 37"/>
            <p:cNvSpPr/>
            <p:nvPr/>
          </p:nvSpPr>
          <p:spPr bwMode="auto">
            <a:xfrm>
              <a:off x="4445000" y="3611563"/>
              <a:ext cx="3043238" cy="739775"/>
            </a:xfrm>
            <a:custGeom>
              <a:avLst/>
              <a:gdLst>
                <a:gd name="connsiteX0" fmla="*/ 231493 w 3044141"/>
                <a:gd name="connsiteY0" fmla="*/ 0 h 740779"/>
                <a:gd name="connsiteX1" fmla="*/ 3044141 w 3044141"/>
                <a:gd name="connsiteY1" fmla="*/ 127321 h 740779"/>
                <a:gd name="connsiteX2" fmla="*/ 2835797 w 3044141"/>
                <a:gd name="connsiteY2" fmla="*/ 740779 h 740779"/>
                <a:gd name="connsiteX3" fmla="*/ 0 w 3044141"/>
                <a:gd name="connsiteY3" fmla="*/ 324091 h 740779"/>
                <a:gd name="connsiteX4" fmla="*/ 231493 w 3044141"/>
                <a:gd name="connsiteY4" fmla="*/ 0 h 740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4141" h="740779">
                  <a:moveTo>
                    <a:pt x="231493" y="0"/>
                  </a:moveTo>
                  <a:lnTo>
                    <a:pt x="3044141" y="127321"/>
                  </a:lnTo>
                  <a:lnTo>
                    <a:pt x="2835797" y="740779"/>
                  </a:lnTo>
                  <a:lnTo>
                    <a:pt x="0" y="324091"/>
                  </a:lnTo>
                  <a:lnTo>
                    <a:pt x="231493" y="0"/>
                  </a:lnTo>
                  <a:close/>
                </a:path>
              </a:pathLst>
            </a:custGeom>
            <a:solidFill>
              <a:schemeClr val="bg1">
                <a:lumMod val="50000"/>
                <a:lumOff val="50000"/>
              </a:schemeClr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latin typeface="Arial" charset="0"/>
              </a:endParaRPr>
            </a:p>
          </p:txBody>
        </p:sp>
        <p:sp>
          <p:nvSpPr>
            <p:cNvPr id="39" name="Freeform 30"/>
            <p:cNvSpPr>
              <a:spLocks/>
            </p:cNvSpPr>
            <p:nvPr/>
          </p:nvSpPr>
          <p:spPr bwMode="auto">
            <a:xfrm>
              <a:off x="2870200" y="2105025"/>
              <a:ext cx="4779963" cy="2251075"/>
            </a:xfrm>
            <a:custGeom>
              <a:avLst/>
              <a:gdLst/>
              <a:ahLst/>
              <a:cxnLst/>
              <a:rect l="0" t="0" r="r" b="b"/>
              <a:pathLst>
                <a:path w="4780546" h="2250368">
                  <a:moveTo>
                    <a:pt x="23351" y="4880"/>
                  </a:moveTo>
                  <a:lnTo>
                    <a:pt x="23351" y="4880"/>
                  </a:lnTo>
                  <a:lnTo>
                    <a:pt x="115948" y="39604"/>
                  </a:lnTo>
                  <a:cubicBezTo>
                    <a:pt x="144583" y="50017"/>
                    <a:pt x="178622" y="60689"/>
                    <a:pt x="208546" y="62753"/>
                  </a:cubicBezTo>
                  <a:cubicBezTo>
                    <a:pt x="301004" y="69130"/>
                    <a:pt x="393741" y="70470"/>
                    <a:pt x="486338" y="74328"/>
                  </a:cubicBezTo>
                  <a:cubicBezTo>
                    <a:pt x="497913" y="78186"/>
                    <a:pt x="510600" y="79626"/>
                    <a:pt x="521062" y="85903"/>
                  </a:cubicBezTo>
                  <a:cubicBezTo>
                    <a:pt x="530420" y="91518"/>
                    <a:pt x="535690" y="102235"/>
                    <a:pt x="544212" y="109052"/>
                  </a:cubicBezTo>
                  <a:cubicBezTo>
                    <a:pt x="617207" y="167446"/>
                    <a:pt x="546200" y="99464"/>
                    <a:pt x="602085" y="155351"/>
                  </a:cubicBezTo>
                  <a:cubicBezTo>
                    <a:pt x="605943" y="170784"/>
                    <a:pt x="611241" y="185926"/>
                    <a:pt x="613660" y="201649"/>
                  </a:cubicBezTo>
                  <a:cubicBezTo>
                    <a:pt x="618972" y="236180"/>
                    <a:pt x="616760" y="271926"/>
                    <a:pt x="625234" y="305821"/>
                  </a:cubicBezTo>
                  <a:cubicBezTo>
                    <a:pt x="634880" y="344404"/>
                    <a:pt x="694681" y="371410"/>
                    <a:pt x="717832" y="386844"/>
                  </a:cubicBezTo>
                  <a:cubicBezTo>
                    <a:pt x="800804" y="442158"/>
                    <a:pt x="734920" y="415507"/>
                    <a:pt x="787280" y="467867"/>
                  </a:cubicBezTo>
                  <a:cubicBezTo>
                    <a:pt x="797117" y="477704"/>
                    <a:pt x="811141" y="482326"/>
                    <a:pt x="822004" y="491016"/>
                  </a:cubicBezTo>
                  <a:cubicBezTo>
                    <a:pt x="830525" y="497833"/>
                    <a:pt x="837437" y="506449"/>
                    <a:pt x="845153" y="514166"/>
                  </a:cubicBezTo>
                  <a:cubicBezTo>
                    <a:pt x="852870" y="537315"/>
                    <a:pt x="866094" y="559313"/>
                    <a:pt x="868303" y="583614"/>
                  </a:cubicBezTo>
                  <a:cubicBezTo>
                    <a:pt x="872863" y="633771"/>
                    <a:pt x="851793" y="703345"/>
                    <a:pt x="903027" y="734085"/>
                  </a:cubicBezTo>
                  <a:cubicBezTo>
                    <a:pt x="913489" y="740362"/>
                    <a:pt x="926176" y="741801"/>
                    <a:pt x="937751" y="745659"/>
                  </a:cubicBezTo>
                  <a:cubicBezTo>
                    <a:pt x="945467" y="753376"/>
                    <a:pt x="956020" y="759048"/>
                    <a:pt x="960900" y="768809"/>
                  </a:cubicBezTo>
                  <a:cubicBezTo>
                    <a:pt x="960908" y="768826"/>
                    <a:pt x="989834" y="855610"/>
                    <a:pt x="995624" y="872981"/>
                  </a:cubicBezTo>
                  <a:cubicBezTo>
                    <a:pt x="999482" y="884556"/>
                    <a:pt x="1000431" y="897553"/>
                    <a:pt x="1007199" y="907705"/>
                  </a:cubicBezTo>
                  <a:cubicBezTo>
                    <a:pt x="1036401" y="951509"/>
                    <a:pt x="1020511" y="932593"/>
                    <a:pt x="1053498" y="965578"/>
                  </a:cubicBezTo>
                  <a:cubicBezTo>
                    <a:pt x="1057356" y="977153"/>
                    <a:pt x="1062889" y="988299"/>
                    <a:pt x="1065072" y="1000303"/>
                  </a:cubicBezTo>
                  <a:cubicBezTo>
                    <a:pt x="1080880" y="1087248"/>
                    <a:pt x="1058271" y="1075719"/>
                    <a:pt x="1099796" y="1127624"/>
                  </a:cubicBezTo>
                  <a:cubicBezTo>
                    <a:pt x="1106613" y="1136145"/>
                    <a:pt x="1113588" y="1145158"/>
                    <a:pt x="1122946" y="1150773"/>
                  </a:cubicBezTo>
                  <a:cubicBezTo>
                    <a:pt x="1133408" y="1157050"/>
                    <a:pt x="1146757" y="1156892"/>
                    <a:pt x="1157670" y="1162348"/>
                  </a:cubicBezTo>
                  <a:cubicBezTo>
                    <a:pt x="1267719" y="1217373"/>
                    <a:pt x="1082682" y="1148927"/>
                    <a:pt x="1261842" y="1208647"/>
                  </a:cubicBezTo>
                  <a:lnTo>
                    <a:pt x="1296566" y="1220221"/>
                  </a:lnTo>
                  <a:lnTo>
                    <a:pt x="1412313" y="1197072"/>
                  </a:lnTo>
                  <a:cubicBezTo>
                    <a:pt x="1446139" y="1190307"/>
                    <a:pt x="1464343" y="1165269"/>
                    <a:pt x="1493336" y="1150773"/>
                  </a:cubicBezTo>
                  <a:cubicBezTo>
                    <a:pt x="1504249" y="1145317"/>
                    <a:pt x="1516485" y="1143057"/>
                    <a:pt x="1528060" y="1139199"/>
                  </a:cubicBezTo>
                  <a:cubicBezTo>
                    <a:pt x="1592887" y="1146402"/>
                    <a:pt x="1631138" y="1147606"/>
                    <a:pt x="1690105" y="1162348"/>
                  </a:cubicBezTo>
                  <a:cubicBezTo>
                    <a:pt x="1748290" y="1176895"/>
                    <a:pt x="1702974" y="1168783"/>
                    <a:pt x="1759553" y="1197072"/>
                  </a:cubicBezTo>
                  <a:cubicBezTo>
                    <a:pt x="1788050" y="1211320"/>
                    <a:pt x="1837047" y="1215775"/>
                    <a:pt x="1863726" y="1220221"/>
                  </a:cubicBezTo>
                  <a:cubicBezTo>
                    <a:pt x="1925458" y="1216363"/>
                    <a:pt x="1987409" y="1215122"/>
                    <a:pt x="2048921" y="1208647"/>
                  </a:cubicBezTo>
                  <a:cubicBezTo>
                    <a:pt x="2061055" y="1207370"/>
                    <a:pt x="2071735" y="1199719"/>
                    <a:pt x="2083645" y="1197072"/>
                  </a:cubicBezTo>
                  <a:cubicBezTo>
                    <a:pt x="2106555" y="1191981"/>
                    <a:pt x="2129944" y="1189355"/>
                    <a:pt x="2153093" y="1185497"/>
                  </a:cubicBezTo>
                  <a:cubicBezTo>
                    <a:pt x="2164668" y="1177781"/>
                    <a:pt x="2173916" y="1162863"/>
                    <a:pt x="2187817" y="1162348"/>
                  </a:cubicBezTo>
                  <a:cubicBezTo>
                    <a:pt x="2280431" y="1158918"/>
                    <a:pt x="2373391" y="1164701"/>
                    <a:pt x="2465609" y="1173923"/>
                  </a:cubicBezTo>
                  <a:cubicBezTo>
                    <a:pt x="2501366" y="1177499"/>
                    <a:pt x="2548630" y="1203858"/>
                    <a:pt x="2581356" y="1220221"/>
                  </a:cubicBezTo>
                  <a:cubicBezTo>
                    <a:pt x="2670095" y="1216363"/>
                    <a:pt x="2759012" y="1215459"/>
                    <a:pt x="2847574" y="1208647"/>
                  </a:cubicBezTo>
                  <a:cubicBezTo>
                    <a:pt x="2859739" y="1207711"/>
                    <a:pt x="2870612" y="1200578"/>
                    <a:pt x="2882298" y="1197072"/>
                  </a:cubicBezTo>
                  <a:cubicBezTo>
                    <a:pt x="2909202" y="1189001"/>
                    <a:pt x="2936222" y="1181314"/>
                    <a:pt x="2963321" y="1173923"/>
                  </a:cubicBezTo>
                  <a:cubicBezTo>
                    <a:pt x="3032241" y="1155127"/>
                    <a:pt x="3018566" y="1161354"/>
                    <a:pt x="3113791" y="1150773"/>
                  </a:cubicBezTo>
                  <a:cubicBezTo>
                    <a:pt x="3156232" y="1154631"/>
                    <a:pt x="3198926" y="1156321"/>
                    <a:pt x="3241113" y="1162348"/>
                  </a:cubicBezTo>
                  <a:cubicBezTo>
                    <a:pt x="3280064" y="1167912"/>
                    <a:pt x="3318278" y="1177781"/>
                    <a:pt x="3356860" y="1185497"/>
                  </a:cubicBezTo>
                  <a:cubicBezTo>
                    <a:pt x="3379873" y="1190100"/>
                    <a:pt x="3403218" y="1192874"/>
                    <a:pt x="3426308" y="1197072"/>
                  </a:cubicBezTo>
                  <a:cubicBezTo>
                    <a:pt x="3445664" y="1200591"/>
                    <a:pt x="3464552" y="1207338"/>
                    <a:pt x="3484181" y="1208647"/>
                  </a:cubicBezTo>
                  <a:cubicBezTo>
                    <a:pt x="3580500" y="1215068"/>
                    <a:pt x="3677092" y="1216363"/>
                    <a:pt x="3773548" y="1220221"/>
                  </a:cubicBezTo>
                  <a:cubicBezTo>
                    <a:pt x="3813329" y="1228177"/>
                    <a:pt x="3839580" y="1232473"/>
                    <a:pt x="3877721" y="1243371"/>
                  </a:cubicBezTo>
                  <a:cubicBezTo>
                    <a:pt x="3889452" y="1246723"/>
                    <a:pt x="3900870" y="1251088"/>
                    <a:pt x="3912445" y="1254946"/>
                  </a:cubicBezTo>
                  <a:cubicBezTo>
                    <a:pt x="3951027" y="1251088"/>
                    <a:pt x="3989867" y="1249267"/>
                    <a:pt x="4028191" y="1243371"/>
                  </a:cubicBezTo>
                  <a:cubicBezTo>
                    <a:pt x="4040250" y="1241516"/>
                    <a:pt x="4050911" y="1233979"/>
                    <a:pt x="4062915" y="1231796"/>
                  </a:cubicBezTo>
                  <a:cubicBezTo>
                    <a:pt x="4093519" y="1226231"/>
                    <a:pt x="4124647" y="1224079"/>
                    <a:pt x="4155513" y="1220221"/>
                  </a:cubicBezTo>
                  <a:cubicBezTo>
                    <a:pt x="4273113" y="1181023"/>
                    <a:pt x="4067425" y="1246239"/>
                    <a:pt x="4387007" y="1197072"/>
                  </a:cubicBezTo>
                  <a:cubicBezTo>
                    <a:pt x="4423184" y="1191506"/>
                    <a:pt x="4456455" y="1173923"/>
                    <a:pt x="4491179" y="1162348"/>
                  </a:cubicBezTo>
                  <a:lnTo>
                    <a:pt x="4525903" y="1150773"/>
                  </a:lnTo>
                  <a:cubicBezTo>
                    <a:pt x="4757381" y="1162956"/>
                    <a:pt x="4672414" y="1162348"/>
                    <a:pt x="4780546" y="1162348"/>
                  </a:cubicBezTo>
                  <a:lnTo>
                    <a:pt x="4433305" y="2250368"/>
                  </a:lnTo>
                  <a:lnTo>
                    <a:pt x="868303" y="1741082"/>
                  </a:lnTo>
                  <a:lnTo>
                    <a:pt x="578936" y="1567462"/>
                  </a:lnTo>
                  <a:cubicBezTo>
                    <a:pt x="548070" y="1555887"/>
                    <a:pt x="514605" y="1549698"/>
                    <a:pt x="486338" y="1532738"/>
                  </a:cubicBezTo>
                  <a:cubicBezTo>
                    <a:pt x="474409" y="1525581"/>
                    <a:pt x="471879" y="1508877"/>
                    <a:pt x="463189" y="1498014"/>
                  </a:cubicBezTo>
                  <a:cubicBezTo>
                    <a:pt x="456372" y="1489493"/>
                    <a:pt x="447756" y="1482581"/>
                    <a:pt x="440039" y="1474865"/>
                  </a:cubicBezTo>
                  <a:cubicBezTo>
                    <a:pt x="436181" y="1447857"/>
                    <a:pt x="432950" y="1420753"/>
                    <a:pt x="428465" y="1393842"/>
                  </a:cubicBezTo>
                  <a:cubicBezTo>
                    <a:pt x="425231" y="1374436"/>
                    <a:pt x="418950" y="1355533"/>
                    <a:pt x="416890" y="1335968"/>
                  </a:cubicBezTo>
                  <a:cubicBezTo>
                    <a:pt x="411221" y="1282113"/>
                    <a:pt x="411642" y="1227705"/>
                    <a:pt x="405315" y="1173923"/>
                  </a:cubicBezTo>
                  <a:cubicBezTo>
                    <a:pt x="398968" y="1119972"/>
                    <a:pt x="368528" y="1133006"/>
                    <a:pt x="347442" y="1069751"/>
                  </a:cubicBezTo>
                  <a:lnTo>
                    <a:pt x="335867" y="1035027"/>
                  </a:lnTo>
                  <a:cubicBezTo>
                    <a:pt x="332009" y="1008019"/>
                    <a:pt x="324293" y="981286"/>
                    <a:pt x="324293" y="954004"/>
                  </a:cubicBezTo>
                  <a:cubicBezTo>
                    <a:pt x="324293" y="735210"/>
                    <a:pt x="312044" y="782403"/>
                    <a:pt x="347442" y="676211"/>
                  </a:cubicBezTo>
                  <a:cubicBezTo>
                    <a:pt x="339161" y="634805"/>
                    <a:pt x="342521" y="613417"/>
                    <a:pt x="312718" y="583614"/>
                  </a:cubicBezTo>
                  <a:cubicBezTo>
                    <a:pt x="302881" y="573777"/>
                    <a:pt x="289569" y="568181"/>
                    <a:pt x="277994" y="560465"/>
                  </a:cubicBezTo>
                  <a:cubicBezTo>
                    <a:pt x="274136" y="487159"/>
                    <a:pt x="273065" y="413652"/>
                    <a:pt x="266419" y="340546"/>
                  </a:cubicBezTo>
                  <a:cubicBezTo>
                    <a:pt x="265314" y="328395"/>
                    <a:pt x="260301" y="316734"/>
                    <a:pt x="254845" y="305821"/>
                  </a:cubicBezTo>
                  <a:cubicBezTo>
                    <a:pt x="248624" y="293378"/>
                    <a:pt x="242558" y="279787"/>
                    <a:pt x="231695" y="271097"/>
                  </a:cubicBezTo>
                  <a:cubicBezTo>
                    <a:pt x="222168" y="263475"/>
                    <a:pt x="208546" y="263381"/>
                    <a:pt x="196971" y="259523"/>
                  </a:cubicBezTo>
                  <a:cubicBezTo>
                    <a:pt x="189255" y="251806"/>
                    <a:pt x="183583" y="241253"/>
                    <a:pt x="173822" y="236373"/>
                  </a:cubicBezTo>
                  <a:cubicBezTo>
                    <a:pt x="88494" y="193709"/>
                    <a:pt x="158283" y="255560"/>
                    <a:pt x="104374" y="201649"/>
                  </a:cubicBezTo>
                  <a:cubicBezTo>
                    <a:pt x="76825" y="119004"/>
                    <a:pt x="101527" y="145736"/>
                    <a:pt x="46500" y="109052"/>
                  </a:cubicBezTo>
                  <a:cubicBezTo>
                    <a:pt x="9816" y="54025"/>
                    <a:pt x="27750" y="87525"/>
                    <a:pt x="202" y="4880"/>
                  </a:cubicBezTo>
                  <a:cubicBezTo>
                    <a:pt x="-1523" y="-296"/>
                    <a:pt x="7918" y="-2837"/>
                    <a:pt x="23351" y="4880"/>
                  </a:cubicBezTo>
                  <a:close/>
                </a:path>
              </a:pathLst>
            </a:custGeom>
            <a:solidFill>
              <a:srgbClr val="0000FF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Rectangle 27"/>
            <p:cNvSpPr>
              <a:spLocks noChangeArrowheads="1"/>
            </p:cNvSpPr>
            <p:nvPr/>
          </p:nvSpPr>
          <p:spPr bwMode="auto">
            <a:xfrm>
              <a:off x="739775" y="1438275"/>
              <a:ext cx="108108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i="1">
                  <a:solidFill>
                    <a:schemeClr val="bg1"/>
                  </a:solidFill>
                </a:rPr>
                <a:t>Argon</a:t>
              </a:r>
            </a:p>
          </p:txBody>
        </p:sp>
        <p:pic>
          <p:nvPicPr>
            <p:cNvPr id="41" name="Picture 1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1817688"/>
              <a:ext cx="2992438" cy="271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Freeform 41"/>
            <p:cNvSpPr/>
            <p:nvPr/>
          </p:nvSpPr>
          <p:spPr bwMode="auto">
            <a:xfrm>
              <a:off x="2870320" y="2105668"/>
              <a:ext cx="4780546" cy="2250368"/>
            </a:xfrm>
            <a:custGeom>
              <a:avLst/>
              <a:gdLst>
                <a:gd name="connsiteX0" fmla="*/ 23351 w 4780546"/>
                <a:gd name="connsiteY0" fmla="*/ 4880 h 2250368"/>
                <a:gd name="connsiteX1" fmla="*/ 23351 w 4780546"/>
                <a:gd name="connsiteY1" fmla="*/ 4880 h 2250368"/>
                <a:gd name="connsiteX2" fmla="*/ 115948 w 4780546"/>
                <a:gd name="connsiteY2" fmla="*/ 39604 h 2250368"/>
                <a:gd name="connsiteX3" fmla="*/ 208546 w 4780546"/>
                <a:gd name="connsiteY3" fmla="*/ 62753 h 2250368"/>
                <a:gd name="connsiteX4" fmla="*/ 486338 w 4780546"/>
                <a:gd name="connsiteY4" fmla="*/ 74328 h 2250368"/>
                <a:gd name="connsiteX5" fmla="*/ 521062 w 4780546"/>
                <a:gd name="connsiteY5" fmla="*/ 85903 h 2250368"/>
                <a:gd name="connsiteX6" fmla="*/ 544212 w 4780546"/>
                <a:gd name="connsiteY6" fmla="*/ 109052 h 2250368"/>
                <a:gd name="connsiteX7" fmla="*/ 602085 w 4780546"/>
                <a:gd name="connsiteY7" fmla="*/ 155351 h 2250368"/>
                <a:gd name="connsiteX8" fmla="*/ 613660 w 4780546"/>
                <a:gd name="connsiteY8" fmla="*/ 201649 h 2250368"/>
                <a:gd name="connsiteX9" fmla="*/ 625234 w 4780546"/>
                <a:gd name="connsiteY9" fmla="*/ 305821 h 2250368"/>
                <a:gd name="connsiteX10" fmla="*/ 717832 w 4780546"/>
                <a:gd name="connsiteY10" fmla="*/ 386844 h 2250368"/>
                <a:gd name="connsiteX11" fmla="*/ 787280 w 4780546"/>
                <a:gd name="connsiteY11" fmla="*/ 467867 h 2250368"/>
                <a:gd name="connsiteX12" fmla="*/ 822004 w 4780546"/>
                <a:gd name="connsiteY12" fmla="*/ 491016 h 2250368"/>
                <a:gd name="connsiteX13" fmla="*/ 845153 w 4780546"/>
                <a:gd name="connsiteY13" fmla="*/ 514166 h 2250368"/>
                <a:gd name="connsiteX14" fmla="*/ 868303 w 4780546"/>
                <a:gd name="connsiteY14" fmla="*/ 583614 h 2250368"/>
                <a:gd name="connsiteX15" fmla="*/ 903027 w 4780546"/>
                <a:gd name="connsiteY15" fmla="*/ 734085 h 2250368"/>
                <a:gd name="connsiteX16" fmla="*/ 937751 w 4780546"/>
                <a:gd name="connsiteY16" fmla="*/ 745659 h 2250368"/>
                <a:gd name="connsiteX17" fmla="*/ 960900 w 4780546"/>
                <a:gd name="connsiteY17" fmla="*/ 768809 h 2250368"/>
                <a:gd name="connsiteX18" fmla="*/ 995624 w 4780546"/>
                <a:gd name="connsiteY18" fmla="*/ 872981 h 2250368"/>
                <a:gd name="connsiteX19" fmla="*/ 1007199 w 4780546"/>
                <a:gd name="connsiteY19" fmla="*/ 907705 h 2250368"/>
                <a:gd name="connsiteX20" fmla="*/ 1053498 w 4780546"/>
                <a:gd name="connsiteY20" fmla="*/ 965578 h 2250368"/>
                <a:gd name="connsiteX21" fmla="*/ 1065072 w 4780546"/>
                <a:gd name="connsiteY21" fmla="*/ 1000303 h 2250368"/>
                <a:gd name="connsiteX22" fmla="*/ 1099796 w 4780546"/>
                <a:gd name="connsiteY22" fmla="*/ 1127624 h 2250368"/>
                <a:gd name="connsiteX23" fmla="*/ 1122946 w 4780546"/>
                <a:gd name="connsiteY23" fmla="*/ 1150773 h 2250368"/>
                <a:gd name="connsiteX24" fmla="*/ 1157670 w 4780546"/>
                <a:gd name="connsiteY24" fmla="*/ 1162348 h 2250368"/>
                <a:gd name="connsiteX25" fmla="*/ 1261842 w 4780546"/>
                <a:gd name="connsiteY25" fmla="*/ 1208647 h 2250368"/>
                <a:gd name="connsiteX26" fmla="*/ 1296566 w 4780546"/>
                <a:gd name="connsiteY26" fmla="*/ 1220221 h 2250368"/>
                <a:gd name="connsiteX27" fmla="*/ 1412313 w 4780546"/>
                <a:gd name="connsiteY27" fmla="*/ 1197072 h 2250368"/>
                <a:gd name="connsiteX28" fmla="*/ 1493336 w 4780546"/>
                <a:gd name="connsiteY28" fmla="*/ 1150773 h 2250368"/>
                <a:gd name="connsiteX29" fmla="*/ 1528060 w 4780546"/>
                <a:gd name="connsiteY29" fmla="*/ 1139199 h 2250368"/>
                <a:gd name="connsiteX30" fmla="*/ 1690105 w 4780546"/>
                <a:gd name="connsiteY30" fmla="*/ 1162348 h 2250368"/>
                <a:gd name="connsiteX31" fmla="*/ 1759553 w 4780546"/>
                <a:gd name="connsiteY31" fmla="*/ 1197072 h 2250368"/>
                <a:gd name="connsiteX32" fmla="*/ 1863726 w 4780546"/>
                <a:gd name="connsiteY32" fmla="*/ 1220221 h 2250368"/>
                <a:gd name="connsiteX33" fmla="*/ 2048921 w 4780546"/>
                <a:gd name="connsiteY33" fmla="*/ 1208647 h 2250368"/>
                <a:gd name="connsiteX34" fmla="*/ 2083645 w 4780546"/>
                <a:gd name="connsiteY34" fmla="*/ 1197072 h 2250368"/>
                <a:gd name="connsiteX35" fmla="*/ 2153093 w 4780546"/>
                <a:gd name="connsiteY35" fmla="*/ 1185497 h 2250368"/>
                <a:gd name="connsiteX36" fmla="*/ 2187817 w 4780546"/>
                <a:gd name="connsiteY36" fmla="*/ 1162348 h 2250368"/>
                <a:gd name="connsiteX37" fmla="*/ 2465609 w 4780546"/>
                <a:gd name="connsiteY37" fmla="*/ 1173923 h 2250368"/>
                <a:gd name="connsiteX38" fmla="*/ 2581356 w 4780546"/>
                <a:gd name="connsiteY38" fmla="*/ 1220221 h 2250368"/>
                <a:gd name="connsiteX39" fmla="*/ 2847574 w 4780546"/>
                <a:gd name="connsiteY39" fmla="*/ 1208647 h 2250368"/>
                <a:gd name="connsiteX40" fmla="*/ 2882298 w 4780546"/>
                <a:gd name="connsiteY40" fmla="*/ 1197072 h 2250368"/>
                <a:gd name="connsiteX41" fmla="*/ 2963321 w 4780546"/>
                <a:gd name="connsiteY41" fmla="*/ 1173923 h 2250368"/>
                <a:gd name="connsiteX42" fmla="*/ 3113791 w 4780546"/>
                <a:gd name="connsiteY42" fmla="*/ 1150773 h 2250368"/>
                <a:gd name="connsiteX43" fmla="*/ 3241113 w 4780546"/>
                <a:gd name="connsiteY43" fmla="*/ 1162348 h 2250368"/>
                <a:gd name="connsiteX44" fmla="*/ 3356860 w 4780546"/>
                <a:gd name="connsiteY44" fmla="*/ 1185497 h 2250368"/>
                <a:gd name="connsiteX45" fmla="*/ 3426308 w 4780546"/>
                <a:gd name="connsiteY45" fmla="*/ 1197072 h 2250368"/>
                <a:gd name="connsiteX46" fmla="*/ 3484181 w 4780546"/>
                <a:gd name="connsiteY46" fmla="*/ 1208647 h 2250368"/>
                <a:gd name="connsiteX47" fmla="*/ 3773548 w 4780546"/>
                <a:gd name="connsiteY47" fmla="*/ 1220221 h 2250368"/>
                <a:gd name="connsiteX48" fmla="*/ 3877721 w 4780546"/>
                <a:gd name="connsiteY48" fmla="*/ 1243371 h 2250368"/>
                <a:gd name="connsiteX49" fmla="*/ 3912445 w 4780546"/>
                <a:gd name="connsiteY49" fmla="*/ 1254946 h 2250368"/>
                <a:gd name="connsiteX50" fmla="*/ 4028191 w 4780546"/>
                <a:gd name="connsiteY50" fmla="*/ 1243371 h 2250368"/>
                <a:gd name="connsiteX51" fmla="*/ 4062915 w 4780546"/>
                <a:gd name="connsiteY51" fmla="*/ 1231796 h 2250368"/>
                <a:gd name="connsiteX52" fmla="*/ 4155513 w 4780546"/>
                <a:gd name="connsiteY52" fmla="*/ 1220221 h 2250368"/>
                <a:gd name="connsiteX53" fmla="*/ 4387007 w 4780546"/>
                <a:gd name="connsiteY53" fmla="*/ 1197072 h 2250368"/>
                <a:gd name="connsiteX54" fmla="*/ 4491179 w 4780546"/>
                <a:gd name="connsiteY54" fmla="*/ 1162348 h 2250368"/>
                <a:gd name="connsiteX55" fmla="*/ 4525903 w 4780546"/>
                <a:gd name="connsiteY55" fmla="*/ 1150773 h 2250368"/>
                <a:gd name="connsiteX56" fmla="*/ 4780546 w 4780546"/>
                <a:gd name="connsiteY56" fmla="*/ 1162348 h 2250368"/>
                <a:gd name="connsiteX57" fmla="*/ 4433305 w 4780546"/>
                <a:gd name="connsiteY57" fmla="*/ 2250368 h 2250368"/>
                <a:gd name="connsiteX58" fmla="*/ 868303 w 4780546"/>
                <a:gd name="connsiteY58" fmla="*/ 1741082 h 2250368"/>
                <a:gd name="connsiteX59" fmla="*/ 578936 w 4780546"/>
                <a:gd name="connsiteY59" fmla="*/ 1567462 h 2250368"/>
                <a:gd name="connsiteX60" fmla="*/ 486338 w 4780546"/>
                <a:gd name="connsiteY60" fmla="*/ 1532738 h 2250368"/>
                <a:gd name="connsiteX61" fmla="*/ 463189 w 4780546"/>
                <a:gd name="connsiteY61" fmla="*/ 1498014 h 2250368"/>
                <a:gd name="connsiteX62" fmla="*/ 440039 w 4780546"/>
                <a:gd name="connsiteY62" fmla="*/ 1474865 h 2250368"/>
                <a:gd name="connsiteX63" fmla="*/ 428465 w 4780546"/>
                <a:gd name="connsiteY63" fmla="*/ 1393842 h 2250368"/>
                <a:gd name="connsiteX64" fmla="*/ 416890 w 4780546"/>
                <a:gd name="connsiteY64" fmla="*/ 1335968 h 2250368"/>
                <a:gd name="connsiteX65" fmla="*/ 405315 w 4780546"/>
                <a:gd name="connsiteY65" fmla="*/ 1173923 h 2250368"/>
                <a:gd name="connsiteX66" fmla="*/ 347442 w 4780546"/>
                <a:gd name="connsiteY66" fmla="*/ 1069751 h 2250368"/>
                <a:gd name="connsiteX67" fmla="*/ 335867 w 4780546"/>
                <a:gd name="connsiteY67" fmla="*/ 1035027 h 2250368"/>
                <a:gd name="connsiteX68" fmla="*/ 324293 w 4780546"/>
                <a:gd name="connsiteY68" fmla="*/ 954004 h 2250368"/>
                <a:gd name="connsiteX69" fmla="*/ 347442 w 4780546"/>
                <a:gd name="connsiteY69" fmla="*/ 676211 h 2250368"/>
                <a:gd name="connsiteX70" fmla="*/ 312718 w 4780546"/>
                <a:gd name="connsiteY70" fmla="*/ 583614 h 2250368"/>
                <a:gd name="connsiteX71" fmla="*/ 277994 w 4780546"/>
                <a:gd name="connsiteY71" fmla="*/ 560465 h 2250368"/>
                <a:gd name="connsiteX72" fmla="*/ 266419 w 4780546"/>
                <a:gd name="connsiteY72" fmla="*/ 340546 h 2250368"/>
                <a:gd name="connsiteX73" fmla="*/ 254845 w 4780546"/>
                <a:gd name="connsiteY73" fmla="*/ 305821 h 2250368"/>
                <a:gd name="connsiteX74" fmla="*/ 231695 w 4780546"/>
                <a:gd name="connsiteY74" fmla="*/ 271097 h 2250368"/>
                <a:gd name="connsiteX75" fmla="*/ 196971 w 4780546"/>
                <a:gd name="connsiteY75" fmla="*/ 259523 h 2250368"/>
                <a:gd name="connsiteX76" fmla="*/ 173822 w 4780546"/>
                <a:gd name="connsiteY76" fmla="*/ 236373 h 2250368"/>
                <a:gd name="connsiteX77" fmla="*/ 104374 w 4780546"/>
                <a:gd name="connsiteY77" fmla="*/ 201649 h 2250368"/>
                <a:gd name="connsiteX78" fmla="*/ 46500 w 4780546"/>
                <a:gd name="connsiteY78" fmla="*/ 109052 h 2250368"/>
                <a:gd name="connsiteX79" fmla="*/ 202 w 4780546"/>
                <a:gd name="connsiteY79" fmla="*/ 4880 h 2250368"/>
                <a:gd name="connsiteX80" fmla="*/ 23351 w 4780546"/>
                <a:gd name="connsiteY80" fmla="*/ 4880 h 225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780546" h="2250368">
                  <a:moveTo>
                    <a:pt x="23351" y="4880"/>
                  </a:moveTo>
                  <a:lnTo>
                    <a:pt x="23351" y="4880"/>
                  </a:lnTo>
                  <a:lnTo>
                    <a:pt x="115948" y="39604"/>
                  </a:lnTo>
                  <a:cubicBezTo>
                    <a:pt x="144583" y="50017"/>
                    <a:pt x="178622" y="60689"/>
                    <a:pt x="208546" y="62753"/>
                  </a:cubicBezTo>
                  <a:cubicBezTo>
                    <a:pt x="301004" y="69130"/>
                    <a:pt x="393741" y="70470"/>
                    <a:pt x="486338" y="74328"/>
                  </a:cubicBezTo>
                  <a:cubicBezTo>
                    <a:pt x="497913" y="78186"/>
                    <a:pt x="510600" y="79626"/>
                    <a:pt x="521062" y="85903"/>
                  </a:cubicBezTo>
                  <a:cubicBezTo>
                    <a:pt x="530420" y="91518"/>
                    <a:pt x="535690" y="102235"/>
                    <a:pt x="544212" y="109052"/>
                  </a:cubicBezTo>
                  <a:cubicBezTo>
                    <a:pt x="617207" y="167446"/>
                    <a:pt x="546200" y="99464"/>
                    <a:pt x="602085" y="155351"/>
                  </a:cubicBezTo>
                  <a:cubicBezTo>
                    <a:pt x="605943" y="170784"/>
                    <a:pt x="611241" y="185926"/>
                    <a:pt x="613660" y="201649"/>
                  </a:cubicBezTo>
                  <a:cubicBezTo>
                    <a:pt x="618972" y="236180"/>
                    <a:pt x="616760" y="271926"/>
                    <a:pt x="625234" y="305821"/>
                  </a:cubicBezTo>
                  <a:cubicBezTo>
                    <a:pt x="634880" y="344404"/>
                    <a:pt x="694681" y="371410"/>
                    <a:pt x="717832" y="386844"/>
                  </a:cubicBezTo>
                  <a:cubicBezTo>
                    <a:pt x="800804" y="442158"/>
                    <a:pt x="734920" y="415507"/>
                    <a:pt x="787280" y="467867"/>
                  </a:cubicBezTo>
                  <a:cubicBezTo>
                    <a:pt x="797117" y="477704"/>
                    <a:pt x="811141" y="482326"/>
                    <a:pt x="822004" y="491016"/>
                  </a:cubicBezTo>
                  <a:cubicBezTo>
                    <a:pt x="830525" y="497833"/>
                    <a:pt x="837437" y="506449"/>
                    <a:pt x="845153" y="514166"/>
                  </a:cubicBezTo>
                  <a:cubicBezTo>
                    <a:pt x="852870" y="537315"/>
                    <a:pt x="866094" y="559313"/>
                    <a:pt x="868303" y="583614"/>
                  </a:cubicBezTo>
                  <a:cubicBezTo>
                    <a:pt x="872863" y="633771"/>
                    <a:pt x="851793" y="703345"/>
                    <a:pt x="903027" y="734085"/>
                  </a:cubicBezTo>
                  <a:cubicBezTo>
                    <a:pt x="913489" y="740362"/>
                    <a:pt x="926176" y="741801"/>
                    <a:pt x="937751" y="745659"/>
                  </a:cubicBezTo>
                  <a:cubicBezTo>
                    <a:pt x="945467" y="753376"/>
                    <a:pt x="956020" y="759048"/>
                    <a:pt x="960900" y="768809"/>
                  </a:cubicBezTo>
                  <a:cubicBezTo>
                    <a:pt x="960908" y="768826"/>
                    <a:pt x="989834" y="855610"/>
                    <a:pt x="995624" y="872981"/>
                  </a:cubicBezTo>
                  <a:cubicBezTo>
                    <a:pt x="999482" y="884556"/>
                    <a:pt x="1000431" y="897553"/>
                    <a:pt x="1007199" y="907705"/>
                  </a:cubicBezTo>
                  <a:cubicBezTo>
                    <a:pt x="1036401" y="951509"/>
                    <a:pt x="1020511" y="932593"/>
                    <a:pt x="1053498" y="965578"/>
                  </a:cubicBezTo>
                  <a:cubicBezTo>
                    <a:pt x="1057356" y="977153"/>
                    <a:pt x="1062889" y="988299"/>
                    <a:pt x="1065072" y="1000303"/>
                  </a:cubicBezTo>
                  <a:cubicBezTo>
                    <a:pt x="1080880" y="1087248"/>
                    <a:pt x="1058271" y="1075719"/>
                    <a:pt x="1099796" y="1127624"/>
                  </a:cubicBezTo>
                  <a:cubicBezTo>
                    <a:pt x="1106613" y="1136145"/>
                    <a:pt x="1113588" y="1145158"/>
                    <a:pt x="1122946" y="1150773"/>
                  </a:cubicBezTo>
                  <a:cubicBezTo>
                    <a:pt x="1133408" y="1157050"/>
                    <a:pt x="1146757" y="1156892"/>
                    <a:pt x="1157670" y="1162348"/>
                  </a:cubicBezTo>
                  <a:cubicBezTo>
                    <a:pt x="1267719" y="1217373"/>
                    <a:pt x="1082682" y="1148927"/>
                    <a:pt x="1261842" y="1208647"/>
                  </a:cubicBezTo>
                  <a:lnTo>
                    <a:pt x="1296566" y="1220221"/>
                  </a:lnTo>
                  <a:lnTo>
                    <a:pt x="1412313" y="1197072"/>
                  </a:lnTo>
                  <a:cubicBezTo>
                    <a:pt x="1446139" y="1190307"/>
                    <a:pt x="1464343" y="1165269"/>
                    <a:pt x="1493336" y="1150773"/>
                  </a:cubicBezTo>
                  <a:cubicBezTo>
                    <a:pt x="1504249" y="1145317"/>
                    <a:pt x="1516485" y="1143057"/>
                    <a:pt x="1528060" y="1139199"/>
                  </a:cubicBezTo>
                  <a:cubicBezTo>
                    <a:pt x="1592887" y="1146402"/>
                    <a:pt x="1631138" y="1147606"/>
                    <a:pt x="1690105" y="1162348"/>
                  </a:cubicBezTo>
                  <a:cubicBezTo>
                    <a:pt x="1748290" y="1176895"/>
                    <a:pt x="1702974" y="1168783"/>
                    <a:pt x="1759553" y="1197072"/>
                  </a:cubicBezTo>
                  <a:cubicBezTo>
                    <a:pt x="1788050" y="1211320"/>
                    <a:pt x="1837047" y="1215775"/>
                    <a:pt x="1863726" y="1220221"/>
                  </a:cubicBezTo>
                  <a:cubicBezTo>
                    <a:pt x="1925458" y="1216363"/>
                    <a:pt x="1987409" y="1215122"/>
                    <a:pt x="2048921" y="1208647"/>
                  </a:cubicBezTo>
                  <a:cubicBezTo>
                    <a:pt x="2061055" y="1207370"/>
                    <a:pt x="2071735" y="1199719"/>
                    <a:pt x="2083645" y="1197072"/>
                  </a:cubicBezTo>
                  <a:cubicBezTo>
                    <a:pt x="2106555" y="1191981"/>
                    <a:pt x="2129944" y="1189355"/>
                    <a:pt x="2153093" y="1185497"/>
                  </a:cubicBezTo>
                  <a:cubicBezTo>
                    <a:pt x="2164668" y="1177781"/>
                    <a:pt x="2173916" y="1162863"/>
                    <a:pt x="2187817" y="1162348"/>
                  </a:cubicBezTo>
                  <a:cubicBezTo>
                    <a:pt x="2280431" y="1158918"/>
                    <a:pt x="2373391" y="1164701"/>
                    <a:pt x="2465609" y="1173923"/>
                  </a:cubicBezTo>
                  <a:cubicBezTo>
                    <a:pt x="2501366" y="1177499"/>
                    <a:pt x="2548630" y="1203858"/>
                    <a:pt x="2581356" y="1220221"/>
                  </a:cubicBezTo>
                  <a:cubicBezTo>
                    <a:pt x="2670095" y="1216363"/>
                    <a:pt x="2759012" y="1215459"/>
                    <a:pt x="2847574" y="1208647"/>
                  </a:cubicBezTo>
                  <a:cubicBezTo>
                    <a:pt x="2859739" y="1207711"/>
                    <a:pt x="2870612" y="1200578"/>
                    <a:pt x="2882298" y="1197072"/>
                  </a:cubicBezTo>
                  <a:cubicBezTo>
                    <a:pt x="2909202" y="1189001"/>
                    <a:pt x="2936222" y="1181314"/>
                    <a:pt x="2963321" y="1173923"/>
                  </a:cubicBezTo>
                  <a:cubicBezTo>
                    <a:pt x="3032241" y="1155127"/>
                    <a:pt x="3018566" y="1161354"/>
                    <a:pt x="3113791" y="1150773"/>
                  </a:cubicBezTo>
                  <a:cubicBezTo>
                    <a:pt x="3156232" y="1154631"/>
                    <a:pt x="3198926" y="1156321"/>
                    <a:pt x="3241113" y="1162348"/>
                  </a:cubicBezTo>
                  <a:cubicBezTo>
                    <a:pt x="3280064" y="1167912"/>
                    <a:pt x="3318278" y="1177781"/>
                    <a:pt x="3356860" y="1185497"/>
                  </a:cubicBezTo>
                  <a:cubicBezTo>
                    <a:pt x="3379873" y="1190100"/>
                    <a:pt x="3403218" y="1192874"/>
                    <a:pt x="3426308" y="1197072"/>
                  </a:cubicBezTo>
                  <a:cubicBezTo>
                    <a:pt x="3445664" y="1200591"/>
                    <a:pt x="3464552" y="1207338"/>
                    <a:pt x="3484181" y="1208647"/>
                  </a:cubicBezTo>
                  <a:cubicBezTo>
                    <a:pt x="3580500" y="1215068"/>
                    <a:pt x="3677092" y="1216363"/>
                    <a:pt x="3773548" y="1220221"/>
                  </a:cubicBezTo>
                  <a:cubicBezTo>
                    <a:pt x="3813329" y="1228177"/>
                    <a:pt x="3839580" y="1232473"/>
                    <a:pt x="3877721" y="1243371"/>
                  </a:cubicBezTo>
                  <a:cubicBezTo>
                    <a:pt x="3889452" y="1246723"/>
                    <a:pt x="3900870" y="1251088"/>
                    <a:pt x="3912445" y="1254946"/>
                  </a:cubicBezTo>
                  <a:cubicBezTo>
                    <a:pt x="3951027" y="1251088"/>
                    <a:pt x="3989867" y="1249267"/>
                    <a:pt x="4028191" y="1243371"/>
                  </a:cubicBezTo>
                  <a:cubicBezTo>
                    <a:pt x="4040250" y="1241516"/>
                    <a:pt x="4050911" y="1233979"/>
                    <a:pt x="4062915" y="1231796"/>
                  </a:cubicBezTo>
                  <a:cubicBezTo>
                    <a:pt x="4093519" y="1226231"/>
                    <a:pt x="4124647" y="1224079"/>
                    <a:pt x="4155513" y="1220221"/>
                  </a:cubicBezTo>
                  <a:cubicBezTo>
                    <a:pt x="4273113" y="1181023"/>
                    <a:pt x="4067425" y="1246239"/>
                    <a:pt x="4387007" y="1197072"/>
                  </a:cubicBezTo>
                  <a:cubicBezTo>
                    <a:pt x="4423184" y="1191506"/>
                    <a:pt x="4456455" y="1173923"/>
                    <a:pt x="4491179" y="1162348"/>
                  </a:cubicBezTo>
                  <a:lnTo>
                    <a:pt x="4525903" y="1150773"/>
                  </a:lnTo>
                  <a:cubicBezTo>
                    <a:pt x="4757381" y="1162956"/>
                    <a:pt x="4672414" y="1162348"/>
                    <a:pt x="4780546" y="1162348"/>
                  </a:cubicBezTo>
                  <a:lnTo>
                    <a:pt x="4433305" y="2250368"/>
                  </a:lnTo>
                  <a:lnTo>
                    <a:pt x="868303" y="1741082"/>
                  </a:lnTo>
                  <a:lnTo>
                    <a:pt x="578936" y="1567462"/>
                  </a:lnTo>
                  <a:cubicBezTo>
                    <a:pt x="548070" y="1555887"/>
                    <a:pt x="514605" y="1549698"/>
                    <a:pt x="486338" y="1532738"/>
                  </a:cubicBezTo>
                  <a:cubicBezTo>
                    <a:pt x="474409" y="1525581"/>
                    <a:pt x="471879" y="1508877"/>
                    <a:pt x="463189" y="1498014"/>
                  </a:cubicBezTo>
                  <a:cubicBezTo>
                    <a:pt x="456372" y="1489493"/>
                    <a:pt x="447756" y="1482581"/>
                    <a:pt x="440039" y="1474865"/>
                  </a:cubicBezTo>
                  <a:cubicBezTo>
                    <a:pt x="436181" y="1447857"/>
                    <a:pt x="432950" y="1420753"/>
                    <a:pt x="428465" y="1393842"/>
                  </a:cubicBezTo>
                  <a:cubicBezTo>
                    <a:pt x="425231" y="1374436"/>
                    <a:pt x="418950" y="1355533"/>
                    <a:pt x="416890" y="1335968"/>
                  </a:cubicBezTo>
                  <a:cubicBezTo>
                    <a:pt x="411221" y="1282113"/>
                    <a:pt x="411642" y="1227705"/>
                    <a:pt x="405315" y="1173923"/>
                  </a:cubicBezTo>
                  <a:cubicBezTo>
                    <a:pt x="398968" y="1119972"/>
                    <a:pt x="368528" y="1133006"/>
                    <a:pt x="347442" y="1069751"/>
                  </a:cubicBezTo>
                  <a:lnTo>
                    <a:pt x="335867" y="1035027"/>
                  </a:lnTo>
                  <a:cubicBezTo>
                    <a:pt x="332009" y="1008019"/>
                    <a:pt x="324293" y="981286"/>
                    <a:pt x="324293" y="954004"/>
                  </a:cubicBezTo>
                  <a:cubicBezTo>
                    <a:pt x="324293" y="735210"/>
                    <a:pt x="312044" y="782403"/>
                    <a:pt x="347442" y="676211"/>
                  </a:cubicBezTo>
                  <a:cubicBezTo>
                    <a:pt x="339161" y="634805"/>
                    <a:pt x="342521" y="613417"/>
                    <a:pt x="312718" y="583614"/>
                  </a:cubicBezTo>
                  <a:cubicBezTo>
                    <a:pt x="302881" y="573777"/>
                    <a:pt x="289569" y="568181"/>
                    <a:pt x="277994" y="560465"/>
                  </a:cubicBezTo>
                  <a:cubicBezTo>
                    <a:pt x="274136" y="487159"/>
                    <a:pt x="273065" y="413652"/>
                    <a:pt x="266419" y="340546"/>
                  </a:cubicBezTo>
                  <a:cubicBezTo>
                    <a:pt x="265314" y="328395"/>
                    <a:pt x="260301" y="316734"/>
                    <a:pt x="254845" y="305821"/>
                  </a:cubicBezTo>
                  <a:cubicBezTo>
                    <a:pt x="248624" y="293378"/>
                    <a:pt x="242558" y="279787"/>
                    <a:pt x="231695" y="271097"/>
                  </a:cubicBezTo>
                  <a:cubicBezTo>
                    <a:pt x="222168" y="263475"/>
                    <a:pt x="208546" y="263381"/>
                    <a:pt x="196971" y="259523"/>
                  </a:cubicBezTo>
                  <a:cubicBezTo>
                    <a:pt x="189255" y="251806"/>
                    <a:pt x="183583" y="241253"/>
                    <a:pt x="173822" y="236373"/>
                  </a:cubicBezTo>
                  <a:cubicBezTo>
                    <a:pt x="88494" y="193709"/>
                    <a:pt x="158283" y="255560"/>
                    <a:pt x="104374" y="201649"/>
                  </a:cubicBezTo>
                  <a:cubicBezTo>
                    <a:pt x="76825" y="119004"/>
                    <a:pt x="101527" y="145736"/>
                    <a:pt x="46500" y="109052"/>
                  </a:cubicBezTo>
                  <a:cubicBezTo>
                    <a:pt x="9816" y="54025"/>
                    <a:pt x="27750" y="87525"/>
                    <a:pt x="202" y="4880"/>
                  </a:cubicBezTo>
                  <a:cubicBezTo>
                    <a:pt x="-1523" y="-296"/>
                    <a:pt x="7918" y="-2837"/>
                    <a:pt x="23351" y="4880"/>
                  </a:cubicBezTo>
                  <a:close/>
                </a:path>
              </a:pathLst>
            </a:custGeom>
            <a:gradFill flip="none" rotWithShape="1">
              <a:gsLst>
                <a:gs pos="47000">
                  <a:srgbClr val="0000FF">
                    <a:alpha val="51000"/>
                  </a:srgbClr>
                </a:gs>
                <a:gs pos="0">
                  <a:schemeClr val="accent1">
                    <a:tint val="44500"/>
                    <a:satMod val="160000"/>
                    <a:alpha val="53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latin typeface="Arial" charset="0"/>
              </a:endParaRPr>
            </a:p>
          </p:txBody>
        </p:sp>
        <p:sp>
          <p:nvSpPr>
            <p:cNvPr id="43" name="Freeform 42"/>
            <p:cNvSpPr>
              <a:spLocks noChangeAspect="1"/>
            </p:cNvSpPr>
            <p:nvPr/>
          </p:nvSpPr>
          <p:spPr bwMode="auto">
            <a:xfrm>
              <a:off x="2967038" y="2076450"/>
              <a:ext cx="5035550" cy="2276475"/>
            </a:xfrm>
            <a:custGeom>
              <a:avLst/>
              <a:gdLst>
                <a:gd name="connsiteX0" fmla="*/ 0 w 7986532"/>
                <a:gd name="connsiteY0" fmla="*/ 2615879 h 3611301"/>
                <a:gd name="connsiteX1" fmla="*/ 2777924 w 7986532"/>
                <a:gd name="connsiteY1" fmla="*/ 0 h 3611301"/>
                <a:gd name="connsiteX2" fmla="*/ 7986532 w 7986532"/>
                <a:gd name="connsiteY2" fmla="*/ 0 h 3611301"/>
                <a:gd name="connsiteX3" fmla="*/ 6829063 w 7986532"/>
                <a:gd name="connsiteY3" fmla="*/ 3611301 h 3611301"/>
                <a:gd name="connsiteX4" fmla="*/ 0 w 7986532"/>
                <a:gd name="connsiteY4" fmla="*/ 2615879 h 3611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6532" h="3611301">
                  <a:moveTo>
                    <a:pt x="0" y="2615879"/>
                  </a:moveTo>
                  <a:lnTo>
                    <a:pt x="2777924" y="0"/>
                  </a:lnTo>
                  <a:lnTo>
                    <a:pt x="7986532" y="0"/>
                  </a:lnTo>
                  <a:lnTo>
                    <a:pt x="6829063" y="3611301"/>
                  </a:lnTo>
                  <a:lnTo>
                    <a:pt x="0" y="2615879"/>
                  </a:lnTo>
                  <a:close/>
                </a:path>
              </a:pathLst>
            </a:custGeom>
            <a:noFill/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latin typeface="Arial" charset="0"/>
              </a:endParaRPr>
            </a:p>
          </p:txBody>
        </p:sp>
      </p:grpSp>
      <p:sp>
        <p:nvSpPr>
          <p:cNvPr id="45058" name="Rectangle 3"/>
          <p:cNvSpPr>
            <a:spLocks noGrp="1" noChangeArrowheads="1"/>
          </p:cNvSpPr>
          <p:nvPr>
            <p:ph type="title"/>
          </p:nvPr>
        </p:nvSpPr>
        <p:spPr>
          <a:xfrm>
            <a:off x="2447925" y="304800"/>
            <a:ext cx="4200525" cy="762000"/>
          </a:xfrm>
        </p:spPr>
        <p:txBody>
          <a:bodyPr anchor="ctr"/>
          <a:lstStyle/>
          <a:p>
            <a:r>
              <a:rPr lang="en-US" sz="2400" dirty="0" err="1">
                <a:cs typeface="Calibri" pitchFamily="34" charset="0"/>
              </a:rPr>
              <a:t>Estratificación</a:t>
            </a:r>
            <a:r>
              <a:rPr lang="en-US" sz="2400" dirty="0" smtClean="0"/>
              <a:t> </a:t>
            </a:r>
          </a:p>
        </p:txBody>
      </p:sp>
      <p:sp>
        <p:nvSpPr>
          <p:cNvPr id="45059" name="Rectangle 27"/>
          <p:cNvSpPr>
            <a:spLocks noGrp="1" noChangeArrowheads="1"/>
          </p:cNvSpPr>
          <p:nvPr>
            <p:ph type="body" idx="1"/>
          </p:nvPr>
        </p:nvSpPr>
        <p:spPr>
          <a:xfrm>
            <a:off x="969798" y="1660751"/>
            <a:ext cx="5073650" cy="809317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80000"/>
              </a:spcAft>
            </a:pPr>
            <a:r>
              <a:rPr lang="en-US" dirty="0" err="1" smtClean="0">
                <a:latin typeface="+mj-lt"/>
              </a:rPr>
              <a:t>Asegúrese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chequear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todos</a:t>
            </a:r>
            <a:r>
              <a:rPr lang="en-US" dirty="0" smtClean="0">
                <a:latin typeface="+mj-lt"/>
              </a:rPr>
              <a:t> los </a:t>
            </a:r>
            <a:r>
              <a:rPr lang="en-US" dirty="0" err="1" smtClean="0">
                <a:latin typeface="+mj-lt"/>
              </a:rPr>
              <a:t>niveles</a:t>
            </a:r>
            <a:r>
              <a:rPr lang="en-US" dirty="0" smtClean="0">
                <a:latin typeface="+mj-lt"/>
              </a:rPr>
              <a:t>!</a:t>
            </a:r>
          </a:p>
        </p:txBody>
      </p:sp>
      <p:sp>
        <p:nvSpPr>
          <p:cNvPr id="45060" name="Line 29"/>
          <p:cNvSpPr>
            <a:spLocks noChangeShapeType="1"/>
          </p:cNvSpPr>
          <p:nvPr/>
        </p:nvSpPr>
        <p:spPr bwMode="auto">
          <a:xfrm flipV="1">
            <a:off x="0" y="9477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063" name="Picture 50" descr="V3 G450 with smart pump IMG_4865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23451">
            <a:off x="3669943" y="1289561"/>
            <a:ext cx="5522730" cy="483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Rectangle 51"/>
          <p:cNvSpPr>
            <a:spLocks noChangeArrowheads="1"/>
          </p:cNvSpPr>
          <p:nvPr/>
        </p:nvSpPr>
        <p:spPr bwMode="auto">
          <a:xfrm>
            <a:off x="3081338" y="907898"/>
            <a:ext cx="705284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sp>
        <p:nvSpPr>
          <p:cNvPr id="45065" name="Rectangle 52"/>
          <p:cNvSpPr>
            <a:spLocks noChangeArrowheads="1"/>
          </p:cNvSpPr>
          <p:nvPr/>
        </p:nvSpPr>
        <p:spPr bwMode="auto">
          <a:xfrm>
            <a:off x="5369345" y="872531"/>
            <a:ext cx="705284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/>
          </a:p>
        </p:txBody>
      </p:sp>
      <p:pic>
        <p:nvPicPr>
          <p:cNvPr id="45066" name="Picture 53" descr="V5 Vertical smart pump IMG_4877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5502" y="125413"/>
            <a:ext cx="1864784" cy="313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Completely redesigned </a:t>
            </a:r>
            <a:r>
              <a:rPr lang="en-US" dirty="0" smtClean="0">
                <a:hlinkClick r:id="rId2"/>
              </a:rPr>
              <a:t>www.Goodforgas.com</a:t>
            </a:r>
            <a:r>
              <a:rPr lang="en-US" dirty="0" smtClean="0"/>
              <a:t> website</a:t>
            </a:r>
            <a:endParaRPr lang="en-US" dirty="0"/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 flipV="1">
            <a:off x="0" y="874732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" r="13941"/>
          <a:stretch/>
        </p:blipFill>
        <p:spPr bwMode="auto">
          <a:xfrm>
            <a:off x="0" y="889000"/>
            <a:ext cx="9144000" cy="596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36899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 flipV="1">
            <a:off x="0" y="90872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02070" y="0"/>
            <a:ext cx="3484730" cy="868363"/>
          </a:xfrm>
        </p:spPr>
        <p:txBody>
          <a:bodyPr/>
          <a:lstStyle/>
          <a:p>
            <a:r>
              <a:rPr lang="en-US" dirty="0" smtClean="0"/>
              <a:t>Enhanced customer support  choices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25"/>
          <a:stretch/>
        </p:blipFill>
        <p:spPr bwMode="auto">
          <a:xfrm>
            <a:off x="0" y="930595"/>
            <a:ext cx="9144000" cy="592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383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4"/>
          <p:cNvSpPr>
            <a:spLocks noChangeShapeType="1"/>
          </p:cNvSpPr>
          <p:nvPr/>
        </p:nvSpPr>
        <p:spPr bwMode="auto">
          <a:xfrm flipV="1">
            <a:off x="0" y="153879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194085"/>
            <a:ext cx="9143998" cy="2663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510" y="593685"/>
            <a:ext cx="2989675" cy="868363"/>
          </a:xfrm>
        </p:spPr>
        <p:txBody>
          <a:bodyPr/>
          <a:lstStyle/>
          <a:p>
            <a:r>
              <a:rPr lang="en-US" dirty="0" smtClean="0"/>
              <a:t>Comprehensive product information</a:t>
            </a:r>
            <a:endParaRPr lang="en-US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8" t="11204" r="29923" b="4998"/>
          <a:stretch/>
        </p:blipFill>
        <p:spPr bwMode="auto">
          <a:xfrm>
            <a:off x="3221850" y="10025"/>
            <a:ext cx="5933167" cy="68413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86535" y="1718810"/>
            <a:ext cx="2629635" cy="4419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Data</a:t>
            </a:r>
            <a:r>
              <a:rPr lang="en-US" baseline="0" dirty="0" smtClean="0"/>
              <a:t> sheets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aseline="0" dirty="0" smtClean="0"/>
              <a:t>Manuals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aseline="0" dirty="0" smtClean="0"/>
              <a:t>Specifications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aseline="0" dirty="0" smtClean="0"/>
              <a:t>Training videos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baseline="0" dirty="0" smtClean="0"/>
              <a:t>PowerPoint training presentations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84508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err="1"/>
              <a:t>Preguntas</a:t>
            </a:r>
            <a:r>
              <a:rPr lang="en-US" sz="2000" dirty="0"/>
              <a:t>?</a:t>
            </a:r>
            <a:r>
              <a:rPr lang="en-US" sz="2000" dirty="0" smtClean="0"/>
              <a:t>	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6594" y="1143000"/>
            <a:ext cx="7760205" cy="4419600"/>
          </a:xfrm>
        </p:spPr>
        <p:txBody>
          <a:bodyPr/>
          <a:lstStyle/>
          <a:p>
            <a:r>
              <a:rPr lang="en-US" dirty="0" smtClean="0"/>
              <a:t>Gracias!</a:t>
            </a:r>
            <a:endParaRPr lang="en-US" dirty="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flipV="1">
            <a:off x="0" y="838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/>
          <a:stretch/>
        </p:blipFill>
        <p:spPr bwMode="auto">
          <a:xfrm>
            <a:off x="1108075" y="888274"/>
            <a:ext cx="6926263" cy="559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3342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Line 4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20482" name="Picture 6" descr="G 450 red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0300" y="303213"/>
            <a:ext cx="28702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C1D6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5131398" y="158750"/>
            <a:ext cx="3134715" cy="812800"/>
          </a:xfrm>
        </p:spPr>
        <p:txBody>
          <a:bodyPr/>
          <a:lstStyle/>
          <a:p>
            <a:r>
              <a:rPr lang="en-US" sz="2000" dirty="0" smtClean="0"/>
              <a:t>G450 / G460 </a:t>
            </a:r>
            <a:r>
              <a:rPr lang="en-US" sz="2000" dirty="0" err="1" smtClean="0"/>
              <a:t>Operaciones</a:t>
            </a:r>
            <a:r>
              <a:rPr lang="en-US" sz="2000" dirty="0" smtClean="0"/>
              <a:t> </a:t>
            </a:r>
            <a:r>
              <a:rPr lang="en-US" sz="2000" dirty="0" err="1" smtClean="0"/>
              <a:t>basicas</a:t>
            </a:r>
            <a:endParaRPr lang="en-US" sz="2000" dirty="0" smtClean="0"/>
          </a:p>
        </p:txBody>
      </p:sp>
      <p:pic>
        <p:nvPicPr>
          <p:cNvPr id="20485" name="Picture 5" descr="G460 Display gedreht Kopi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8320605">
            <a:off x="4972050" y="1889125"/>
            <a:ext cx="2816225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54316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61365" y="3568331"/>
            <a:ext cx="4313816" cy="1864279"/>
          </a:xfrm>
          <a:prstGeom prst="rect">
            <a:avLst/>
          </a:prstGeom>
          <a:solidFill>
            <a:srgbClr val="FF8585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1506" name="Line 6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1681163" y="101600"/>
            <a:ext cx="2743200" cy="812800"/>
          </a:xfrm>
        </p:spPr>
        <p:txBody>
          <a:bodyPr/>
          <a:lstStyle/>
          <a:p>
            <a:r>
              <a:rPr lang="en-US" sz="2000" dirty="0" err="1" smtClean="0"/>
              <a:t>Operaciones</a:t>
            </a:r>
            <a:r>
              <a:rPr lang="en-US" sz="2000" dirty="0" smtClean="0"/>
              <a:t> </a:t>
            </a:r>
            <a:r>
              <a:rPr lang="en-US" sz="2000" dirty="0" err="1" smtClean="0"/>
              <a:t>Basicas</a:t>
            </a:r>
            <a:endParaRPr lang="en-US" sz="2000" dirty="0" smtClean="0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79699" y="1245578"/>
            <a:ext cx="4054542" cy="3756728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Las </a:t>
            </a:r>
            <a:r>
              <a:rPr lang="en-US" sz="1800" dirty="0" err="1" smtClean="0"/>
              <a:t>operaciones</a:t>
            </a:r>
            <a:r>
              <a:rPr lang="en-US" sz="1800" dirty="0" smtClean="0"/>
              <a:t> </a:t>
            </a:r>
            <a:r>
              <a:rPr lang="en-US" sz="1800" dirty="0" err="1" smtClean="0"/>
              <a:t>basicas</a:t>
            </a:r>
            <a:r>
              <a:rPr lang="en-US" sz="1800" dirty="0" smtClean="0"/>
              <a:t> son </a:t>
            </a:r>
            <a:r>
              <a:rPr lang="en-US" sz="1800" dirty="0" err="1" smtClean="0"/>
              <a:t>sumamente</a:t>
            </a:r>
            <a:r>
              <a:rPr lang="en-US" sz="1800" dirty="0" smtClean="0"/>
              <a:t> simples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err="1" smtClean="0"/>
              <a:t>Solamente</a:t>
            </a:r>
            <a:r>
              <a:rPr lang="en-US" sz="1800" dirty="0" smtClean="0"/>
              <a:t> el </a:t>
            </a:r>
            <a:r>
              <a:rPr lang="en-US" sz="1800" dirty="0" err="1" smtClean="0"/>
              <a:t>boton</a:t>
            </a:r>
            <a:r>
              <a:rPr lang="en-US" sz="1800" dirty="0" smtClean="0"/>
              <a:t> de </a:t>
            </a:r>
            <a:r>
              <a:rPr lang="en-US" sz="1800" dirty="0" err="1" smtClean="0"/>
              <a:t>encendido-apagado</a:t>
            </a:r>
            <a:r>
              <a:rPr lang="en-US" sz="1800" dirty="0" smtClean="0"/>
              <a:t> </a:t>
            </a:r>
            <a:r>
              <a:rPr lang="en-US" sz="1800" dirty="0" err="1" smtClean="0"/>
              <a:t>es</a:t>
            </a:r>
            <a:r>
              <a:rPr lang="en-US" sz="1800" dirty="0" smtClean="0"/>
              <a:t>  </a:t>
            </a:r>
            <a:r>
              <a:rPr lang="en-US" sz="1800" dirty="0" err="1" smtClean="0"/>
              <a:t>practicamente</a:t>
            </a:r>
            <a:r>
              <a:rPr lang="en-US" sz="1800" dirty="0" smtClean="0"/>
              <a:t> </a:t>
            </a:r>
            <a:r>
              <a:rPr lang="en-US" sz="1800" dirty="0" err="1" smtClean="0"/>
              <a:t>todo</a:t>
            </a:r>
            <a:r>
              <a:rPr lang="en-US" sz="1800" dirty="0" smtClean="0"/>
              <a:t> lo </a:t>
            </a:r>
            <a:r>
              <a:rPr lang="en-US" sz="1800" dirty="0" err="1" smtClean="0"/>
              <a:t>que</a:t>
            </a:r>
            <a:r>
              <a:rPr lang="en-US" sz="1800" dirty="0" smtClean="0"/>
              <a:t> </a:t>
            </a:r>
            <a:r>
              <a:rPr lang="en-US" sz="1800" dirty="0" err="1" smtClean="0"/>
              <a:t>necesitas</a:t>
            </a:r>
            <a:r>
              <a:rPr lang="en-US" sz="1800" dirty="0" smtClean="0"/>
              <a:t> </a:t>
            </a:r>
            <a:r>
              <a:rPr lang="en-US" sz="1800" dirty="0" err="1" smtClean="0"/>
              <a:t>para</a:t>
            </a:r>
            <a:r>
              <a:rPr lang="en-US" sz="1800" dirty="0" smtClean="0"/>
              <a:t> el </a:t>
            </a:r>
            <a:r>
              <a:rPr lang="en-US" sz="1800" dirty="0" err="1" smtClean="0"/>
              <a:t>uso</a:t>
            </a:r>
            <a:r>
              <a:rPr lang="en-US" sz="1800" dirty="0" smtClean="0"/>
              <a:t> </a:t>
            </a:r>
            <a:r>
              <a:rPr lang="en-US" sz="1800" dirty="0" err="1" smtClean="0"/>
              <a:t>dia</a:t>
            </a:r>
            <a:r>
              <a:rPr lang="en-US" sz="1800" dirty="0" smtClean="0"/>
              <a:t> a </a:t>
            </a:r>
            <a:r>
              <a:rPr lang="en-US" sz="1800" dirty="0" err="1" smtClean="0"/>
              <a:t>dia</a:t>
            </a:r>
            <a:r>
              <a:rPr lang="en-US" sz="1800" dirty="0" smtClean="0"/>
              <a:t>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endParaRPr lang="en-US" sz="1800" dirty="0" smtClean="0"/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¡Lea y </a:t>
            </a:r>
            <a:r>
              <a:rPr lang="en-US" sz="1800" dirty="0" err="1" smtClean="0"/>
              <a:t>entienda</a:t>
            </a:r>
            <a:r>
              <a:rPr lang="en-US" sz="1800" dirty="0" smtClean="0"/>
              <a:t> el manual de </a:t>
            </a:r>
            <a:r>
              <a:rPr lang="en-US" sz="1800" dirty="0" err="1" smtClean="0"/>
              <a:t>operaciones</a:t>
            </a:r>
            <a:r>
              <a:rPr lang="en-US" sz="1800" dirty="0" smtClean="0"/>
              <a:t> antes de </a:t>
            </a:r>
            <a:r>
              <a:rPr lang="en-US" sz="1800" dirty="0" err="1" smtClean="0"/>
              <a:t>usar</a:t>
            </a:r>
            <a:r>
              <a:rPr lang="en-US" sz="1800" dirty="0" smtClean="0"/>
              <a:t>!</a:t>
            </a:r>
          </a:p>
        </p:txBody>
      </p:sp>
      <p:pic>
        <p:nvPicPr>
          <p:cNvPr id="21509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2488" y="368300"/>
            <a:ext cx="4003675" cy="5211763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95813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7" descr="G460_normal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2783">
            <a:off x="1843654" y="917516"/>
            <a:ext cx="4357871" cy="553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1681163" y="15875"/>
            <a:ext cx="6756400" cy="812800"/>
          </a:xfrm>
        </p:spPr>
        <p:txBody>
          <a:bodyPr/>
          <a:lstStyle/>
          <a:p>
            <a:r>
              <a:rPr lang="en-US" sz="2000" dirty="0" err="1" smtClean="0"/>
              <a:t>Caracteristicas</a:t>
            </a:r>
            <a:r>
              <a:rPr lang="en-US" sz="2000" dirty="0" smtClean="0"/>
              <a:t> </a:t>
            </a:r>
            <a:r>
              <a:rPr lang="en-US" sz="2000" dirty="0" err="1" smtClean="0"/>
              <a:t>Externas</a:t>
            </a:r>
            <a:r>
              <a:rPr lang="en-US" sz="2000" dirty="0" smtClean="0"/>
              <a:t> y </a:t>
            </a:r>
            <a:r>
              <a:rPr lang="en-US" sz="2000" dirty="0" err="1" smtClean="0"/>
              <a:t>Controles</a:t>
            </a:r>
            <a:endParaRPr lang="en-US" sz="2000" dirty="0" smtClean="0"/>
          </a:p>
        </p:txBody>
      </p:sp>
      <p:sp>
        <p:nvSpPr>
          <p:cNvPr id="23556" name="Line 6"/>
          <p:cNvSpPr>
            <a:spLocks noChangeShapeType="1"/>
          </p:cNvSpPr>
          <p:nvPr/>
        </p:nvSpPr>
        <p:spPr bwMode="auto">
          <a:xfrm>
            <a:off x="4930775" y="1357313"/>
            <a:ext cx="900113" cy="15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5921375" y="1089025"/>
            <a:ext cx="27003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1" dirty="0" err="1" smtClean="0">
                <a:solidFill>
                  <a:srgbClr val="000000"/>
                </a:solidFill>
              </a:rPr>
              <a:t>Anillo</a:t>
            </a:r>
            <a:r>
              <a:rPr lang="en-US" sz="1800" i="1" dirty="0" smtClean="0">
                <a:solidFill>
                  <a:srgbClr val="000000"/>
                </a:solidFill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</a:rPr>
              <a:t>para</a:t>
            </a:r>
            <a:r>
              <a:rPr lang="en-US" sz="1800" i="1" dirty="0" smtClean="0">
                <a:solidFill>
                  <a:srgbClr val="000000"/>
                </a:solidFill>
              </a:rPr>
              <a:t> la </a:t>
            </a:r>
            <a:r>
              <a:rPr lang="en-US" sz="1800" i="1" dirty="0" err="1" smtClean="0">
                <a:solidFill>
                  <a:srgbClr val="000000"/>
                </a:solidFill>
              </a:rPr>
              <a:t>correa</a:t>
            </a:r>
            <a:endParaRPr lang="en-US" sz="1800" i="1" dirty="0">
              <a:solidFill>
                <a:srgbClr val="000000"/>
              </a:solidFill>
            </a:endParaRPr>
          </a:p>
        </p:txBody>
      </p:sp>
      <p:sp>
        <p:nvSpPr>
          <p:cNvPr id="23558" name="Line 8"/>
          <p:cNvSpPr>
            <a:spLocks noChangeShapeType="1"/>
          </p:cNvSpPr>
          <p:nvPr/>
        </p:nvSpPr>
        <p:spPr bwMode="auto">
          <a:xfrm flipV="1">
            <a:off x="4607170" y="2124075"/>
            <a:ext cx="2260356" cy="5048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3559" name="Text Box 9"/>
          <p:cNvSpPr txBox="1">
            <a:spLocks noChangeArrowheads="1"/>
          </p:cNvSpPr>
          <p:nvPr/>
        </p:nvSpPr>
        <p:spPr bwMode="auto">
          <a:xfrm>
            <a:off x="6850063" y="1943100"/>
            <a:ext cx="854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1">
                <a:solidFill>
                  <a:srgbClr val="000000"/>
                </a:solidFill>
              </a:rPr>
              <a:t>LCD</a:t>
            </a:r>
          </a:p>
        </p:txBody>
      </p:sp>
      <p:sp>
        <p:nvSpPr>
          <p:cNvPr id="23560" name="Line 10"/>
          <p:cNvSpPr>
            <a:spLocks noChangeShapeType="1"/>
          </p:cNvSpPr>
          <p:nvPr/>
        </p:nvSpPr>
        <p:spPr bwMode="auto">
          <a:xfrm flipV="1">
            <a:off x="5758962" y="3473449"/>
            <a:ext cx="1108563" cy="21052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3561" name="Line 11"/>
          <p:cNvSpPr>
            <a:spLocks noChangeShapeType="1"/>
          </p:cNvSpPr>
          <p:nvPr/>
        </p:nvSpPr>
        <p:spPr bwMode="auto">
          <a:xfrm flipH="1">
            <a:off x="1601787" y="3455378"/>
            <a:ext cx="2073397" cy="333986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3562" name="Text Box 12"/>
          <p:cNvSpPr txBox="1">
            <a:spLocks noChangeArrowheads="1"/>
          </p:cNvSpPr>
          <p:nvPr/>
        </p:nvSpPr>
        <p:spPr bwMode="auto">
          <a:xfrm>
            <a:off x="-153988" y="3563938"/>
            <a:ext cx="17351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600" i="1" dirty="0" err="1" smtClean="0">
                <a:solidFill>
                  <a:srgbClr val="000000"/>
                </a:solidFill>
              </a:rPr>
              <a:t>Alarma</a:t>
            </a:r>
            <a:r>
              <a:rPr lang="en-US" sz="1600" i="1" dirty="0" smtClean="0">
                <a:solidFill>
                  <a:srgbClr val="000000"/>
                </a:solidFill>
              </a:rPr>
              <a:t> </a:t>
            </a:r>
            <a:r>
              <a:rPr lang="en-US" sz="1600" i="1" dirty="0">
                <a:solidFill>
                  <a:srgbClr val="000000"/>
                </a:solidFill>
              </a:rPr>
              <a:t>LEDs</a:t>
            </a:r>
          </a:p>
        </p:txBody>
      </p:sp>
      <p:sp>
        <p:nvSpPr>
          <p:cNvPr id="23563" name="Text Box 13"/>
          <p:cNvSpPr txBox="1">
            <a:spLocks noChangeArrowheads="1"/>
          </p:cNvSpPr>
          <p:nvPr/>
        </p:nvSpPr>
        <p:spPr bwMode="auto">
          <a:xfrm>
            <a:off x="6835775" y="3114675"/>
            <a:ext cx="18002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1" dirty="0" smtClean="0">
                <a:solidFill>
                  <a:srgbClr val="000000"/>
                </a:solidFill>
              </a:rPr>
              <a:t>Barra de </a:t>
            </a:r>
            <a:r>
              <a:rPr lang="en-US" sz="1800" i="1" dirty="0" err="1" smtClean="0">
                <a:solidFill>
                  <a:srgbClr val="000000"/>
                </a:solidFill>
              </a:rPr>
              <a:t>alarma</a:t>
            </a:r>
            <a:r>
              <a:rPr lang="en-US" sz="1800" i="1" dirty="0" smtClean="0">
                <a:solidFill>
                  <a:srgbClr val="000000"/>
                </a:solidFill>
              </a:rPr>
              <a:t> de </a:t>
            </a:r>
            <a:r>
              <a:rPr lang="en-US" sz="1800" i="1" dirty="0" err="1" smtClean="0">
                <a:solidFill>
                  <a:srgbClr val="000000"/>
                </a:solidFill>
              </a:rPr>
              <a:t>luz</a:t>
            </a:r>
            <a:r>
              <a:rPr lang="en-US" sz="1800" i="1" dirty="0" smtClean="0">
                <a:solidFill>
                  <a:srgbClr val="000000"/>
                </a:solidFill>
              </a:rPr>
              <a:t> 360</a:t>
            </a:r>
            <a:r>
              <a:rPr lang="en-US" sz="1800" i="1" dirty="0" smtClean="0">
                <a:solidFill>
                  <a:srgbClr val="000000"/>
                </a:solidFill>
                <a:cs typeface="Arial" charset="0"/>
              </a:rPr>
              <a:t>°</a:t>
            </a:r>
            <a:endParaRPr lang="en-US" sz="1800" i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64" name="Line 14"/>
          <p:cNvSpPr>
            <a:spLocks noChangeShapeType="1"/>
          </p:cNvSpPr>
          <p:nvPr/>
        </p:nvSpPr>
        <p:spPr bwMode="auto">
          <a:xfrm flipH="1" flipV="1">
            <a:off x="1781175" y="1493838"/>
            <a:ext cx="1576388" cy="18446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3565" name="Line 15"/>
          <p:cNvSpPr>
            <a:spLocks noChangeShapeType="1"/>
          </p:cNvSpPr>
          <p:nvPr/>
        </p:nvSpPr>
        <p:spPr bwMode="auto">
          <a:xfrm flipH="1" flipV="1">
            <a:off x="1793875" y="1493838"/>
            <a:ext cx="2565400" cy="18446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3566" name="Line 16"/>
          <p:cNvSpPr>
            <a:spLocks noChangeShapeType="1"/>
          </p:cNvSpPr>
          <p:nvPr/>
        </p:nvSpPr>
        <p:spPr bwMode="auto">
          <a:xfrm flipV="1">
            <a:off x="5472113" y="2754313"/>
            <a:ext cx="1395412" cy="5413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3567" name="Text Box 17"/>
          <p:cNvSpPr txBox="1">
            <a:spLocks noChangeArrowheads="1"/>
          </p:cNvSpPr>
          <p:nvPr/>
        </p:nvSpPr>
        <p:spPr bwMode="auto">
          <a:xfrm>
            <a:off x="6816725" y="2566988"/>
            <a:ext cx="19351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1" dirty="0" err="1" smtClean="0">
                <a:solidFill>
                  <a:srgbClr val="000000"/>
                </a:solidFill>
              </a:rPr>
              <a:t>Boton</a:t>
            </a:r>
            <a:r>
              <a:rPr lang="en-US" sz="1800" i="1" dirty="0" smtClean="0">
                <a:solidFill>
                  <a:srgbClr val="000000"/>
                </a:solidFill>
              </a:rPr>
              <a:t> On </a:t>
            </a:r>
            <a:r>
              <a:rPr lang="en-US" sz="1800" i="1" dirty="0">
                <a:solidFill>
                  <a:srgbClr val="000000"/>
                </a:solidFill>
              </a:rPr>
              <a:t>/ Off </a:t>
            </a:r>
          </a:p>
        </p:txBody>
      </p:sp>
      <p:sp>
        <p:nvSpPr>
          <p:cNvPr id="23568" name="Text Box 18"/>
          <p:cNvSpPr txBox="1">
            <a:spLocks noChangeArrowheads="1"/>
          </p:cNvSpPr>
          <p:nvPr/>
        </p:nvSpPr>
        <p:spPr bwMode="auto">
          <a:xfrm>
            <a:off x="-1" y="1133476"/>
            <a:ext cx="26125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600" i="1" dirty="0" err="1" smtClean="0">
                <a:solidFill>
                  <a:srgbClr val="000000"/>
                </a:solidFill>
              </a:rPr>
              <a:t>Botones</a:t>
            </a:r>
            <a:r>
              <a:rPr lang="en-US" sz="1600" i="1" dirty="0" smtClean="0">
                <a:solidFill>
                  <a:srgbClr val="000000"/>
                </a:solidFill>
              </a:rPr>
              <a:t> de Control 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23569" name="Line 19"/>
          <p:cNvSpPr>
            <a:spLocks noChangeShapeType="1"/>
          </p:cNvSpPr>
          <p:nvPr/>
        </p:nvSpPr>
        <p:spPr bwMode="auto">
          <a:xfrm flipH="1">
            <a:off x="1601788" y="3956538"/>
            <a:ext cx="1642574" cy="2820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3570" name="Text Box 21"/>
          <p:cNvSpPr txBox="1">
            <a:spLocks noChangeArrowheads="1"/>
          </p:cNvSpPr>
          <p:nvPr/>
        </p:nvSpPr>
        <p:spPr bwMode="auto">
          <a:xfrm>
            <a:off x="1" y="4002088"/>
            <a:ext cx="16981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600" i="1" dirty="0" smtClean="0">
                <a:solidFill>
                  <a:srgbClr val="000000"/>
                </a:solidFill>
              </a:rPr>
              <a:t>Puerto de </a:t>
            </a:r>
            <a:r>
              <a:rPr lang="en-US" sz="1600" i="1" dirty="0" err="1" smtClean="0">
                <a:solidFill>
                  <a:srgbClr val="000000"/>
                </a:solidFill>
              </a:rPr>
              <a:t>Alarma</a:t>
            </a:r>
            <a:r>
              <a:rPr lang="en-US" sz="1600" i="1" dirty="0" smtClean="0">
                <a:solidFill>
                  <a:srgbClr val="000000"/>
                </a:solidFill>
              </a:rPr>
              <a:t> Audible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23571" name="Line 25"/>
          <p:cNvSpPr>
            <a:spLocks noChangeShapeType="1"/>
          </p:cNvSpPr>
          <p:nvPr/>
        </p:nvSpPr>
        <p:spPr bwMode="auto">
          <a:xfrm>
            <a:off x="4941277" y="5618284"/>
            <a:ext cx="1961418" cy="1575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3572" name="Text Box 28"/>
          <p:cNvSpPr txBox="1">
            <a:spLocks noChangeArrowheads="1"/>
          </p:cNvSpPr>
          <p:nvPr/>
        </p:nvSpPr>
        <p:spPr bwMode="auto">
          <a:xfrm>
            <a:off x="6856413" y="5308600"/>
            <a:ext cx="19351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1" dirty="0" err="1" smtClean="0">
                <a:solidFill>
                  <a:srgbClr val="000000"/>
                </a:solidFill>
              </a:rPr>
              <a:t>Tornillos</a:t>
            </a:r>
            <a:r>
              <a:rPr lang="en-US" sz="1800" i="1" dirty="0" smtClean="0">
                <a:solidFill>
                  <a:srgbClr val="000000"/>
                </a:solidFill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</a:rPr>
              <a:t>para</a:t>
            </a:r>
            <a:r>
              <a:rPr lang="en-US" sz="1800" i="1" dirty="0" smtClean="0">
                <a:solidFill>
                  <a:srgbClr val="000000"/>
                </a:solidFill>
              </a:rPr>
              <a:t> la </a:t>
            </a:r>
            <a:r>
              <a:rPr lang="en-US" sz="1800" i="1" dirty="0" err="1" smtClean="0">
                <a:solidFill>
                  <a:srgbClr val="000000"/>
                </a:solidFill>
              </a:rPr>
              <a:t>bateria</a:t>
            </a:r>
            <a:endParaRPr lang="en-US" sz="1800" i="1" dirty="0">
              <a:solidFill>
                <a:srgbClr val="000000"/>
              </a:solidFill>
            </a:endParaRPr>
          </a:p>
        </p:txBody>
      </p:sp>
      <p:sp>
        <p:nvSpPr>
          <p:cNvPr id="23573" name="Line 29"/>
          <p:cNvSpPr>
            <a:spLocks noChangeShapeType="1"/>
          </p:cNvSpPr>
          <p:nvPr/>
        </p:nvSpPr>
        <p:spPr bwMode="auto">
          <a:xfrm flipH="1">
            <a:off x="1601788" y="5477608"/>
            <a:ext cx="1282089" cy="33740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3574" name="Text Box 30"/>
          <p:cNvSpPr txBox="1">
            <a:spLocks noChangeArrowheads="1"/>
          </p:cNvSpPr>
          <p:nvPr/>
        </p:nvSpPr>
        <p:spPr bwMode="auto">
          <a:xfrm>
            <a:off x="138113" y="5499100"/>
            <a:ext cx="14192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600" i="1" dirty="0" err="1" smtClean="0">
                <a:solidFill>
                  <a:srgbClr val="000000"/>
                </a:solidFill>
              </a:rPr>
              <a:t>Contactos</a:t>
            </a:r>
            <a:r>
              <a:rPr lang="en-US" sz="1600" i="1" dirty="0" smtClean="0">
                <a:solidFill>
                  <a:srgbClr val="000000"/>
                </a:solidFill>
              </a:rPr>
              <a:t> de </a:t>
            </a:r>
            <a:r>
              <a:rPr lang="en-US" sz="1600" i="1" dirty="0" err="1" smtClean="0">
                <a:solidFill>
                  <a:srgbClr val="000000"/>
                </a:solidFill>
              </a:rPr>
              <a:t>Carga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23575" name="Line 31"/>
          <p:cNvSpPr>
            <a:spLocks noChangeShapeType="1"/>
          </p:cNvSpPr>
          <p:nvPr/>
        </p:nvSpPr>
        <p:spPr bwMode="auto">
          <a:xfrm>
            <a:off x="5157788" y="4329113"/>
            <a:ext cx="1709737" cy="904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3576" name="Text Box 32"/>
          <p:cNvSpPr txBox="1">
            <a:spLocks noChangeArrowheads="1"/>
          </p:cNvSpPr>
          <p:nvPr/>
        </p:nvSpPr>
        <p:spPr bwMode="auto">
          <a:xfrm>
            <a:off x="6848475" y="4238625"/>
            <a:ext cx="19351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1" dirty="0" err="1" smtClean="0">
                <a:solidFill>
                  <a:srgbClr val="000000"/>
                </a:solidFill>
              </a:rPr>
              <a:t>Entradas</a:t>
            </a:r>
            <a:r>
              <a:rPr lang="en-US" sz="1800" i="1" dirty="0" smtClean="0">
                <a:solidFill>
                  <a:srgbClr val="000000"/>
                </a:solidFill>
              </a:rPr>
              <a:t> de </a:t>
            </a:r>
            <a:r>
              <a:rPr lang="en-US" sz="1800" i="1" dirty="0" err="1" smtClean="0">
                <a:solidFill>
                  <a:srgbClr val="000000"/>
                </a:solidFill>
              </a:rPr>
              <a:t>Difusion</a:t>
            </a:r>
            <a:r>
              <a:rPr lang="en-US" sz="1800" i="1" dirty="0" smtClean="0">
                <a:solidFill>
                  <a:srgbClr val="000000"/>
                </a:solidFill>
              </a:rPr>
              <a:t> </a:t>
            </a:r>
            <a:endParaRPr lang="en-US" sz="1800" i="1" dirty="0">
              <a:solidFill>
                <a:srgbClr val="000000"/>
              </a:solidFill>
            </a:endParaRPr>
          </a:p>
        </p:txBody>
      </p:sp>
      <p:sp>
        <p:nvSpPr>
          <p:cNvPr id="23577" name="Line 33"/>
          <p:cNvSpPr>
            <a:spLocks noChangeShapeType="1"/>
          </p:cNvSpPr>
          <p:nvPr/>
        </p:nvSpPr>
        <p:spPr bwMode="auto">
          <a:xfrm flipH="1">
            <a:off x="1601788" y="4730263"/>
            <a:ext cx="1809627" cy="319576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3578" name="Text Box 34"/>
          <p:cNvSpPr txBox="1">
            <a:spLocks noChangeArrowheads="1"/>
          </p:cNvSpPr>
          <p:nvPr/>
        </p:nvSpPr>
        <p:spPr bwMode="auto">
          <a:xfrm>
            <a:off x="-468313" y="4778375"/>
            <a:ext cx="207645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600" i="1" dirty="0" err="1" smtClean="0">
                <a:solidFill>
                  <a:srgbClr val="000000"/>
                </a:solidFill>
              </a:rPr>
              <a:t>Tornillos</a:t>
            </a:r>
            <a:r>
              <a:rPr lang="en-US" sz="1600" i="1" dirty="0" smtClean="0">
                <a:solidFill>
                  <a:srgbClr val="000000"/>
                </a:solidFill>
              </a:rPr>
              <a:t> </a:t>
            </a:r>
            <a:r>
              <a:rPr lang="en-US" sz="1600" i="1" dirty="0" err="1" smtClean="0">
                <a:solidFill>
                  <a:srgbClr val="000000"/>
                </a:solidFill>
              </a:rPr>
              <a:t>para</a:t>
            </a:r>
            <a:r>
              <a:rPr lang="en-US" sz="1600" i="1" dirty="0" smtClean="0">
                <a:solidFill>
                  <a:srgbClr val="000000"/>
                </a:solidFill>
              </a:rPr>
              <a:t> </a:t>
            </a:r>
            <a:r>
              <a:rPr lang="en-US" sz="1600" i="1" dirty="0" err="1" smtClean="0">
                <a:solidFill>
                  <a:srgbClr val="000000"/>
                </a:solidFill>
              </a:rPr>
              <a:t>adaptador</a:t>
            </a:r>
            <a:r>
              <a:rPr lang="en-US" sz="1600" i="1" dirty="0" smtClean="0">
                <a:solidFill>
                  <a:srgbClr val="000000"/>
                </a:solidFill>
              </a:rPr>
              <a:t> de </a:t>
            </a:r>
            <a:r>
              <a:rPr lang="en-US" sz="1600" i="1" dirty="0" err="1" smtClean="0">
                <a:solidFill>
                  <a:srgbClr val="000000"/>
                </a:solidFill>
              </a:rPr>
              <a:t>calibracion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23579" name="Line 36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0060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681163" y="82550"/>
            <a:ext cx="6756400" cy="812800"/>
          </a:xfrm>
        </p:spPr>
        <p:txBody>
          <a:bodyPr/>
          <a:lstStyle/>
          <a:p>
            <a:r>
              <a:rPr lang="en-US" sz="2000" dirty="0" err="1" smtClean="0"/>
              <a:t>Localizacion</a:t>
            </a:r>
            <a:r>
              <a:rPr lang="en-US" sz="2000" dirty="0" smtClean="0"/>
              <a:t> de la </a:t>
            </a:r>
            <a:r>
              <a:rPr lang="en-US" sz="2000" dirty="0" err="1" smtClean="0"/>
              <a:t>Bateria</a:t>
            </a:r>
            <a:r>
              <a:rPr lang="en-US" sz="2000" dirty="0" smtClean="0"/>
              <a:t> </a:t>
            </a:r>
          </a:p>
        </p:txBody>
      </p:sp>
      <p:sp>
        <p:nvSpPr>
          <p:cNvPr id="8214" name="Text Box 28"/>
          <p:cNvSpPr txBox="1">
            <a:spLocks noChangeArrowheads="1"/>
          </p:cNvSpPr>
          <p:nvPr/>
        </p:nvSpPr>
        <p:spPr bwMode="auto">
          <a:xfrm>
            <a:off x="5456238" y="5403850"/>
            <a:ext cx="2297112" cy="584775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/>
            </a:solidFill>
          </a:ln>
          <a:effectLst>
            <a:outerShdw dist="10541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600" i="1" dirty="0" err="1" smtClean="0">
                <a:solidFill>
                  <a:srgbClr val="000000"/>
                </a:solidFill>
              </a:rPr>
              <a:t>Tornillos</a:t>
            </a:r>
            <a:r>
              <a:rPr lang="en-US" sz="1600" i="1" dirty="0" smtClean="0">
                <a:solidFill>
                  <a:srgbClr val="000000"/>
                </a:solidFill>
              </a:rPr>
              <a:t> </a:t>
            </a:r>
            <a:r>
              <a:rPr lang="en-US" sz="1600" i="1" dirty="0" err="1" smtClean="0">
                <a:solidFill>
                  <a:srgbClr val="000000"/>
                </a:solidFill>
              </a:rPr>
              <a:t>para</a:t>
            </a:r>
            <a:r>
              <a:rPr lang="en-US" sz="1600" i="1" dirty="0" smtClean="0">
                <a:solidFill>
                  <a:srgbClr val="000000"/>
                </a:solidFill>
              </a:rPr>
              <a:t> la </a:t>
            </a:r>
            <a:r>
              <a:rPr lang="en-US" sz="1600" i="1" dirty="0" err="1" smtClean="0">
                <a:solidFill>
                  <a:srgbClr val="000000"/>
                </a:solidFill>
              </a:rPr>
              <a:t>Bateria</a:t>
            </a:r>
            <a:endParaRPr lang="en-US" sz="1600" i="1" dirty="0" smtClean="0">
              <a:solidFill>
                <a:srgbClr val="000000"/>
              </a:solidFill>
            </a:endParaRPr>
          </a:p>
        </p:txBody>
      </p:sp>
      <p:sp>
        <p:nvSpPr>
          <p:cNvPr id="24580" name="Line 36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24581" name="Picture 2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1550" y="812800"/>
            <a:ext cx="322103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28"/>
          <p:cNvSpPr txBox="1">
            <a:spLocks noChangeArrowheads="1"/>
          </p:cNvSpPr>
          <p:nvPr/>
        </p:nvSpPr>
        <p:spPr bwMode="auto">
          <a:xfrm>
            <a:off x="7370763" y="3708400"/>
            <a:ext cx="1544637" cy="338138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/>
            </a:solidFill>
          </a:ln>
          <a:effectLst>
            <a:outerShdw dist="10541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600" i="1" dirty="0" err="1" smtClean="0">
                <a:solidFill>
                  <a:srgbClr val="000000"/>
                </a:solidFill>
              </a:rPr>
              <a:t>Bateria</a:t>
            </a:r>
            <a:endParaRPr lang="en-US" sz="1600" i="1" dirty="0" smtClean="0">
              <a:solidFill>
                <a:srgbClr val="000000"/>
              </a:solidFill>
            </a:endParaRPr>
          </a:p>
        </p:txBody>
      </p:sp>
      <p:cxnSp>
        <p:nvCxnSpPr>
          <p:cNvPr id="24583" name="Straight Arrow Connector 34"/>
          <p:cNvCxnSpPr>
            <a:cxnSpLocks noChangeShapeType="1"/>
          </p:cNvCxnSpPr>
          <p:nvPr/>
        </p:nvCxnSpPr>
        <p:spPr bwMode="auto">
          <a:xfrm flipH="1">
            <a:off x="7172325" y="4048125"/>
            <a:ext cx="514350" cy="247650"/>
          </a:xfrm>
          <a:prstGeom prst="straightConnector1">
            <a:avLst/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4584" name="Picture 8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8625" y="1085850"/>
            <a:ext cx="3756025" cy="520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585" name="Straight Arrow Connector 4"/>
          <p:cNvCxnSpPr>
            <a:cxnSpLocks noChangeShapeType="1"/>
            <a:stCxn id="8214" idx="1"/>
          </p:cNvCxnSpPr>
          <p:nvPr/>
        </p:nvCxnSpPr>
        <p:spPr bwMode="auto">
          <a:xfrm flipH="1" flipV="1">
            <a:off x="4286250" y="5086353"/>
            <a:ext cx="1169988" cy="609885"/>
          </a:xfrm>
          <a:prstGeom prst="straightConnector1">
            <a:avLst/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748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type="title"/>
          </p:nvPr>
        </p:nvSpPr>
        <p:spPr>
          <a:xfrm>
            <a:off x="3657600" y="228600"/>
            <a:ext cx="5181600" cy="762000"/>
          </a:xfrm>
        </p:spPr>
        <p:txBody>
          <a:bodyPr/>
          <a:lstStyle/>
          <a:p>
            <a:pPr>
              <a:buClr>
                <a:srgbClr val="000066"/>
              </a:buClr>
            </a:pPr>
            <a:r>
              <a:rPr lang="en-US" sz="2400" smtClean="0">
                <a:sym typeface="Symbol" pitchFamily="18" charset="2"/>
              </a:rPr>
              <a:t>Partial Pressure </a:t>
            </a:r>
            <a:r>
              <a:rPr lang="en-US" sz="2400" smtClean="0"/>
              <a:t>O</a:t>
            </a:r>
            <a:r>
              <a:rPr lang="en-US" sz="2400" baseline="-25000" smtClean="0"/>
              <a:t>2</a:t>
            </a:r>
            <a:r>
              <a:rPr lang="en-US" sz="2400" smtClean="0"/>
              <a:t> vs. % Vol at Varying Altitudes</a:t>
            </a:r>
            <a:r>
              <a:rPr lang="en-US" sz="2400" i="0" smtClean="0"/>
              <a:t> </a:t>
            </a:r>
          </a:p>
        </p:txBody>
      </p:sp>
      <p:grpSp>
        <p:nvGrpSpPr>
          <p:cNvPr id="67587" name="Group 5"/>
          <p:cNvGrpSpPr>
            <a:grpSpLocks/>
          </p:cNvGrpSpPr>
          <p:nvPr/>
        </p:nvGrpSpPr>
        <p:grpSpPr bwMode="auto">
          <a:xfrm>
            <a:off x="-228600" y="1084263"/>
            <a:ext cx="2533650" cy="755650"/>
            <a:chOff x="-96" y="769"/>
            <a:chExt cx="1596" cy="401"/>
          </a:xfrm>
        </p:grpSpPr>
        <p:sp>
          <p:nvSpPr>
            <p:cNvPr id="67719" name="Rectangle 6"/>
            <p:cNvSpPr>
              <a:spLocks noChangeArrowheads="1"/>
            </p:cNvSpPr>
            <p:nvPr/>
          </p:nvSpPr>
          <p:spPr bwMode="auto">
            <a:xfrm>
              <a:off x="-96" y="769"/>
              <a:ext cx="1363" cy="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Height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720" name="Rectangle 7"/>
            <p:cNvSpPr>
              <a:spLocks noChangeArrowheads="1"/>
            </p:cNvSpPr>
            <p:nvPr/>
          </p:nvSpPr>
          <p:spPr bwMode="auto">
            <a:xfrm>
              <a:off x="5" y="769"/>
              <a:ext cx="1495" cy="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grpSp>
        <p:nvGrpSpPr>
          <p:cNvPr id="67588" name="Group 8"/>
          <p:cNvGrpSpPr>
            <a:grpSpLocks/>
          </p:cNvGrpSpPr>
          <p:nvPr/>
        </p:nvGrpSpPr>
        <p:grpSpPr bwMode="auto">
          <a:xfrm>
            <a:off x="1752600" y="1084263"/>
            <a:ext cx="2006600" cy="755650"/>
            <a:chOff x="1152" y="769"/>
            <a:chExt cx="1264" cy="401"/>
          </a:xfrm>
        </p:grpSpPr>
        <p:sp>
          <p:nvSpPr>
            <p:cNvPr id="67717" name="Rectangle 9"/>
            <p:cNvSpPr>
              <a:spLocks noChangeArrowheads="1"/>
            </p:cNvSpPr>
            <p:nvPr/>
          </p:nvSpPr>
          <p:spPr bwMode="auto">
            <a:xfrm>
              <a:off x="1152" y="769"/>
              <a:ext cx="783" cy="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Atm. Pressure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718" name="Rectangle 10"/>
            <p:cNvSpPr>
              <a:spLocks noChangeArrowheads="1"/>
            </p:cNvSpPr>
            <p:nvPr/>
          </p:nvSpPr>
          <p:spPr bwMode="auto">
            <a:xfrm>
              <a:off x="1500" y="769"/>
              <a:ext cx="916" cy="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grpSp>
        <p:nvGrpSpPr>
          <p:cNvPr id="67589" name="Group 11"/>
          <p:cNvGrpSpPr>
            <a:grpSpLocks/>
          </p:cNvGrpSpPr>
          <p:nvPr/>
        </p:nvGrpSpPr>
        <p:grpSpPr bwMode="auto">
          <a:xfrm>
            <a:off x="2927350" y="1084263"/>
            <a:ext cx="2863850" cy="755650"/>
            <a:chOff x="1995" y="769"/>
            <a:chExt cx="1804" cy="401"/>
          </a:xfrm>
        </p:grpSpPr>
        <p:sp>
          <p:nvSpPr>
            <p:cNvPr id="67715" name="Rectangle 12"/>
            <p:cNvSpPr>
              <a:spLocks noChangeArrowheads="1"/>
            </p:cNvSpPr>
            <p:nvPr/>
          </p:nvSpPr>
          <p:spPr bwMode="auto">
            <a:xfrm>
              <a:off x="1995" y="769"/>
              <a:ext cx="1251" cy="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PO</a:t>
              </a:r>
              <a:r>
                <a:rPr lang="en-US" sz="1800" i="1" baseline="-30000">
                  <a:solidFill>
                    <a:srgbClr val="000000"/>
                  </a:solidFill>
                  <a:latin typeface="Arial" charset="0"/>
                  <a:cs typeface="Arial" charset="0"/>
                </a:rPr>
                <a:t>2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716" name="Rectangle 13"/>
            <p:cNvSpPr>
              <a:spLocks noChangeArrowheads="1"/>
            </p:cNvSpPr>
            <p:nvPr/>
          </p:nvSpPr>
          <p:spPr bwMode="auto">
            <a:xfrm>
              <a:off x="2416" y="769"/>
              <a:ext cx="1383" cy="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sp>
        <p:nvSpPr>
          <p:cNvPr id="67590" name="Rectangle 14"/>
          <p:cNvSpPr>
            <a:spLocks noChangeArrowheads="1"/>
          </p:cNvSpPr>
          <p:nvPr/>
        </p:nvSpPr>
        <p:spPr bwMode="auto">
          <a:xfrm>
            <a:off x="4495800" y="1084263"/>
            <a:ext cx="106521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CC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1800" i="1">
                <a:solidFill>
                  <a:srgbClr val="000000"/>
                </a:solidFill>
                <a:latin typeface="Arial" charset="0"/>
                <a:cs typeface="Arial" charset="0"/>
              </a:rPr>
              <a:t>Con.</a:t>
            </a:r>
            <a:endParaRPr lang="en-US" sz="180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67591" name="Group 15"/>
          <p:cNvGrpSpPr>
            <a:grpSpLocks/>
          </p:cNvGrpSpPr>
          <p:nvPr/>
        </p:nvGrpSpPr>
        <p:grpSpPr bwMode="auto">
          <a:xfrm>
            <a:off x="-68263" y="1720850"/>
            <a:ext cx="1098551" cy="636588"/>
            <a:chOff x="5" y="1170"/>
            <a:chExt cx="692" cy="338"/>
          </a:xfrm>
        </p:grpSpPr>
        <p:sp>
          <p:nvSpPr>
            <p:cNvPr id="67713" name="Rectangle 16"/>
            <p:cNvSpPr>
              <a:spLocks noChangeArrowheads="1"/>
            </p:cNvSpPr>
            <p:nvPr/>
          </p:nvSpPr>
          <p:spPr bwMode="auto">
            <a:xfrm>
              <a:off x="48" y="1170"/>
              <a:ext cx="560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feet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714" name="Rectangle 17"/>
            <p:cNvSpPr>
              <a:spLocks noChangeArrowheads="1"/>
            </p:cNvSpPr>
            <p:nvPr/>
          </p:nvSpPr>
          <p:spPr bwMode="auto">
            <a:xfrm>
              <a:off x="5" y="1170"/>
              <a:ext cx="692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grpSp>
        <p:nvGrpSpPr>
          <p:cNvPr id="67592" name="Group 18"/>
          <p:cNvGrpSpPr>
            <a:grpSpLocks/>
          </p:cNvGrpSpPr>
          <p:nvPr/>
        </p:nvGrpSpPr>
        <p:grpSpPr bwMode="auto">
          <a:xfrm>
            <a:off x="762000" y="1720850"/>
            <a:ext cx="1543050" cy="636588"/>
            <a:chOff x="528" y="1170"/>
            <a:chExt cx="972" cy="338"/>
          </a:xfrm>
        </p:grpSpPr>
        <p:sp>
          <p:nvSpPr>
            <p:cNvPr id="67711" name="Rectangle 19"/>
            <p:cNvSpPr>
              <a:spLocks noChangeArrowheads="1"/>
            </p:cNvSpPr>
            <p:nvPr/>
          </p:nvSpPr>
          <p:spPr bwMode="auto">
            <a:xfrm>
              <a:off x="528" y="1170"/>
              <a:ext cx="671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meters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712" name="Rectangle 20"/>
            <p:cNvSpPr>
              <a:spLocks noChangeArrowheads="1"/>
            </p:cNvSpPr>
            <p:nvPr/>
          </p:nvSpPr>
          <p:spPr bwMode="auto">
            <a:xfrm>
              <a:off x="697" y="1170"/>
              <a:ext cx="803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grpSp>
        <p:nvGrpSpPr>
          <p:cNvPr id="67593" name="Group 21"/>
          <p:cNvGrpSpPr>
            <a:grpSpLocks/>
          </p:cNvGrpSpPr>
          <p:nvPr/>
        </p:nvGrpSpPr>
        <p:grpSpPr bwMode="auto">
          <a:xfrm>
            <a:off x="1752600" y="1720850"/>
            <a:ext cx="2006600" cy="636588"/>
            <a:chOff x="1152" y="1170"/>
            <a:chExt cx="1264" cy="338"/>
          </a:xfrm>
        </p:grpSpPr>
        <p:sp>
          <p:nvSpPr>
            <p:cNvPr id="67709" name="Rectangle 22"/>
            <p:cNvSpPr>
              <a:spLocks noChangeArrowheads="1"/>
            </p:cNvSpPr>
            <p:nvPr/>
          </p:nvSpPr>
          <p:spPr bwMode="auto">
            <a:xfrm>
              <a:off x="1152" y="1170"/>
              <a:ext cx="783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mmHg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710" name="Rectangle 23"/>
            <p:cNvSpPr>
              <a:spLocks noChangeArrowheads="1"/>
            </p:cNvSpPr>
            <p:nvPr/>
          </p:nvSpPr>
          <p:spPr bwMode="auto">
            <a:xfrm>
              <a:off x="1500" y="1170"/>
              <a:ext cx="916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grpSp>
        <p:nvGrpSpPr>
          <p:cNvPr id="67594" name="Group 24"/>
          <p:cNvGrpSpPr>
            <a:grpSpLocks/>
          </p:cNvGrpSpPr>
          <p:nvPr/>
        </p:nvGrpSpPr>
        <p:grpSpPr bwMode="auto">
          <a:xfrm>
            <a:off x="2971800" y="1720850"/>
            <a:ext cx="2012950" cy="636588"/>
            <a:chOff x="1920" y="1170"/>
            <a:chExt cx="1268" cy="338"/>
          </a:xfrm>
        </p:grpSpPr>
        <p:sp>
          <p:nvSpPr>
            <p:cNvPr id="67707" name="Rectangle 25"/>
            <p:cNvSpPr>
              <a:spLocks noChangeArrowheads="1"/>
            </p:cNvSpPr>
            <p:nvPr/>
          </p:nvSpPr>
          <p:spPr bwMode="auto">
            <a:xfrm>
              <a:off x="1920" y="1170"/>
              <a:ext cx="640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mmHg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708" name="Rectangle 26"/>
            <p:cNvSpPr>
              <a:spLocks noChangeArrowheads="1"/>
            </p:cNvSpPr>
            <p:nvPr/>
          </p:nvSpPr>
          <p:spPr bwMode="auto">
            <a:xfrm>
              <a:off x="2416" y="1170"/>
              <a:ext cx="772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grpSp>
        <p:nvGrpSpPr>
          <p:cNvPr id="67595" name="Group 27"/>
          <p:cNvGrpSpPr>
            <a:grpSpLocks/>
          </p:cNvGrpSpPr>
          <p:nvPr/>
        </p:nvGrpSpPr>
        <p:grpSpPr bwMode="auto">
          <a:xfrm>
            <a:off x="3962400" y="1720850"/>
            <a:ext cx="1992313" cy="636588"/>
            <a:chOff x="2544" y="1170"/>
            <a:chExt cx="1255" cy="338"/>
          </a:xfrm>
        </p:grpSpPr>
        <p:sp>
          <p:nvSpPr>
            <p:cNvPr id="67705" name="Rectangle 28"/>
            <p:cNvSpPr>
              <a:spLocks noChangeArrowheads="1"/>
            </p:cNvSpPr>
            <p:nvPr/>
          </p:nvSpPr>
          <p:spPr bwMode="auto">
            <a:xfrm>
              <a:off x="2544" y="1170"/>
              <a:ext cx="479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kPa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706" name="Rectangle 29"/>
            <p:cNvSpPr>
              <a:spLocks noChangeArrowheads="1"/>
            </p:cNvSpPr>
            <p:nvPr/>
          </p:nvSpPr>
          <p:spPr bwMode="auto">
            <a:xfrm>
              <a:off x="3187" y="1170"/>
              <a:ext cx="612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sp>
        <p:nvSpPr>
          <p:cNvPr id="67596" name="Rectangle 30"/>
          <p:cNvSpPr>
            <a:spLocks noChangeArrowheads="1"/>
          </p:cNvSpPr>
          <p:nvPr/>
        </p:nvSpPr>
        <p:spPr bwMode="auto">
          <a:xfrm>
            <a:off x="4495800" y="1720850"/>
            <a:ext cx="1065213" cy="63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CC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1800" i="1">
                <a:solidFill>
                  <a:srgbClr val="000000"/>
                </a:solidFill>
                <a:latin typeface="Arial" charset="0"/>
                <a:cs typeface="Arial" charset="0"/>
              </a:rPr>
              <a:t>% Vol</a:t>
            </a:r>
            <a:endParaRPr lang="en-US" sz="180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r>
              <a:rPr lang="en-US" sz="1800" b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 </a:t>
            </a:r>
          </a:p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67597" name="Group 31"/>
          <p:cNvGrpSpPr>
            <a:grpSpLocks/>
          </p:cNvGrpSpPr>
          <p:nvPr/>
        </p:nvGrpSpPr>
        <p:grpSpPr bwMode="auto">
          <a:xfrm>
            <a:off x="-68263" y="2257425"/>
            <a:ext cx="1098551" cy="623888"/>
            <a:chOff x="5" y="1508"/>
            <a:chExt cx="692" cy="331"/>
          </a:xfrm>
        </p:grpSpPr>
        <p:sp>
          <p:nvSpPr>
            <p:cNvPr id="67703" name="Rectangle 32"/>
            <p:cNvSpPr>
              <a:spLocks noChangeArrowheads="1"/>
            </p:cNvSpPr>
            <p:nvPr/>
          </p:nvSpPr>
          <p:spPr bwMode="auto">
            <a:xfrm>
              <a:off x="48" y="1508"/>
              <a:ext cx="560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16,000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704" name="Rectangle 33"/>
            <p:cNvSpPr>
              <a:spLocks noChangeArrowheads="1"/>
            </p:cNvSpPr>
            <p:nvPr/>
          </p:nvSpPr>
          <p:spPr bwMode="auto">
            <a:xfrm>
              <a:off x="5" y="1508"/>
              <a:ext cx="692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grpSp>
        <p:nvGrpSpPr>
          <p:cNvPr id="67598" name="Group 34"/>
          <p:cNvGrpSpPr>
            <a:grpSpLocks/>
          </p:cNvGrpSpPr>
          <p:nvPr/>
        </p:nvGrpSpPr>
        <p:grpSpPr bwMode="auto">
          <a:xfrm>
            <a:off x="763588" y="2257425"/>
            <a:ext cx="1541462" cy="623888"/>
            <a:chOff x="529" y="1508"/>
            <a:chExt cx="971" cy="331"/>
          </a:xfrm>
        </p:grpSpPr>
        <p:sp>
          <p:nvSpPr>
            <p:cNvPr id="67701" name="Rectangle 35"/>
            <p:cNvSpPr>
              <a:spLocks noChangeArrowheads="1"/>
            </p:cNvSpPr>
            <p:nvPr/>
          </p:nvSpPr>
          <p:spPr bwMode="auto">
            <a:xfrm>
              <a:off x="529" y="1508"/>
              <a:ext cx="671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4,810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702" name="Rectangle 36"/>
            <p:cNvSpPr>
              <a:spLocks noChangeArrowheads="1"/>
            </p:cNvSpPr>
            <p:nvPr/>
          </p:nvSpPr>
          <p:spPr bwMode="auto">
            <a:xfrm>
              <a:off x="697" y="1508"/>
              <a:ext cx="803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grpSp>
        <p:nvGrpSpPr>
          <p:cNvPr id="67599" name="Group 37"/>
          <p:cNvGrpSpPr>
            <a:grpSpLocks/>
          </p:cNvGrpSpPr>
          <p:nvPr/>
        </p:nvGrpSpPr>
        <p:grpSpPr bwMode="auto">
          <a:xfrm>
            <a:off x="1752600" y="2257425"/>
            <a:ext cx="2006600" cy="623888"/>
            <a:chOff x="1152" y="1508"/>
            <a:chExt cx="1264" cy="331"/>
          </a:xfrm>
        </p:grpSpPr>
        <p:sp>
          <p:nvSpPr>
            <p:cNvPr id="67699" name="Rectangle 38"/>
            <p:cNvSpPr>
              <a:spLocks noChangeArrowheads="1"/>
            </p:cNvSpPr>
            <p:nvPr/>
          </p:nvSpPr>
          <p:spPr bwMode="auto">
            <a:xfrm>
              <a:off x="1152" y="1508"/>
              <a:ext cx="783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421.8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700" name="Rectangle 39"/>
            <p:cNvSpPr>
              <a:spLocks noChangeArrowheads="1"/>
            </p:cNvSpPr>
            <p:nvPr/>
          </p:nvSpPr>
          <p:spPr bwMode="auto">
            <a:xfrm>
              <a:off x="1500" y="1508"/>
              <a:ext cx="916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grpSp>
        <p:nvGrpSpPr>
          <p:cNvPr id="67600" name="Group 40"/>
          <p:cNvGrpSpPr>
            <a:grpSpLocks/>
          </p:cNvGrpSpPr>
          <p:nvPr/>
        </p:nvGrpSpPr>
        <p:grpSpPr bwMode="auto">
          <a:xfrm>
            <a:off x="2971800" y="2257425"/>
            <a:ext cx="2012950" cy="623888"/>
            <a:chOff x="1920" y="1508"/>
            <a:chExt cx="1268" cy="331"/>
          </a:xfrm>
        </p:grpSpPr>
        <p:sp>
          <p:nvSpPr>
            <p:cNvPr id="67697" name="Rectangle 41"/>
            <p:cNvSpPr>
              <a:spLocks noChangeArrowheads="1"/>
            </p:cNvSpPr>
            <p:nvPr/>
          </p:nvSpPr>
          <p:spPr bwMode="auto">
            <a:xfrm>
              <a:off x="1920" y="1508"/>
              <a:ext cx="640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88.4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698" name="Rectangle 42"/>
            <p:cNvSpPr>
              <a:spLocks noChangeArrowheads="1"/>
            </p:cNvSpPr>
            <p:nvPr/>
          </p:nvSpPr>
          <p:spPr bwMode="auto">
            <a:xfrm>
              <a:off x="2416" y="1508"/>
              <a:ext cx="772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grpSp>
        <p:nvGrpSpPr>
          <p:cNvPr id="67601" name="Group 43"/>
          <p:cNvGrpSpPr>
            <a:grpSpLocks/>
          </p:cNvGrpSpPr>
          <p:nvPr/>
        </p:nvGrpSpPr>
        <p:grpSpPr bwMode="auto">
          <a:xfrm>
            <a:off x="3962400" y="2257425"/>
            <a:ext cx="1992313" cy="623888"/>
            <a:chOff x="2544" y="1508"/>
            <a:chExt cx="1255" cy="331"/>
          </a:xfrm>
        </p:grpSpPr>
        <p:sp>
          <p:nvSpPr>
            <p:cNvPr id="67695" name="Rectangle 44"/>
            <p:cNvSpPr>
              <a:spLocks noChangeArrowheads="1"/>
            </p:cNvSpPr>
            <p:nvPr/>
          </p:nvSpPr>
          <p:spPr bwMode="auto">
            <a:xfrm>
              <a:off x="2544" y="1508"/>
              <a:ext cx="479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11.8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696" name="Rectangle 45"/>
            <p:cNvSpPr>
              <a:spLocks noChangeArrowheads="1"/>
            </p:cNvSpPr>
            <p:nvPr/>
          </p:nvSpPr>
          <p:spPr bwMode="auto">
            <a:xfrm>
              <a:off x="3187" y="1508"/>
              <a:ext cx="612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sp>
        <p:nvSpPr>
          <p:cNvPr id="67602" name="Rectangle 46"/>
          <p:cNvSpPr>
            <a:spLocks noChangeArrowheads="1"/>
          </p:cNvSpPr>
          <p:nvPr/>
        </p:nvSpPr>
        <p:spPr bwMode="auto">
          <a:xfrm>
            <a:off x="4495800" y="2257425"/>
            <a:ext cx="1065213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CC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1800" i="1">
                <a:solidFill>
                  <a:srgbClr val="000000"/>
                </a:solidFill>
                <a:latin typeface="Arial" charset="0"/>
                <a:cs typeface="Arial" charset="0"/>
              </a:rPr>
              <a:t>20.9</a:t>
            </a:r>
            <a:endParaRPr lang="en-US" sz="180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67603" name="Group 47"/>
          <p:cNvGrpSpPr>
            <a:grpSpLocks/>
          </p:cNvGrpSpPr>
          <p:nvPr/>
        </p:nvGrpSpPr>
        <p:grpSpPr bwMode="auto">
          <a:xfrm>
            <a:off x="-68263" y="2782888"/>
            <a:ext cx="1098551" cy="625475"/>
            <a:chOff x="5" y="1839"/>
            <a:chExt cx="692" cy="332"/>
          </a:xfrm>
        </p:grpSpPr>
        <p:sp>
          <p:nvSpPr>
            <p:cNvPr id="67693" name="Rectangle 48"/>
            <p:cNvSpPr>
              <a:spLocks noChangeArrowheads="1"/>
            </p:cNvSpPr>
            <p:nvPr/>
          </p:nvSpPr>
          <p:spPr bwMode="auto">
            <a:xfrm>
              <a:off x="48" y="1839"/>
              <a:ext cx="560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10,000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694" name="Rectangle 49"/>
            <p:cNvSpPr>
              <a:spLocks noChangeArrowheads="1"/>
            </p:cNvSpPr>
            <p:nvPr/>
          </p:nvSpPr>
          <p:spPr bwMode="auto">
            <a:xfrm>
              <a:off x="5" y="1839"/>
              <a:ext cx="692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grpSp>
        <p:nvGrpSpPr>
          <p:cNvPr id="67604" name="Group 50"/>
          <p:cNvGrpSpPr>
            <a:grpSpLocks/>
          </p:cNvGrpSpPr>
          <p:nvPr/>
        </p:nvGrpSpPr>
        <p:grpSpPr bwMode="auto">
          <a:xfrm>
            <a:off x="762000" y="2782888"/>
            <a:ext cx="1543050" cy="625475"/>
            <a:chOff x="528" y="1839"/>
            <a:chExt cx="972" cy="332"/>
          </a:xfrm>
        </p:grpSpPr>
        <p:sp>
          <p:nvSpPr>
            <p:cNvPr id="67691" name="Rectangle 51"/>
            <p:cNvSpPr>
              <a:spLocks noChangeArrowheads="1"/>
            </p:cNvSpPr>
            <p:nvPr/>
          </p:nvSpPr>
          <p:spPr bwMode="auto">
            <a:xfrm>
              <a:off x="528" y="1839"/>
              <a:ext cx="671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3,050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692" name="Rectangle 52"/>
            <p:cNvSpPr>
              <a:spLocks noChangeArrowheads="1"/>
            </p:cNvSpPr>
            <p:nvPr/>
          </p:nvSpPr>
          <p:spPr bwMode="auto">
            <a:xfrm>
              <a:off x="697" y="1839"/>
              <a:ext cx="803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grpSp>
        <p:nvGrpSpPr>
          <p:cNvPr id="67605" name="Group 53"/>
          <p:cNvGrpSpPr>
            <a:grpSpLocks/>
          </p:cNvGrpSpPr>
          <p:nvPr/>
        </p:nvGrpSpPr>
        <p:grpSpPr bwMode="auto">
          <a:xfrm>
            <a:off x="1752600" y="2782888"/>
            <a:ext cx="2006600" cy="625475"/>
            <a:chOff x="1152" y="1839"/>
            <a:chExt cx="1264" cy="332"/>
          </a:xfrm>
        </p:grpSpPr>
        <p:sp>
          <p:nvSpPr>
            <p:cNvPr id="67689" name="Rectangle 54"/>
            <p:cNvSpPr>
              <a:spLocks noChangeArrowheads="1"/>
            </p:cNvSpPr>
            <p:nvPr/>
          </p:nvSpPr>
          <p:spPr bwMode="auto">
            <a:xfrm>
              <a:off x="1152" y="1839"/>
              <a:ext cx="783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529.7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690" name="Rectangle 55"/>
            <p:cNvSpPr>
              <a:spLocks noChangeArrowheads="1"/>
            </p:cNvSpPr>
            <p:nvPr/>
          </p:nvSpPr>
          <p:spPr bwMode="auto">
            <a:xfrm>
              <a:off x="1500" y="1839"/>
              <a:ext cx="916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grpSp>
        <p:nvGrpSpPr>
          <p:cNvPr id="67606" name="Group 56"/>
          <p:cNvGrpSpPr>
            <a:grpSpLocks/>
          </p:cNvGrpSpPr>
          <p:nvPr/>
        </p:nvGrpSpPr>
        <p:grpSpPr bwMode="auto">
          <a:xfrm>
            <a:off x="2971800" y="2782888"/>
            <a:ext cx="2012950" cy="625475"/>
            <a:chOff x="1920" y="1839"/>
            <a:chExt cx="1268" cy="332"/>
          </a:xfrm>
        </p:grpSpPr>
        <p:sp>
          <p:nvSpPr>
            <p:cNvPr id="67687" name="Rectangle 57"/>
            <p:cNvSpPr>
              <a:spLocks noChangeArrowheads="1"/>
            </p:cNvSpPr>
            <p:nvPr/>
          </p:nvSpPr>
          <p:spPr bwMode="auto">
            <a:xfrm>
              <a:off x="1920" y="1839"/>
              <a:ext cx="640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111.0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688" name="Rectangle 58"/>
            <p:cNvSpPr>
              <a:spLocks noChangeArrowheads="1"/>
            </p:cNvSpPr>
            <p:nvPr/>
          </p:nvSpPr>
          <p:spPr bwMode="auto">
            <a:xfrm>
              <a:off x="2416" y="1839"/>
              <a:ext cx="772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grpSp>
        <p:nvGrpSpPr>
          <p:cNvPr id="67607" name="Group 59"/>
          <p:cNvGrpSpPr>
            <a:grpSpLocks/>
          </p:cNvGrpSpPr>
          <p:nvPr/>
        </p:nvGrpSpPr>
        <p:grpSpPr bwMode="auto">
          <a:xfrm>
            <a:off x="3962400" y="2782888"/>
            <a:ext cx="1992313" cy="625475"/>
            <a:chOff x="2544" y="1839"/>
            <a:chExt cx="1255" cy="332"/>
          </a:xfrm>
        </p:grpSpPr>
        <p:sp>
          <p:nvSpPr>
            <p:cNvPr id="67685" name="Rectangle 60"/>
            <p:cNvSpPr>
              <a:spLocks noChangeArrowheads="1"/>
            </p:cNvSpPr>
            <p:nvPr/>
          </p:nvSpPr>
          <p:spPr bwMode="auto">
            <a:xfrm>
              <a:off x="2544" y="1839"/>
              <a:ext cx="479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14.8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686" name="Rectangle 61"/>
            <p:cNvSpPr>
              <a:spLocks noChangeArrowheads="1"/>
            </p:cNvSpPr>
            <p:nvPr/>
          </p:nvSpPr>
          <p:spPr bwMode="auto">
            <a:xfrm>
              <a:off x="3187" y="1839"/>
              <a:ext cx="612" cy="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sp>
        <p:nvSpPr>
          <p:cNvPr id="67608" name="Rectangle 62"/>
          <p:cNvSpPr>
            <a:spLocks noChangeArrowheads="1"/>
          </p:cNvSpPr>
          <p:nvPr/>
        </p:nvSpPr>
        <p:spPr bwMode="auto">
          <a:xfrm>
            <a:off x="4495800" y="2782888"/>
            <a:ext cx="1065213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CC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1800" i="1">
                <a:solidFill>
                  <a:srgbClr val="000000"/>
                </a:solidFill>
                <a:latin typeface="Arial" charset="0"/>
                <a:cs typeface="Arial" charset="0"/>
              </a:rPr>
              <a:t>20.9</a:t>
            </a:r>
            <a:endParaRPr lang="en-US" sz="180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67609" name="Group 63"/>
          <p:cNvGrpSpPr>
            <a:grpSpLocks/>
          </p:cNvGrpSpPr>
          <p:nvPr/>
        </p:nvGrpSpPr>
        <p:grpSpPr bwMode="auto">
          <a:xfrm>
            <a:off x="-68263" y="3309938"/>
            <a:ext cx="1098551" cy="492125"/>
            <a:chOff x="5" y="2171"/>
            <a:chExt cx="692" cy="261"/>
          </a:xfrm>
        </p:grpSpPr>
        <p:sp>
          <p:nvSpPr>
            <p:cNvPr id="67683" name="Rectangle 64"/>
            <p:cNvSpPr>
              <a:spLocks noChangeArrowheads="1"/>
            </p:cNvSpPr>
            <p:nvPr/>
          </p:nvSpPr>
          <p:spPr bwMode="auto">
            <a:xfrm>
              <a:off x="48" y="2171"/>
              <a:ext cx="560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5,000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684" name="Rectangle 65"/>
            <p:cNvSpPr>
              <a:spLocks noChangeArrowheads="1"/>
            </p:cNvSpPr>
            <p:nvPr/>
          </p:nvSpPr>
          <p:spPr bwMode="auto">
            <a:xfrm>
              <a:off x="5" y="2171"/>
              <a:ext cx="692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grpSp>
        <p:nvGrpSpPr>
          <p:cNvPr id="67610" name="Group 66"/>
          <p:cNvGrpSpPr>
            <a:grpSpLocks/>
          </p:cNvGrpSpPr>
          <p:nvPr/>
        </p:nvGrpSpPr>
        <p:grpSpPr bwMode="auto">
          <a:xfrm>
            <a:off x="762000" y="3309938"/>
            <a:ext cx="1543050" cy="492125"/>
            <a:chOff x="528" y="2171"/>
            <a:chExt cx="972" cy="261"/>
          </a:xfrm>
        </p:grpSpPr>
        <p:sp>
          <p:nvSpPr>
            <p:cNvPr id="67681" name="Rectangle 67"/>
            <p:cNvSpPr>
              <a:spLocks noChangeArrowheads="1"/>
            </p:cNvSpPr>
            <p:nvPr/>
          </p:nvSpPr>
          <p:spPr bwMode="auto">
            <a:xfrm>
              <a:off x="528" y="2171"/>
              <a:ext cx="671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1,525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682" name="Rectangle 68"/>
            <p:cNvSpPr>
              <a:spLocks noChangeArrowheads="1"/>
            </p:cNvSpPr>
            <p:nvPr/>
          </p:nvSpPr>
          <p:spPr bwMode="auto">
            <a:xfrm>
              <a:off x="697" y="2171"/>
              <a:ext cx="803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grpSp>
        <p:nvGrpSpPr>
          <p:cNvPr id="67611" name="Group 69"/>
          <p:cNvGrpSpPr>
            <a:grpSpLocks/>
          </p:cNvGrpSpPr>
          <p:nvPr/>
        </p:nvGrpSpPr>
        <p:grpSpPr bwMode="auto">
          <a:xfrm>
            <a:off x="1752600" y="3309938"/>
            <a:ext cx="2006600" cy="492125"/>
            <a:chOff x="1152" y="2171"/>
            <a:chExt cx="1264" cy="261"/>
          </a:xfrm>
        </p:grpSpPr>
        <p:sp>
          <p:nvSpPr>
            <p:cNvPr id="67679" name="Rectangle 70"/>
            <p:cNvSpPr>
              <a:spLocks noChangeArrowheads="1"/>
            </p:cNvSpPr>
            <p:nvPr/>
          </p:nvSpPr>
          <p:spPr bwMode="auto">
            <a:xfrm>
              <a:off x="1152" y="2171"/>
              <a:ext cx="783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636.1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680" name="Rectangle 71"/>
            <p:cNvSpPr>
              <a:spLocks noChangeArrowheads="1"/>
            </p:cNvSpPr>
            <p:nvPr/>
          </p:nvSpPr>
          <p:spPr bwMode="auto">
            <a:xfrm>
              <a:off x="1500" y="2171"/>
              <a:ext cx="916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grpSp>
        <p:nvGrpSpPr>
          <p:cNvPr id="67612" name="Group 72"/>
          <p:cNvGrpSpPr>
            <a:grpSpLocks/>
          </p:cNvGrpSpPr>
          <p:nvPr/>
        </p:nvGrpSpPr>
        <p:grpSpPr bwMode="auto">
          <a:xfrm>
            <a:off x="2971800" y="3309938"/>
            <a:ext cx="2012950" cy="492125"/>
            <a:chOff x="1920" y="2171"/>
            <a:chExt cx="1268" cy="261"/>
          </a:xfrm>
        </p:grpSpPr>
        <p:sp>
          <p:nvSpPr>
            <p:cNvPr id="67677" name="Rectangle 73"/>
            <p:cNvSpPr>
              <a:spLocks noChangeArrowheads="1"/>
            </p:cNvSpPr>
            <p:nvPr/>
          </p:nvSpPr>
          <p:spPr bwMode="auto">
            <a:xfrm>
              <a:off x="1920" y="2171"/>
              <a:ext cx="640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133.3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678" name="Rectangle 74"/>
            <p:cNvSpPr>
              <a:spLocks noChangeArrowheads="1"/>
            </p:cNvSpPr>
            <p:nvPr/>
          </p:nvSpPr>
          <p:spPr bwMode="auto">
            <a:xfrm>
              <a:off x="2416" y="2171"/>
              <a:ext cx="772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grpSp>
        <p:nvGrpSpPr>
          <p:cNvPr id="67613" name="Group 75"/>
          <p:cNvGrpSpPr>
            <a:grpSpLocks/>
          </p:cNvGrpSpPr>
          <p:nvPr/>
        </p:nvGrpSpPr>
        <p:grpSpPr bwMode="auto">
          <a:xfrm>
            <a:off x="3962400" y="3309938"/>
            <a:ext cx="1992313" cy="492125"/>
            <a:chOff x="2544" y="2171"/>
            <a:chExt cx="1255" cy="261"/>
          </a:xfrm>
        </p:grpSpPr>
        <p:sp>
          <p:nvSpPr>
            <p:cNvPr id="67675" name="Rectangle 76"/>
            <p:cNvSpPr>
              <a:spLocks noChangeArrowheads="1"/>
            </p:cNvSpPr>
            <p:nvPr/>
          </p:nvSpPr>
          <p:spPr bwMode="auto">
            <a:xfrm>
              <a:off x="2544" y="2171"/>
              <a:ext cx="479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17.8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676" name="Rectangle 77"/>
            <p:cNvSpPr>
              <a:spLocks noChangeArrowheads="1"/>
            </p:cNvSpPr>
            <p:nvPr/>
          </p:nvSpPr>
          <p:spPr bwMode="auto">
            <a:xfrm>
              <a:off x="3187" y="2171"/>
              <a:ext cx="612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sp>
        <p:nvSpPr>
          <p:cNvPr id="67614" name="Rectangle 78"/>
          <p:cNvSpPr>
            <a:spLocks noChangeArrowheads="1"/>
          </p:cNvSpPr>
          <p:nvPr/>
        </p:nvSpPr>
        <p:spPr bwMode="auto">
          <a:xfrm>
            <a:off x="4495800" y="3309938"/>
            <a:ext cx="106521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CC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1800" i="1">
                <a:solidFill>
                  <a:srgbClr val="000000"/>
                </a:solidFill>
                <a:latin typeface="Arial" charset="0"/>
                <a:cs typeface="Arial" charset="0"/>
              </a:rPr>
              <a:t>20.9</a:t>
            </a:r>
            <a:endParaRPr lang="en-US" sz="180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67615" name="Group 79"/>
          <p:cNvGrpSpPr>
            <a:grpSpLocks/>
          </p:cNvGrpSpPr>
          <p:nvPr/>
        </p:nvGrpSpPr>
        <p:grpSpPr bwMode="auto">
          <a:xfrm>
            <a:off x="-68263" y="3724275"/>
            <a:ext cx="1098551" cy="490538"/>
            <a:chOff x="5" y="2432"/>
            <a:chExt cx="692" cy="260"/>
          </a:xfrm>
        </p:grpSpPr>
        <p:sp>
          <p:nvSpPr>
            <p:cNvPr id="67673" name="Rectangle 80"/>
            <p:cNvSpPr>
              <a:spLocks noChangeArrowheads="1"/>
            </p:cNvSpPr>
            <p:nvPr/>
          </p:nvSpPr>
          <p:spPr bwMode="auto">
            <a:xfrm>
              <a:off x="48" y="2432"/>
              <a:ext cx="560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3,000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674" name="Rectangle 81"/>
            <p:cNvSpPr>
              <a:spLocks noChangeArrowheads="1"/>
            </p:cNvSpPr>
            <p:nvPr/>
          </p:nvSpPr>
          <p:spPr bwMode="auto">
            <a:xfrm>
              <a:off x="5" y="2432"/>
              <a:ext cx="692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grpSp>
        <p:nvGrpSpPr>
          <p:cNvPr id="67616" name="Group 82"/>
          <p:cNvGrpSpPr>
            <a:grpSpLocks/>
          </p:cNvGrpSpPr>
          <p:nvPr/>
        </p:nvGrpSpPr>
        <p:grpSpPr bwMode="auto">
          <a:xfrm>
            <a:off x="762000" y="3724275"/>
            <a:ext cx="1543050" cy="490538"/>
            <a:chOff x="528" y="2432"/>
            <a:chExt cx="972" cy="260"/>
          </a:xfrm>
        </p:grpSpPr>
        <p:sp>
          <p:nvSpPr>
            <p:cNvPr id="67671" name="Rectangle 83"/>
            <p:cNvSpPr>
              <a:spLocks noChangeArrowheads="1"/>
            </p:cNvSpPr>
            <p:nvPr/>
          </p:nvSpPr>
          <p:spPr bwMode="auto">
            <a:xfrm>
              <a:off x="528" y="2432"/>
              <a:ext cx="671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915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672" name="Rectangle 84"/>
            <p:cNvSpPr>
              <a:spLocks noChangeArrowheads="1"/>
            </p:cNvSpPr>
            <p:nvPr/>
          </p:nvSpPr>
          <p:spPr bwMode="auto">
            <a:xfrm>
              <a:off x="697" y="2432"/>
              <a:ext cx="803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grpSp>
        <p:nvGrpSpPr>
          <p:cNvPr id="67617" name="Group 85"/>
          <p:cNvGrpSpPr>
            <a:grpSpLocks/>
          </p:cNvGrpSpPr>
          <p:nvPr/>
        </p:nvGrpSpPr>
        <p:grpSpPr bwMode="auto">
          <a:xfrm>
            <a:off x="1752600" y="3724275"/>
            <a:ext cx="2006600" cy="490538"/>
            <a:chOff x="1152" y="2432"/>
            <a:chExt cx="1264" cy="260"/>
          </a:xfrm>
        </p:grpSpPr>
        <p:sp>
          <p:nvSpPr>
            <p:cNvPr id="67669" name="Rectangle 86"/>
            <p:cNvSpPr>
              <a:spLocks noChangeArrowheads="1"/>
            </p:cNvSpPr>
            <p:nvPr/>
          </p:nvSpPr>
          <p:spPr bwMode="auto">
            <a:xfrm>
              <a:off x="1152" y="2432"/>
              <a:ext cx="783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683.3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670" name="Rectangle 87"/>
            <p:cNvSpPr>
              <a:spLocks noChangeArrowheads="1"/>
            </p:cNvSpPr>
            <p:nvPr/>
          </p:nvSpPr>
          <p:spPr bwMode="auto">
            <a:xfrm>
              <a:off x="1500" y="2432"/>
              <a:ext cx="916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grpSp>
        <p:nvGrpSpPr>
          <p:cNvPr id="67618" name="Group 88"/>
          <p:cNvGrpSpPr>
            <a:grpSpLocks/>
          </p:cNvGrpSpPr>
          <p:nvPr/>
        </p:nvGrpSpPr>
        <p:grpSpPr bwMode="auto">
          <a:xfrm>
            <a:off x="2946400" y="3724275"/>
            <a:ext cx="2038350" cy="490538"/>
            <a:chOff x="1904" y="2432"/>
            <a:chExt cx="1284" cy="260"/>
          </a:xfrm>
        </p:grpSpPr>
        <p:sp>
          <p:nvSpPr>
            <p:cNvPr id="67667" name="Rectangle 89"/>
            <p:cNvSpPr>
              <a:spLocks noChangeArrowheads="1"/>
            </p:cNvSpPr>
            <p:nvPr/>
          </p:nvSpPr>
          <p:spPr bwMode="auto">
            <a:xfrm>
              <a:off x="1904" y="2432"/>
              <a:ext cx="640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143.3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668" name="Rectangle 90"/>
            <p:cNvSpPr>
              <a:spLocks noChangeArrowheads="1"/>
            </p:cNvSpPr>
            <p:nvPr/>
          </p:nvSpPr>
          <p:spPr bwMode="auto">
            <a:xfrm>
              <a:off x="2416" y="2432"/>
              <a:ext cx="772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grpSp>
        <p:nvGrpSpPr>
          <p:cNvPr id="67619" name="Group 91"/>
          <p:cNvGrpSpPr>
            <a:grpSpLocks/>
          </p:cNvGrpSpPr>
          <p:nvPr/>
        </p:nvGrpSpPr>
        <p:grpSpPr bwMode="auto">
          <a:xfrm>
            <a:off x="3962400" y="3724275"/>
            <a:ext cx="1992313" cy="490538"/>
            <a:chOff x="2544" y="2432"/>
            <a:chExt cx="1255" cy="260"/>
          </a:xfrm>
        </p:grpSpPr>
        <p:sp>
          <p:nvSpPr>
            <p:cNvPr id="67665" name="Rectangle 92"/>
            <p:cNvSpPr>
              <a:spLocks noChangeArrowheads="1"/>
            </p:cNvSpPr>
            <p:nvPr/>
          </p:nvSpPr>
          <p:spPr bwMode="auto">
            <a:xfrm>
              <a:off x="2544" y="2432"/>
              <a:ext cx="479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19.1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666" name="Rectangle 93"/>
            <p:cNvSpPr>
              <a:spLocks noChangeArrowheads="1"/>
            </p:cNvSpPr>
            <p:nvPr/>
          </p:nvSpPr>
          <p:spPr bwMode="auto">
            <a:xfrm>
              <a:off x="3187" y="2432"/>
              <a:ext cx="612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sp>
        <p:nvSpPr>
          <p:cNvPr id="67620" name="Rectangle 94"/>
          <p:cNvSpPr>
            <a:spLocks noChangeArrowheads="1"/>
          </p:cNvSpPr>
          <p:nvPr/>
        </p:nvSpPr>
        <p:spPr bwMode="auto">
          <a:xfrm>
            <a:off x="4495800" y="3724275"/>
            <a:ext cx="1065213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CC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1800" i="1">
                <a:solidFill>
                  <a:srgbClr val="000000"/>
                </a:solidFill>
                <a:latin typeface="Arial" charset="0"/>
                <a:cs typeface="Arial" charset="0"/>
              </a:rPr>
              <a:t>20.9</a:t>
            </a:r>
            <a:endParaRPr lang="en-US" sz="180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67621" name="Group 95"/>
          <p:cNvGrpSpPr>
            <a:grpSpLocks/>
          </p:cNvGrpSpPr>
          <p:nvPr/>
        </p:nvGrpSpPr>
        <p:grpSpPr bwMode="auto">
          <a:xfrm>
            <a:off x="-68263" y="4137025"/>
            <a:ext cx="1098551" cy="493713"/>
            <a:chOff x="5" y="2692"/>
            <a:chExt cx="692" cy="262"/>
          </a:xfrm>
        </p:grpSpPr>
        <p:sp>
          <p:nvSpPr>
            <p:cNvPr id="67663" name="Rectangle 96"/>
            <p:cNvSpPr>
              <a:spLocks noChangeArrowheads="1"/>
            </p:cNvSpPr>
            <p:nvPr/>
          </p:nvSpPr>
          <p:spPr bwMode="auto">
            <a:xfrm>
              <a:off x="48" y="2692"/>
              <a:ext cx="560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1,000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664" name="Rectangle 97"/>
            <p:cNvSpPr>
              <a:spLocks noChangeArrowheads="1"/>
            </p:cNvSpPr>
            <p:nvPr/>
          </p:nvSpPr>
          <p:spPr bwMode="auto">
            <a:xfrm>
              <a:off x="5" y="2692"/>
              <a:ext cx="692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grpSp>
        <p:nvGrpSpPr>
          <p:cNvPr id="67622" name="Group 98"/>
          <p:cNvGrpSpPr>
            <a:grpSpLocks/>
          </p:cNvGrpSpPr>
          <p:nvPr/>
        </p:nvGrpSpPr>
        <p:grpSpPr bwMode="auto">
          <a:xfrm>
            <a:off x="762000" y="4137025"/>
            <a:ext cx="1543050" cy="493713"/>
            <a:chOff x="528" y="2692"/>
            <a:chExt cx="972" cy="262"/>
          </a:xfrm>
        </p:grpSpPr>
        <p:sp>
          <p:nvSpPr>
            <p:cNvPr id="67661" name="Rectangle 99"/>
            <p:cNvSpPr>
              <a:spLocks noChangeArrowheads="1"/>
            </p:cNvSpPr>
            <p:nvPr/>
          </p:nvSpPr>
          <p:spPr bwMode="auto">
            <a:xfrm>
              <a:off x="528" y="2692"/>
              <a:ext cx="671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305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662" name="Rectangle 100"/>
            <p:cNvSpPr>
              <a:spLocks noChangeArrowheads="1"/>
            </p:cNvSpPr>
            <p:nvPr/>
          </p:nvSpPr>
          <p:spPr bwMode="auto">
            <a:xfrm>
              <a:off x="697" y="2692"/>
              <a:ext cx="803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grpSp>
        <p:nvGrpSpPr>
          <p:cNvPr id="67623" name="Group 101"/>
          <p:cNvGrpSpPr>
            <a:grpSpLocks/>
          </p:cNvGrpSpPr>
          <p:nvPr/>
        </p:nvGrpSpPr>
        <p:grpSpPr bwMode="auto">
          <a:xfrm>
            <a:off x="1752600" y="4137025"/>
            <a:ext cx="2006600" cy="493713"/>
            <a:chOff x="1152" y="2692"/>
            <a:chExt cx="1264" cy="262"/>
          </a:xfrm>
        </p:grpSpPr>
        <p:sp>
          <p:nvSpPr>
            <p:cNvPr id="67659" name="Rectangle 102"/>
            <p:cNvSpPr>
              <a:spLocks noChangeArrowheads="1"/>
            </p:cNvSpPr>
            <p:nvPr/>
          </p:nvSpPr>
          <p:spPr bwMode="auto">
            <a:xfrm>
              <a:off x="1152" y="2692"/>
              <a:ext cx="783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733.6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660" name="Rectangle 103"/>
            <p:cNvSpPr>
              <a:spLocks noChangeArrowheads="1"/>
            </p:cNvSpPr>
            <p:nvPr/>
          </p:nvSpPr>
          <p:spPr bwMode="auto">
            <a:xfrm>
              <a:off x="1500" y="2692"/>
              <a:ext cx="916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grpSp>
        <p:nvGrpSpPr>
          <p:cNvPr id="67624" name="Group 104"/>
          <p:cNvGrpSpPr>
            <a:grpSpLocks/>
          </p:cNvGrpSpPr>
          <p:nvPr/>
        </p:nvGrpSpPr>
        <p:grpSpPr bwMode="auto">
          <a:xfrm>
            <a:off x="2971800" y="4137025"/>
            <a:ext cx="2012950" cy="493713"/>
            <a:chOff x="1920" y="2692"/>
            <a:chExt cx="1268" cy="262"/>
          </a:xfrm>
        </p:grpSpPr>
        <p:sp>
          <p:nvSpPr>
            <p:cNvPr id="67657" name="Rectangle 105"/>
            <p:cNvSpPr>
              <a:spLocks noChangeArrowheads="1"/>
            </p:cNvSpPr>
            <p:nvPr/>
          </p:nvSpPr>
          <p:spPr bwMode="auto">
            <a:xfrm>
              <a:off x="1920" y="2692"/>
              <a:ext cx="640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153.7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658" name="Rectangle 106"/>
            <p:cNvSpPr>
              <a:spLocks noChangeArrowheads="1"/>
            </p:cNvSpPr>
            <p:nvPr/>
          </p:nvSpPr>
          <p:spPr bwMode="auto">
            <a:xfrm>
              <a:off x="2416" y="2692"/>
              <a:ext cx="772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grpSp>
        <p:nvGrpSpPr>
          <p:cNvPr id="67625" name="Group 107"/>
          <p:cNvGrpSpPr>
            <a:grpSpLocks/>
          </p:cNvGrpSpPr>
          <p:nvPr/>
        </p:nvGrpSpPr>
        <p:grpSpPr bwMode="auto">
          <a:xfrm>
            <a:off x="3962400" y="4137025"/>
            <a:ext cx="1992313" cy="493713"/>
            <a:chOff x="2544" y="2692"/>
            <a:chExt cx="1255" cy="262"/>
          </a:xfrm>
        </p:grpSpPr>
        <p:sp>
          <p:nvSpPr>
            <p:cNvPr id="67655" name="Rectangle 108"/>
            <p:cNvSpPr>
              <a:spLocks noChangeArrowheads="1"/>
            </p:cNvSpPr>
            <p:nvPr/>
          </p:nvSpPr>
          <p:spPr bwMode="auto">
            <a:xfrm>
              <a:off x="2544" y="2692"/>
              <a:ext cx="479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20.5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656" name="Rectangle 109"/>
            <p:cNvSpPr>
              <a:spLocks noChangeArrowheads="1"/>
            </p:cNvSpPr>
            <p:nvPr/>
          </p:nvSpPr>
          <p:spPr bwMode="auto">
            <a:xfrm>
              <a:off x="3187" y="2692"/>
              <a:ext cx="612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sp>
        <p:nvSpPr>
          <p:cNvPr id="67626" name="Rectangle 110"/>
          <p:cNvSpPr>
            <a:spLocks noChangeArrowheads="1"/>
          </p:cNvSpPr>
          <p:nvPr/>
        </p:nvSpPr>
        <p:spPr bwMode="auto">
          <a:xfrm>
            <a:off x="4495800" y="4137025"/>
            <a:ext cx="10652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CC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1800" i="1">
                <a:solidFill>
                  <a:srgbClr val="000000"/>
                </a:solidFill>
                <a:latin typeface="Arial" charset="0"/>
                <a:cs typeface="Arial" charset="0"/>
              </a:rPr>
              <a:t>20.9</a:t>
            </a:r>
            <a:endParaRPr lang="en-US" sz="180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67627" name="Group 111"/>
          <p:cNvGrpSpPr>
            <a:grpSpLocks/>
          </p:cNvGrpSpPr>
          <p:nvPr/>
        </p:nvGrpSpPr>
        <p:grpSpPr bwMode="auto">
          <a:xfrm>
            <a:off x="-68263" y="4552950"/>
            <a:ext cx="1098551" cy="492125"/>
            <a:chOff x="5" y="2954"/>
            <a:chExt cx="692" cy="261"/>
          </a:xfrm>
        </p:grpSpPr>
        <p:sp>
          <p:nvSpPr>
            <p:cNvPr id="67653" name="Rectangle 112"/>
            <p:cNvSpPr>
              <a:spLocks noChangeArrowheads="1"/>
            </p:cNvSpPr>
            <p:nvPr/>
          </p:nvSpPr>
          <p:spPr bwMode="auto">
            <a:xfrm>
              <a:off x="48" y="2954"/>
              <a:ext cx="560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0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654" name="Rectangle 113"/>
            <p:cNvSpPr>
              <a:spLocks noChangeArrowheads="1"/>
            </p:cNvSpPr>
            <p:nvPr/>
          </p:nvSpPr>
          <p:spPr bwMode="auto">
            <a:xfrm>
              <a:off x="5" y="2954"/>
              <a:ext cx="692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grpSp>
        <p:nvGrpSpPr>
          <p:cNvPr id="67628" name="Group 114"/>
          <p:cNvGrpSpPr>
            <a:grpSpLocks/>
          </p:cNvGrpSpPr>
          <p:nvPr/>
        </p:nvGrpSpPr>
        <p:grpSpPr bwMode="auto">
          <a:xfrm>
            <a:off x="762000" y="4552950"/>
            <a:ext cx="1543050" cy="492125"/>
            <a:chOff x="528" y="2954"/>
            <a:chExt cx="972" cy="261"/>
          </a:xfrm>
        </p:grpSpPr>
        <p:sp>
          <p:nvSpPr>
            <p:cNvPr id="67651" name="Rectangle 115"/>
            <p:cNvSpPr>
              <a:spLocks noChangeArrowheads="1"/>
            </p:cNvSpPr>
            <p:nvPr/>
          </p:nvSpPr>
          <p:spPr bwMode="auto">
            <a:xfrm>
              <a:off x="528" y="2954"/>
              <a:ext cx="671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6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0</a:t>
              </a:r>
              <a:endParaRPr lang="en-US" sz="16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6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652" name="Rectangle 116"/>
            <p:cNvSpPr>
              <a:spLocks noChangeArrowheads="1"/>
            </p:cNvSpPr>
            <p:nvPr/>
          </p:nvSpPr>
          <p:spPr bwMode="auto">
            <a:xfrm>
              <a:off x="697" y="2954"/>
              <a:ext cx="803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grpSp>
        <p:nvGrpSpPr>
          <p:cNvPr id="67629" name="Group 117"/>
          <p:cNvGrpSpPr>
            <a:grpSpLocks/>
          </p:cNvGrpSpPr>
          <p:nvPr/>
        </p:nvGrpSpPr>
        <p:grpSpPr bwMode="auto">
          <a:xfrm>
            <a:off x="1752600" y="4552950"/>
            <a:ext cx="2006600" cy="492125"/>
            <a:chOff x="1152" y="2954"/>
            <a:chExt cx="1264" cy="261"/>
          </a:xfrm>
        </p:grpSpPr>
        <p:sp>
          <p:nvSpPr>
            <p:cNvPr id="67649" name="Rectangle 118"/>
            <p:cNvSpPr>
              <a:spLocks noChangeArrowheads="1"/>
            </p:cNvSpPr>
            <p:nvPr/>
          </p:nvSpPr>
          <p:spPr bwMode="auto">
            <a:xfrm>
              <a:off x="1152" y="2954"/>
              <a:ext cx="783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760.0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650" name="Rectangle 119"/>
            <p:cNvSpPr>
              <a:spLocks noChangeArrowheads="1"/>
            </p:cNvSpPr>
            <p:nvPr/>
          </p:nvSpPr>
          <p:spPr bwMode="auto">
            <a:xfrm>
              <a:off x="1500" y="2954"/>
              <a:ext cx="916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grpSp>
        <p:nvGrpSpPr>
          <p:cNvPr id="67630" name="Group 120"/>
          <p:cNvGrpSpPr>
            <a:grpSpLocks/>
          </p:cNvGrpSpPr>
          <p:nvPr/>
        </p:nvGrpSpPr>
        <p:grpSpPr bwMode="auto">
          <a:xfrm>
            <a:off x="2971800" y="4552950"/>
            <a:ext cx="2012950" cy="492125"/>
            <a:chOff x="1920" y="2954"/>
            <a:chExt cx="1268" cy="261"/>
          </a:xfrm>
        </p:grpSpPr>
        <p:sp>
          <p:nvSpPr>
            <p:cNvPr id="67647" name="Rectangle 121"/>
            <p:cNvSpPr>
              <a:spLocks noChangeArrowheads="1"/>
            </p:cNvSpPr>
            <p:nvPr/>
          </p:nvSpPr>
          <p:spPr bwMode="auto">
            <a:xfrm>
              <a:off x="1920" y="2954"/>
              <a:ext cx="640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159.2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648" name="Rectangle 122"/>
            <p:cNvSpPr>
              <a:spLocks noChangeArrowheads="1"/>
            </p:cNvSpPr>
            <p:nvPr/>
          </p:nvSpPr>
          <p:spPr bwMode="auto">
            <a:xfrm>
              <a:off x="2416" y="2954"/>
              <a:ext cx="772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grpSp>
        <p:nvGrpSpPr>
          <p:cNvPr id="67631" name="Group 123"/>
          <p:cNvGrpSpPr>
            <a:grpSpLocks/>
          </p:cNvGrpSpPr>
          <p:nvPr/>
        </p:nvGrpSpPr>
        <p:grpSpPr bwMode="auto">
          <a:xfrm>
            <a:off x="3962400" y="4552950"/>
            <a:ext cx="1992313" cy="492125"/>
            <a:chOff x="2544" y="2954"/>
            <a:chExt cx="1255" cy="261"/>
          </a:xfrm>
        </p:grpSpPr>
        <p:sp>
          <p:nvSpPr>
            <p:cNvPr id="67645" name="Rectangle 124"/>
            <p:cNvSpPr>
              <a:spLocks noChangeArrowheads="1"/>
            </p:cNvSpPr>
            <p:nvPr/>
          </p:nvSpPr>
          <p:spPr bwMode="auto">
            <a:xfrm>
              <a:off x="2544" y="2954"/>
              <a:ext cx="479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800" i="1">
                  <a:solidFill>
                    <a:srgbClr val="000000"/>
                  </a:solidFill>
                  <a:latin typeface="Arial" charset="0"/>
                  <a:cs typeface="Arial" charset="0"/>
                </a:rPr>
                <a:t>21.2</a:t>
              </a:r>
              <a:endParaRPr lang="en-US" sz="1800">
                <a:solidFill>
                  <a:srgbClr val="000000"/>
                </a:solidFill>
                <a:latin typeface="Arial" charset="0"/>
                <a:cs typeface="Times New Roman" pitchFamily="18" charset="0"/>
              </a:endParaRPr>
            </a:p>
            <a:p>
              <a:endParaRPr lang="en-US" sz="1800" b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7646" name="Rectangle 125"/>
            <p:cNvSpPr>
              <a:spLocks noChangeArrowheads="1"/>
            </p:cNvSpPr>
            <p:nvPr/>
          </p:nvSpPr>
          <p:spPr bwMode="auto">
            <a:xfrm>
              <a:off x="3187" y="2954"/>
              <a:ext cx="612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">
                  <a:solidFill>
                    <a:srgbClr val="FFCC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>
                <a:solidFill>
                  <a:srgbClr val="FFFFCC"/>
                </a:solidFill>
                <a:latin typeface="Arial" charset="0"/>
              </a:endParaRPr>
            </a:p>
          </p:txBody>
        </p:sp>
      </p:grpSp>
      <p:sp>
        <p:nvSpPr>
          <p:cNvPr id="67632" name="Rectangle 126"/>
          <p:cNvSpPr>
            <a:spLocks noChangeArrowheads="1"/>
          </p:cNvSpPr>
          <p:nvPr/>
        </p:nvSpPr>
        <p:spPr bwMode="auto">
          <a:xfrm>
            <a:off x="4495800" y="4552950"/>
            <a:ext cx="106521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CC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1800" i="1">
                <a:solidFill>
                  <a:srgbClr val="000000"/>
                </a:solidFill>
                <a:latin typeface="Arial" charset="0"/>
                <a:cs typeface="Arial" charset="0"/>
              </a:rPr>
              <a:t>20.9</a:t>
            </a:r>
            <a:endParaRPr lang="en-US" sz="180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633" name="Line 127"/>
          <p:cNvSpPr>
            <a:spLocks noChangeShapeType="1"/>
          </p:cNvSpPr>
          <p:nvPr/>
        </p:nvSpPr>
        <p:spPr bwMode="auto">
          <a:xfrm>
            <a:off x="0" y="2193925"/>
            <a:ext cx="5562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67634" name="Line 128"/>
          <p:cNvSpPr>
            <a:spLocks noChangeShapeType="1"/>
          </p:cNvSpPr>
          <p:nvPr/>
        </p:nvSpPr>
        <p:spPr bwMode="auto">
          <a:xfrm>
            <a:off x="1736725" y="998538"/>
            <a:ext cx="15875" cy="39385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67635" name="Line 129"/>
          <p:cNvSpPr>
            <a:spLocks noChangeShapeType="1"/>
          </p:cNvSpPr>
          <p:nvPr/>
        </p:nvSpPr>
        <p:spPr bwMode="auto">
          <a:xfrm flipH="1">
            <a:off x="2986088" y="998538"/>
            <a:ext cx="11112" cy="39385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67636" name="Line 130"/>
          <p:cNvSpPr>
            <a:spLocks noChangeShapeType="1"/>
          </p:cNvSpPr>
          <p:nvPr/>
        </p:nvSpPr>
        <p:spPr bwMode="auto">
          <a:xfrm>
            <a:off x="4667250" y="1038225"/>
            <a:ext cx="0" cy="3886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67637" name="Line 131"/>
          <p:cNvSpPr>
            <a:spLocks noChangeShapeType="1"/>
          </p:cNvSpPr>
          <p:nvPr/>
        </p:nvSpPr>
        <p:spPr bwMode="auto">
          <a:xfrm>
            <a:off x="-4763" y="1746250"/>
            <a:ext cx="5562601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67638" name="Line 132"/>
          <p:cNvSpPr>
            <a:spLocks noChangeShapeType="1"/>
          </p:cNvSpPr>
          <p:nvPr/>
        </p:nvSpPr>
        <p:spPr bwMode="auto">
          <a:xfrm>
            <a:off x="914400" y="2193925"/>
            <a:ext cx="0" cy="2743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67639" name="Line 133"/>
          <p:cNvSpPr>
            <a:spLocks noChangeShapeType="1"/>
          </p:cNvSpPr>
          <p:nvPr/>
        </p:nvSpPr>
        <p:spPr bwMode="auto">
          <a:xfrm>
            <a:off x="3952875" y="2203450"/>
            <a:ext cx="9525" cy="27336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67640" name="Rectangle 134"/>
          <p:cNvSpPr>
            <a:spLocks noChangeArrowheads="1"/>
          </p:cNvSpPr>
          <p:nvPr/>
        </p:nvSpPr>
        <p:spPr bwMode="auto">
          <a:xfrm>
            <a:off x="-90488" y="1524000"/>
            <a:ext cx="7315201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67641" name="Line 135"/>
          <p:cNvSpPr>
            <a:spLocks noChangeShapeType="1"/>
          </p:cNvSpPr>
          <p:nvPr/>
        </p:nvSpPr>
        <p:spPr bwMode="auto">
          <a:xfrm>
            <a:off x="33338" y="4929188"/>
            <a:ext cx="5562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67642" name="Text Box 136"/>
          <p:cNvSpPr txBox="1">
            <a:spLocks noChangeArrowheads="1"/>
          </p:cNvSpPr>
          <p:nvPr/>
        </p:nvSpPr>
        <p:spPr bwMode="auto">
          <a:xfrm>
            <a:off x="457200" y="5105400"/>
            <a:ext cx="495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1">
                <a:solidFill>
                  <a:srgbClr val="000000"/>
                </a:solidFill>
              </a:rPr>
              <a:t>19.5% O</a:t>
            </a:r>
            <a:r>
              <a:rPr lang="en-US" sz="1800" i="1" baseline="-25000">
                <a:solidFill>
                  <a:srgbClr val="000000"/>
                </a:solidFill>
              </a:rPr>
              <a:t>2</a:t>
            </a:r>
            <a:r>
              <a:rPr lang="en-US" sz="1800" i="1">
                <a:solidFill>
                  <a:srgbClr val="000000"/>
                </a:solidFill>
              </a:rPr>
              <a:t> at sea level = 18 kPa</a:t>
            </a:r>
          </a:p>
        </p:txBody>
      </p:sp>
      <p:pic>
        <p:nvPicPr>
          <p:cNvPr id="67643" name="Picture 4" descr="mont blanc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4" t="18651" r="15909"/>
          <a:stretch>
            <a:fillRect/>
          </a:stretch>
        </p:blipFill>
        <p:spPr bwMode="auto">
          <a:xfrm>
            <a:off x="5510213" y="1012825"/>
            <a:ext cx="3633787" cy="48609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644" name="Line 137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>
              <a:solidFill>
                <a:srgbClr val="FFFF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11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0" descr="G460 w red flipped OL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7760" y="2622654"/>
            <a:ext cx="2993901" cy="371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1681163" y="101600"/>
            <a:ext cx="6761162" cy="812800"/>
          </a:xfrm>
        </p:spPr>
        <p:txBody>
          <a:bodyPr/>
          <a:lstStyle/>
          <a:p>
            <a:r>
              <a:rPr lang="en-US" sz="2000" dirty="0" err="1" smtClean="0"/>
              <a:t>Prendiendo</a:t>
            </a:r>
            <a:r>
              <a:rPr lang="en-US" sz="2000" dirty="0" smtClean="0"/>
              <a:t> el </a:t>
            </a:r>
            <a:r>
              <a:rPr lang="en-US" sz="2000" dirty="0" err="1" smtClean="0"/>
              <a:t>Instrumento</a:t>
            </a:r>
            <a:r>
              <a:rPr lang="en-US" sz="2000" dirty="0" smtClean="0"/>
              <a:t> 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9029" y="1042988"/>
            <a:ext cx="6504963" cy="4508500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dirty="0" err="1" smtClean="0"/>
              <a:t>Verificar</a:t>
            </a:r>
            <a:r>
              <a:rPr lang="en-US" sz="1800" dirty="0" smtClean="0"/>
              <a:t> el </a:t>
            </a:r>
            <a:r>
              <a:rPr lang="en-US" sz="1800" dirty="0" err="1" smtClean="0"/>
              <a:t>apropiado</a:t>
            </a:r>
            <a:r>
              <a:rPr lang="en-US" sz="1800" dirty="0" smtClean="0"/>
              <a:t> </a:t>
            </a:r>
            <a:r>
              <a:rPr lang="en-US" sz="1800" dirty="0" err="1" smtClean="0"/>
              <a:t>funcionamiento</a:t>
            </a:r>
            <a:r>
              <a:rPr lang="en-US" sz="1800" dirty="0" smtClean="0"/>
              <a:t> </a:t>
            </a:r>
            <a:r>
              <a:rPr lang="en-US" sz="1800" dirty="0" err="1" smtClean="0"/>
              <a:t>realizando</a:t>
            </a:r>
            <a:r>
              <a:rPr lang="en-US" sz="1800" dirty="0" smtClean="0"/>
              <a:t> un bump test antes del </a:t>
            </a:r>
            <a:r>
              <a:rPr lang="en-US" sz="1800" dirty="0" err="1" smtClean="0"/>
              <a:t>uso</a:t>
            </a:r>
            <a:r>
              <a:rPr lang="en-US" sz="1800" dirty="0" smtClean="0"/>
              <a:t> </a:t>
            </a:r>
            <a:r>
              <a:rPr lang="en-US" sz="1800" dirty="0" err="1" smtClean="0"/>
              <a:t>diario</a:t>
            </a:r>
            <a:endParaRPr lang="en-US" sz="1800" dirty="0" smtClean="0"/>
          </a:p>
          <a:p>
            <a:pPr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dirty="0" err="1" smtClean="0"/>
              <a:t>Asegurese</a:t>
            </a:r>
            <a:r>
              <a:rPr lang="en-US" sz="1800" dirty="0" smtClean="0"/>
              <a:t> </a:t>
            </a:r>
            <a:r>
              <a:rPr lang="en-US" sz="1800" dirty="0" err="1" smtClean="0"/>
              <a:t>que</a:t>
            </a:r>
            <a:r>
              <a:rPr lang="en-US" sz="1800" dirty="0" smtClean="0"/>
              <a:t> el </a:t>
            </a:r>
            <a:r>
              <a:rPr lang="en-US" sz="1800" dirty="0" err="1" smtClean="0"/>
              <a:t>equipo</a:t>
            </a:r>
            <a:r>
              <a:rPr lang="en-US" sz="1800" dirty="0" smtClean="0"/>
              <a:t> </a:t>
            </a:r>
            <a:r>
              <a:rPr lang="en-US" sz="1800" dirty="0" err="1" smtClean="0"/>
              <a:t>esta</a:t>
            </a:r>
            <a:r>
              <a:rPr lang="en-US" sz="1800" dirty="0" smtClean="0"/>
              <a:t> </a:t>
            </a:r>
            <a:r>
              <a:rPr lang="en-US" sz="1800" dirty="0" err="1" smtClean="0"/>
              <a:t>localizado</a:t>
            </a:r>
            <a:r>
              <a:rPr lang="en-US" sz="1800" dirty="0" smtClean="0"/>
              <a:t> en </a:t>
            </a:r>
            <a:r>
              <a:rPr lang="en-US" sz="1800" dirty="0" err="1" smtClean="0"/>
              <a:t>aire</a:t>
            </a:r>
            <a:r>
              <a:rPr lang="en-US" sz="1800" dirty="0" smtClean="0"/>
              <a:t> fresco antes de </a:t>
            </a:r>
            <a:r>
              <a:rPr lang="en-US" sz="1800" dirty="0" err="1" smtClean="0"/>
              <a:t>prenderlo</a:t>
            </a:r>
            <a:endParaRPr lang="en-US" sz="1800" dirty="0" smtClean="0"/>
          </a:p>
          <a:p>
            <a:pPr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dirty="0" err="1" smtClean="0"/>
              <a:t>Apretar</a:t>
            </a:r>
            <a:r>
              <a:rPr lang="en-US" sz="1800" dirty="0" smtClean="0"/>
              <a:t> el </a:t>
            </a:r>
            <a:r>
              <a:rPr lang="en-US" sz="1800" dirty="0" err="1" smtClean="0"/>
              <a:t>boton</a:t>
            </a:r>
            <a:r>
              <a:rPr lang="en-US" sz="1800" dirty="0" smtClean="0"/>
              <a:t> de la </a:t>
            </a:r>
            <a:r>
              <a:rPr lang="en-US" sz="1800" dirty="0" err="1" smtClean="0"/>
              <a:t>mano</a:t>
            </a:r>
            <a:r>
              <a:rPr lang="en-US" sz="1800" dirty="0" smtClean="0"/>
              <a:t> </a:t>
            </a:r>
            <a:r>
              <a:rPr lang="en-US" sz="1800" dirty="0" err="1" smtClean="0"/>
              <a:t>derecha</a:t>
            </a:r>
            <a:r>
              <a:rPr lang="en-US" sz="1800" dirty="0" smtClean="0"/>
              <a:t> </a:t>
            </a:r>
            <a:r>
              <a:rPr lang="en-US" sz="1800" dirty="0" err="1" smtClean="0"/>
              <a:t>para</a:t>
            </a:r>
            <a:r>
              <a:rPr lang="en-US" sz="1800" dirty="0" smtClean="0"/>
              <a:t> </a:t>
            </a:r>
            <a:r>
              <a:rPr lang="en-US" sz="1800" dirty="0" err="1" smtClean="0"/>
              <a:t>prendido</a:t>
            </a:r>
            <a:endParaRPr lang="en-US" sz="1800" dirty="0" smtClean="0"/>
          </a:p>
        </p:txBody>
      </p:sp>
      <p:sp>
        <p:nvSpPr>
          <p:cNvPr id="25605" name="Line 6"/>
          <p:cNvSpPr>
            <a:spLocks noChangeShapeType="1"/>
          </p:cNvSpPr>
          <p:nvPr/>
        </p:nvSpPr>
        <p:spPr bwMode="auto">
          <a:xfrm flipV="1">
            <a:off x="4334608" y="3924299"/>
            <a:ext cx="1497867" cy="6037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75783" name="Text Box 8"/>
          <p:cNvSpPr txBox="1">
            <a:spLocks noChangeArrowheads="1"/>
          </p:cNvSpPr>
          <p:nvPr/>
        </p:nvSpPr>
        <p:spPr bwMode="auto">
          <a:xfrm>
            <a:off x="5824538" y="3378200"/>
            <a:ext cx="1860550" cy="830997"/>
          </a:xfrm>
          <a:prstGeom prst="rect">
            <a:avLst/>
          </a:prstGeom>
          <a:solidFill>
            <a:srgbClr val="FFFFFF"/>
          </a:solidFill>
          <a:ln w="22225">
            <a:solidFill>
              <a:srgbClr val="000000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600" i="1" dirty="0" err="1" smtClean="0">
                <a:solidFill>
                  <a:srgbClr val="000000"/>
                </a:solidFill>
              </a:rPr>
              <a:t>Boton</a:t>
            </a:r>
            <a:r>
              <a:rPr lang="en-US" sz="1600" i="1" dirty="0" smtClean="0">
                <a:solidFill>
                  <a:srgbClr val="000000"/>
                </a:solidFill>
              </a:rPr>
              <a:t> On </a:t>
            </a:r>
            <a:r>
              <a:rPr lang="en-US" sz="1600" i="1" dirty="0">
                <a:solidFill>
                  <a:srgbClr val="000000"/>
                </a:solidFill>
              </a:rPr>
              <a:t>/ Off </a:t>
            </a:r>
            <a:r>
              <a:rPr lang="en-US" sz="1600" i="1" dirty="0" smtClean="0">
                <a:solidFill>
                  <a:srgbClr val="000000"/>
                </a:solidFill>
              </a:rPr>
              <a:t>(el </a:t>
            </a:r>
            <a:r>
              <a:rPr lang="en-US" sz="1600" i="1" dirty="0" err="1" smtClean="0">
                <a:solidFill>
                  <a:srgbClr val="000000"/>
                </a:solidFill>
              </a:rPr>
              <a:t>que</a:t>
            </a:r>
            <a:r>
              <a:rPr lang="en-US" sz="1600" i="1" dirty="0" smtClean="0">
                <a:solidFill>
                  <a:srgbClr val="000000"/>
                </a:solidFill>
              </a:rPr>
              <a:t> </a:t>
            </a:r>
            <a:r>
              <a:rPr lang="en-US" sz="1600" i="1" dirty="0" err="1" smtClean="0">
                <a:solidFill>
                  <a:srgbClr val="000000"/>
                </a:solidFill>
              </a:rPr>
              <a:t>tiene</a:t>
            </a:r>
            <a:r>
              <a:rPr lang="en-US" sz="1600" i="1" dirty="0" smtClean="0">
                <a:solidFill>
                  <a:srgbClr val="000000"/>
                </a:solidFill>
              </a:rPr>
              <a:t> </a:t>
            </a:r>
            <a:r>
              <a:rPr lang="en-US" sz="1600" i="1" dirty="0" err="1" smtClean="0">
                <a:solidFill>
                  <a:srgbClr val="000000"/>
                </a:solidFill>
              </a:rPr>
              <a:t>punto</a:t>
            </a:r>
            <a:r>
              <a:rPr lang="en-US" sz="1600" i="1" dirty="0" smtClean="0">
                <a:solidFill>
                  <a:srgbClr val="000000"/>
                </a:solidFill>
              </a:rPr>
              <a:t> </a:t>
            </a:r>
            <a:r>
              <a:rPr lang="en-US" sz="1600" i="1" dirty="0" err="1" smtClean="0">
                <a:solidFill>
                  <a:srgbClr val="000000"/>
                </a:solidFill>
              </a:rPr>
              <a:t>verde</a:t>
            </a:r>
            <a:r>
              <a:rPr lang="en-US" sz="1600" i="1" dirty="0" smtClean="0">
                <a:solidFill>
                  <a:srgbClr val="000000"/>
                </a:solidFill>
              </a:rPr>
              <a:t>)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25607" name="Line 4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75293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err="1" smtClean="0"/>
              <a:t>Verificando</a:t>
            </a:r>
            <a:r>
              <a:rPr lang="en-US" sz="2000" dirty="0" smtClean="0"/>
              <a:t> la Version del Firmware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377950"/>
            <a:ext cx="4044950" cy="4508500"/>
          </a:xfrm>
        </p:spPr>
        <p:txBody>
          <a:bodyPr/>
          <a:lstStyle/>
          <a:p>
            <a:r>
              <a:rPr lang="en-US" sz="1800" dirty="0" smtClean="0"/>
              <a:t>La </a:t>
            </a:r>
            <a:r>
              <a:rPr lang="en-US" sz="1800" dirty="0" err="1" smtClean="0"/>
              <a:t>primera</a:t>
            </a:r>
            <a:r>
              <a:rPr lang="en-US" sz="1800" dirty="0" smtClean="0"/>
              <a:t> </a:t>
            </a:r>
            <a:r>
              <a:rPr lang="en-US" sz="1800" dirty="0" err="1" smtClean="0"/>
              <a:t>pantalla</a:t>
            </a:r>
            <a:r>
              <a:rPr lang="en-US" sz="1800" dirty="0" smtClean="0"/>
              <a:t> en la </a:t>
            </a:r>
            <a:r>
              <a:rPr lang="en-US" sz="1800" dirty="0" err="1" smtClean="0"/>
              <a:t>secuencia</a:t>
            </a:r>
            <a:r>
              <a:rPr lang="en-US" sz="1800" dirty="0" smtClean="0"/>
              <a:t> de </a:t>
            </a:r>
            <a:r>
              <a:rPr lang="en-US" sz="1800" dirty="0" err="1" smtClean="0"/>
              <a:t>inicio</a:t>
            </a:r>
            <a:r>
              <a:rPr lang="en-US" sz="1800" dirty="0" smtClean="0"/>
              <a:t> del </a:t>
            </a:r>
            <a:r>
              <a:rPr lang="en-US" sz="1800" dirty="0" err="1" smtClean="0"/>
              <a:t>equipo</a:t>
            </a:r>
            <a:r>
              <a:rPr lang="en-US" sz="1800" dirty="0" smtClean="0"/>
              <a:t> </a:t>
            </a:r>
            <a:r>
              <a:rPr lang="en-US" sz="1800" dirty="0" err="1" smtClean="0"/>
              <a:t>muestra</a:t>
            </a:r>
            <a:r>
              <a:rPr lang="en-US" sz="1800" dirty="0" smtClean="0"/>
              <a:t> la version del software (firmware) </a:t>
            </a:r>
            <a:r>
              <a:rPr lang="en-US" sz="1800" dirty="0" err="1" smtClean="0"/>
              <a:t>actualmente</a:t>
            </a:r>
            <a:r>
              <a:rPr lang="en-US" sz="1800" dirty="0" smtClean="0"/>
              <a:t> </a:t>
            </a:r>
            <a:r>
              <a:rPr lang="en-US" sz="1800" dirty="0" err="1" smtClean="0"/>
              <a:t>instalado</a:t>
            </a:r>
            <a:endParaRPr lang="en-US" sz="1800" dirty="0" smtClean="0"/>
          </a:p>
        </p:txBody>
      </p:sp>
      <p:pic>
        <p:nvPicPr>
          <p:cNvPr id="26628" name="Picture 2" descr="Startbild Kop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4288" y="1444625"/>
            <a:ext cx="2951162" cy="14144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Line 5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31368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798777" y="5249008"/>
            <a:ext cx="1345223" cy="160899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92263" y="95250"/>
            <a:ext cx="2663825" cy="812800"/>
          </a:xfrm>
        </p:spPr>
        <p:txBody>
          <a:bodyPr/>
          <a:lstStyle/>
          <a:p>
            <a:r>
              <a:rPr lang="en-US" sz="2000" dirty="0" err="1" smtClean="0"/>
              <a:t>Secuencia</a:t>
            </a:r>
            <a:r>
              <a:rPr lang="en-US" sz="2000" dirty="0" smtClean="0"/>
              <a:t> de </a:t>
            </a:r>
            <a:r>
              <a:rPr lang="en-US" sz="2000" dirty="0" err="1" smtClean="0"/>
              <a:t>Inicio</a:t>
            </a:r>
            <a:endParaRPr lang="en-US" sz="2000" dirty="0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538" y="1150938"/>
            <a:ext cx="4070350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err="1" smtClean="0"/>
              <a:t>Luego</a:t>
            </a:r>
            <a:r>
              <a:rPr lang="en-US" sz="1600" dirty="0" smtClean="0"/>
              <a:t> de </a:t>
            </a:r>
            <a:r>
              <a:rPr lang="en-US" sz="1600" dirty="0" err="1" smtClean="0"/>
              <a:t>iniciado</a:t>
            </a:r>
            <a:r>
              <a:rPr lang="en-US" sz="1600" dirty="0" smtClean="0"/>
              <a:t> el </a:t>
            </a:r>
            <a:r>
              <a:rPr lang="en-US" sz="1600" dirty="0" err="1" smtClean="0"/>
              <a:t>instrumento</a:t>
            </a:r>
            <a:r>
              <a:rPr lang="en-US" sz="1600" dirty="0" smtClean="0"/>
              <a:t> </a:t>
            </a:r>
            <a:r>
              <a:rPr lang="en-US" sz="1600" dirty="0" err="1" smtClean="0"/>
              <a:t>desplegara</a:t>
            </a:r>
            <a:r>
              <a:rPr lang="en-US" sz="1600" dirty="0" smtClean="0"/>
              <a:t> la </a:t>
            </a:r>
            <a:r>
              <a:rPr lang="en-US" sz="1600" dirty="0" err="1" smtClean="0"/>
              <a:t>siguiente</a:t>
            </a:r>
            <a:r>
              <a:rPr lang="en-US" sz="1600" dirty="0" smtClean="0"/>
              <a:t> </a:t>
            </a:r>
            <a:r>
              <a:rPr lang="en-US" sz="1600" dirty="0" err="1" smtClean="0"/>
              <a:t>secuencia</a:t>
            </a:r>
            <a:r>
              <a:rPr lang="en-US" sz="1600" dirty="0" smtClean="0"/>
              <a:t> de </a:t>
            </a:r>
            <a:r>
              <a:rPr lang="en-US" sz="1600" dirty="0" err="1" smtClean="0"/>
              <a:t>pantallas</a:t>
            </a:r>
            <a:endParaRPr lang="en-US" sz="1600" dirty="0" smtClean="0"/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Status del sensor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600" dirty="0" err="1" smtClean="0"/>
              <a:t>Ajustes</a:t>
            </a:r>
            <a:r>
              <a:rPr lang="en-US" sz="1600" dirty="0" smtClean="0"/>
              <a:t> de </a:t>
            </a:r>
            <a:r>
              <a:rPr lang="en-US" sz="1600" dirty="0" err="1" smtClean="0"/>
              <a:t>alarma</a:t>
            </a:r>
            <a:endParaRPr lang="en-US" sz="1600" dirty="0" smtClean="0"/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600" dirty="0" err="1" smtClean="0"/>
              <a:t>Calibracion</a:t>
            </a:r>
            <a:r>
              <a:rPr lang="en-US" sz="1600" dirty="0" smtClean="0"/>
              <a:t> y </a:t>
            </a:r>
            <a:r>
              <a:rPr lang="en-US" sz="1600" dirty="0" err="1" smtClean="0"/>
              <a:t>fechas</a:t>
            </a:r>
            <a:r>
              <a:rPr lang="en-US" sz="1600" dirty="0" smtClean="0"/>
              <a:t> de </a:t>
            </a:r>
            <a:r>
              <a:rPr lang="en-US" sz="1600" dirty="0" err="1" smtClean="0"/>
              <a:t>vencimiento</a:t>
            </a:r>
            <a:r>
              <a:rPr lang="en-US" sz="1600" dirty="0" smtClean="0"/>
              <a:t> del bump test 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Las </a:t>
            </a:r>
            <a:r>
              <a:rPr lang="en-US" sz="1600" dirty="0" err="1" smtClean="0"/>
              <a:t>alarmas</a:t>
            </a:r>
            <a:r>
              <a:rPr lang="en-US" sz="1600" dirty="0" smtClean="0"/>
              <a:t> audible y visual se </a:t>
            </a:r>
            <a:r>
              <a:rPr lang="en-US" sz="1600" dirty="0" err="1" smtClean="0"/>
              <a:t>activaran</a:t>
            </a:r>
            <a:endParaRPr lang="en-US" sz="1600" dirty="0" smtClean="0"/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La </a:t>
            </a:r>
            <a:r>
              <a:rPr lang="en-US" sz="1600" dirty="0" err="1" smtClean="0"/>
              <a:t>cuenta</a:t>
            </a:r>
            <a:r>
              <a:rPr lang="en-US" sz="1600" dirty="0" smtClean="0"/>
              <a:t> </a:t>
            </a:r>
            <a:r>
              <a:rPr lang="en-US" sz="1600" dirty="0" err="1" smtClean="0"/>
              <a:t>regresiva</a:t>
            </a:r>
            <a:r>
              <a:rPr lang="en-US" sz="1600" dirty="0" smtClean="0"/>
              <a:t> </a:t>
            </a:r>
            <a:r>
              <a:rPr lang="en-US" sz="1600" dirty="0" err="1" smtClean="0"/>
              <a:t>indicara</a:t>
            </a:r>
            <a:r>
              <a:rPr lang="en-US" sz="1600" dirty="0" smtClean="0"/>
              <a:t> </a:t>
            </a:r>
            <a:r>
              <a:rPr lang="en-US" sz="1600" dirty="0" err="1" smtClean="0"/>
              <a:t>cuando</a:t>
            </a:r>
            <a:r>
              <a:rPr lang="en-US" sz="1600" dirty="0" smtClean="0"/>
              <a:t> el G460 </a:t>
            </a:r>
            <a:r>
              <a:rPr lang="en-US" sz="1600" dirty="0" err="1" smtClean="0"/>
              <a:t>este</a:t>
            </a:r>
            <a:r>
              <a:rPr lang="en-US" sz="1600" dirty="0" smtClean="0"/>
              <a:t> </a:t>
            </a:r>
            <a:r>
              <a:rPr lang="en-US" sz="1600" dirty="0" err="1" smtClean="0"/>
              <a:t>listo</a:t>
            </a:r>
            <a:r>
              <a:rPr lang="en-US" sz="1600" dirty="0" smtClean="0"/>
              <a:t> </a:t>
            </a:r>
            <a:r>
              <a:rPr lang="en-US" sz="1600" dirty="0" err="1" smtClean="0"/>
              <a:t>para</a:t>
            </a:r>
            <a:r>
              <a:rPr lang="en-US" sz="1600" dirty="0" smtClean="0"/>
              <a:t> </a:t>
            </a:r>
            <a:r>
              <a:rPr lang="en-US" sz="1600" dirty="0" err="1" smtClean="0"/>
              <a:t>su</a:t>
            </a:r>
            <a:r>
              <a:rPr lang="en-US" sz="1600" dirty="0" smtClean="0"/>
              <a:t> </a:t>
            </a:r>
            <a:r>
              <a:rPr lang="en-US" sz="1600" dirty="0" err="1" smtClean="0"/>
              <a:t>uso</a:t>
            </a:r>
            <a:endParaRPr lang="en-US" sz="1600" dirty="0" smtClean="0"/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El </a:t>
            </a:r>
            <a:r>
              <a:rPr lang="en-US" sz="1600" dirty="0" err="1" smtClean="0"/>
              <a:t>instrumento</a:t>
            </a:r>
            <a:r>
              <a:rPr lang="en-US" sz="1600" dirty="0" smtClean="0"/>
              <a:t> </a:t>
            </a:r>
            <a:r>
              <a:rPr lang="en-US" sz="1600" dirty="0" err="1" smtClean="0"/>
              <a:t>desplegara</a:t>
            </a:r>
            <a:r>
              <a:rPr lang="en-US" sz="1600" dirty="0" smtClean="0"/>
              <a:t> </a:t>
            </a:r>
            <a:r>
              <a:rPr lang="en-US" sz="1600" dirty="0" err="1" smtClean="0"/>
              <a:t>notificacion</a:t>
            </a:r>
            <a:r>
              <a:rPr lang="en-US" sz="1600" dirty="0" smtClean="0"/>
              <a:t> de </a:t>
            </a:r>
            <a:r>
              <a:rPr lang="en-US" sz="1600" dirty="0" err="1" smtClean="0"/>
              <a:t>alarma</a:t>
            </a:r>
            <a:r>
              <a:rPr lang="en-US" sz="1600" dirty="0" smtClean="0"/>
              <a:t> </a:t>
            </a:r>
            <a:r>
              <a:rPr lang="en-US" sz="1600" dirty="0" err="1" smtClean="0"/>
              <a:t>si</a:t>
            </a:r>
            <a:r>
              <a:rPr lang="en-US" sz="1600" dirty="0" smtClean="0"/>
              <a:t> el bump test o la </a:t>
            </a:r>
            <a:r>
              <a:rPr lang="en-US" sz="1600" dirty="0" err="1" smtClean="0"/>
              <a:t>calibración</a:t>
            </a:r>
            <a:r>
              <a:rPr lang="en-US" sz="1600" dirty="0" smtClean="0"/>
              <a:t> </a:t>
            </a:r>
            <a:r>
              <a:rPr lang="en-US" sz="1600" dirty="0" err="1" smtClean="0"/>
              <a:t>estan</a:t>
            </a:r>
            <a:r>
              <a:rPr lang="en-US" sz="1600" dirty="0" smtClean="0"/>
              <a:t> </a:t>
            </a:r>
            <a:r>
              <a:rPr lang="en-US" sz="1600" dirty="0" err="1" smtClean="0"/>
              <a:t>vencido</a:t>
            </a:r>
            <a:r>
              <a:rPr lang="en-US" sz="1600" dirty="0" smtClean="0"/>
              <a:t> </a:t>
            </a:r>
          </a:p>
        </p:txBody>
      </p:sp>
      <p:sp>
        <p:nvSpPr>
          <p:cNvPr id="27652" name="Line 4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9438" y="364753"/>
            <a:ext cx="4548187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4" name="Rectangle 7"/>
          <p:cNvSpPr>
            <a:spLocks noChangeArrowheads="1"/>
          </p:cNvSpPr>
          <p:nvPr/>
        </p:nvSpPr>
        <p:spPr bwMode="auto">
          <a:xfrm>
            <a:off x="4484688" y="421903"/>
            <a:ext cx="2133600" cy="1089025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7655" name="Rectangle 8"/>
          <p:cNvSpPr>
            <a:spLocks noChangeArrowheads="1"/>
          </p:cNvSpPr>
          <p:nvPr/>
        </p:nvSpPr>
        <p:spPr bwMode="auto">
          <a:xfrm>
            <a:off x="6724650" y="412378"/>
            <a:ext cx="2133600" cy="1089025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7656" name="Rectangle 9"/>
          <p:cNvSpPr>
            <a:spLocks noChangeArrowheads="1"/>
          </p:cNvSpPr>
          <p:nvPr/>
        </p:nvSpPr>
        <p:spPr bwMode="auto">
          <a:xfrm>
            <a:off x="4479925" y="1593478"/>
            <a:ext cx="2133600" cy="1074737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7657" name="Rectangle 10"/>
          <p:cNvSpPr>
            <a:spLocks noChangeArrowheads="1"/>
          </p:cNvSpPr>
          <p:nvPr/>
        </p:nvSpPr>
        <p:spPr bwMode="auto">
          <a:xfrm>
            <a:off x="6721475" y="1599828"/>
            <a:ext cx="2133600" cy="106045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7658" name="Rectangle 11"/>
          <p:cNvSpPr>
            <a:spLocks noChangeArrowheads="1"/>
          </p:cNvSpPr>
          <p:nvPr/>
        </p:nvSpPr>
        <p:spPr bwMode="auto">
          <a:xfrm>
            <a:off x="6711950" y="2736478"/>
            <a:ext cx="2133600" cy="1074737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7659" name="Rectangle 12"/>
          <p:cNvSpPr>
            <a:spLocks noChangeArrowheads="1"/>
          </p:cNvSpPr>
          <p:nvPr/>
        </p:nvSpPr>
        <p:spPr bwMode="auto">
          <a:xfrm>
            <a:off x="4481513" y="2741240"/>
            <a:ext cx="2133600" cy="106045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7660" name="Rectangle 13"/>
          <p:cNvSpPr>
            <a:spLocks noChangeArrowheads="1"/>
          </p:cNvSpPr>
          <p:nvPr/>
        </p:nvSpPr>
        <p:spPr bwMode="auto">
          <a:xfrm>
            <a:off x="6707188" y="3892178"/>
            <a:ext cx="2133600" cy="106045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7661" name="Rectangle 14"/>
          <p:cNvSpPr>
            <a:spLocks noChangeArrowheads="1"/>
          </p:cNvSpPr>
          <p:nvPr/>
        </p:nvSpPr>
        <p:spPr bwMode="auto">
          <a:xfrm>
            <a:off x="4478338" y="3884240"/>
            <a:ext cx="2133600" cy="1074738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7662" name="Rectangle 15"/>
          <p:cNvSpPr>
            <a:spLocks noChangeArrowheads="1"/>
          </p:cNvSpPr>
          <p:nvPr/>
        </p:nvSpPr>
        <p:spPr bwMode="auto">
          <a:xfrm>
            <a:off x="4483100" y="5036765"/>
            <a:ext cx="2133600" cy="106045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7663" name="Rectangle 16"/>
          <p:cNvSpPr>
            <a:spLocks noChangeArrowheads="1"/>
          </p:cNvSpPr>
          <p:nvPr/>
        </p:nvSpPr>
        <p:spPr bwMode="auto">
          <a:xfrm>
            <a:off x="6708775" y="5041528"/>
            <a:ext cx="2133600" cy="1058862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49262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3842237" y="101600"/>
            <a:ext cx="4595325" cy="812800"/>
          </a:xfrm>
        </p:spPr>
        <p:txBody>
          <a:bodyPr/>
          <a:lstStyle/>
          <a:p>
            <a:r>
              <a:rPr lang="en-US" sz="2000" dirty="0" err="1" smtClean="0"/>
              <a:t>Alarmas</a:t>
            </a:r>
            <a:r>
              <a:rPr lang="en-US" sz="2000" dirty="0" smtClean="0"/>
              <a:t>  “Bump test” and “</a:t>
            </a:r>
            <a:r>
              <a:rPr lang="en-US" sz="2000" dirty="0" err="1" smtClean="0"/>
              <a:t>Calibracion</a:t>
            </a:r>
            <a:r>
              <a:rPr lang="en-US" sz="2000" dirty="0" smtClean="0"/>
              <a:t>” </a:t>
            </a:r>
          </a:p>
        </p:txBody>
      </p:sp>
      <p:sp>
        <p:nvSpPr>
          <p:cNvPr id="66563" name="Line 4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816600" y="738188"/>
            <a:ext cx="2870200" cy="4775200"/>
            <a:chOff x="842304" y="2415111"/>
            <a:chExt cx="2870200" cy="4775200"/>
          </a:xfrm>
        </p:grpSpPr>
        <p:pic>
          <p:nvPicPr>
            <p:cNvPr id="8" name="Picture 2" descr="G 450 red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55195">
              <a:off x="842304" y="2415111"/>
              <a:ext cx="2870200" cy="4775200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6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C1D6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67" name="Picture 2"/>
            <p:cNvPicPr preferRelativeResize="0">
              <a:picLocks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3830" y="3442021"/>
              <a:ext cx="1841957" cy="883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6568" name="TextBox 5"/>
            <p:cNvSpPr txBox="1">
              <a:spLocks noChangeArrowheads="1"/>
            </p:cNvSpPr>
            <p:nvPr/>
          </p:nvSpPr>
          <p:spPr bwMode="auto">
            <a:xfrm>
              <a:off x="1677496" y="3841696"/>
              <a:ext cx="1315684" cy="32387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ts val="1800"/>
                </a:lnSpc>
              </a:pPr>
              <a:r>
                <a:rPr lang="en-US">
                  <a:solidFill>
                    <a:srgbClr val="000000"/>
                  </a:solidFill>
                </a:rPr>
                <a:t>overdue</a:t>
              </a:r>
            </a:p>
          </p:txBody>
        </p:sp>
        <p:sp>
          <p:nvSpPr>
            <p:cNvPr id="66569" name="Freeform 11"/>
            <p:cNvSpPr>
              <a:spLocks/>
            </p:cNvSpPr>
            <p:nvPr/>
          </p:nvSpPr>
          <p:spPr bwMode="auto">
            <a:xfrm>
              <a:off x="3230003" y="3647732"/>
              <a:ext cx="131568" cy="677577"/>
            </a:xfrm>
            <a:custGeom>
              <a:avLst/>
              <a:gdLst>
                <a:gd name="T0" fmla="*/ 3289 w 131568"/>
                <a:gd name="T1" fmla="*/ 0 h 677577"/>
                <a:gd name="T2" fmla="*/ 78941 w 131568"/>
                <a:gd name="T3" fmla="*/ 32892 h 677577"/>
                <a:gd name="T4" fmla="*/ 92098 w 131568"/>
                <a:gd name="T5" fmla="*/ 351946 h 677577"/>
                <a:gd name="T6" fmla="*/ 105255 w 131568"/>
                <a:gd name="T7" fmla="*/ 516406 h 677577"/>
                <a:gd name="T8" fmla="*/ 128279 w 131568"/>
                <a:gd name="T9" fmla="*/ 562455 h 677577"/>
                <a:gd name="T10" fmla="*/ 131568 w 131568"/>
                <a:gd name="T11" fmla="*/ 611793 h 677577"/>
                <a:gd name="T12" fmla="*/ 131568 w 131568"/>
                <a:gd name="T13" fmla="*/ 651264 h 677577"/>
                <a:gd name="T14" fmla="*/ 121701 w 131568"/>
                <a:gd name="T15" fmla="*/ 667710 h 677577"/>
                <a:gd name="T16" fmla="*/ 101965 w 131568"/>
                <a:gd name="T17" fmla="*/ 677577 h 677577"/>
                <a:gd name="T18" fmla="*/ 75652 w 131568"/>
                <a:gd name="T19" fmla="*/ 677577 h 677577"/>
                <a:gd name="T20" fmla="*/ 75652 w 131568"/>
                <a:gd name="T21" fmla="*/ 677577 h 677577"/>
                <a:gd name="T22" fmla="*/ 59206 w 131568"/>
                <a:gd name="T23" fmla="*/ 664421 h 677577"/>
                <a:gd name="T24" fmla="*/ 59206 w 131568"/>
                <a:gd name="T25" fmla="*/ 664421 h 677577"/>
                <a:gd name="T26" fmla="*/ 78941 w 131568"/>
                <a:gd name="T27" fmla="*/ 634818 h 677577"/>
                <a:gd name="T28" fmla="*/ 59206 w 131568"/>
                <a:gd name="T29" fmla="*/ 572323 h 677577"/>
                <a:gd name="T30" fmla="*/ 26314 w 131568"/>
                <a:gd name="T31" fmla="*/ 480225 h 677577"/>
                <a:gd name="T32" fmla="*/ 0 w 131568"/>
                <a:gd name="T33" fmla="*/ 279583 h 677577"/>
                <a:gd name="T34" fmla="*/ 3289 w 131568"/>
                <a:gd name="T35" fmla="*/ 0 h 67757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1568" h="677577">
                  <a:moveTo>
                    <a:pt x="3289" y="0"/>
                  </a:moveTo>
                  <a:lnTo>
                    <a:pt x="78941" y="32892"/>
                  </a:lnTo>
                  <a:lnTo>
                    <a:pt x="92098" y="351946"/>
                  </a:lnTo>
                  <a:lnTo>
                    <a:pt x="105255" y="516406"/>
                  </a:lnTo>
                  <a:lnTo>
                    <a:pt x="128279" y="562455"/>
                  </a:lnTo>
                  <a:lnTo>
                    <a:pt x="131568" y="611793"/>
                  </a:lnTo>
                  <a:lnTo>
                    <a:pt x="131568" y="651264"/>
                  </a:lnTo>
                  <a:lnTo>
                    <a:pt x="121701" y="667710"/>
                  </a:lnTo>
                  <a:lnTo>
                    <a:pt x="101965" y="677577"/>
                  </a:lnTo>
                  <a:lnTo>
                    <a:pt x="75652" y="677577"/>
                  </a:lnTo>
                  <a:lnTo>
                    <a:pt x="59206" y="664421"/>
                  </a:lnTo>
                  <a:lnTo>
                    <a:pt x="78941" y="634818"/>
                  </a:lnTo>
                  <a:lnTo>
                    <a:pt x="59206" y="572323"/>
                  </a:lnTo>
                  <a:lnTo>
                    <a:pt x="26314" y="480225"/>
                  </a:lnTo>
                  <a:lnTo>
                    <a:pt x="0" y="279583"/>
                  </a:lnTo>
                  <a:cubicBezTo>
                    <a:pt x="1096" y="186389"/>
                    <a:pt x="2193" y="93194"/>
                    <a:pt x="3289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CC"/>
                </a:solidFill>
                <a:latin typeface="Arial" charset="0"/>
              </a:endParaRPr>
            </a:p>
          </p:txBody>
        </p:sp>
      </p:grpSp>
      <p:sp>
        <p:nvSpPr>
          <p:cNvPr id="66565" name="Content Placeholder 13"/>
          <p:cNvSpPr>
            <a:spLocks noGrp="1"/>
          </p:cNvSpPr>
          <p:nvPr>
            <p:ph idx="1"/>
          </p:nvPr>
        </p:nvSpPr>
        <p:spPr>
          <a:xfrm>
            <a:off x="439615" y="1152525"/>
            <a:ext cx="5178670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600" dirty="0" smtClean="0"/>
              <a:t>Las </a:t>
            </a:r>
            <a:r>
              <a:rPr lang="en-US" sz="1600" dirty="0" err="1" smtClean="0"/>
              <a:t>alarmas</a:t>
            </a:r>
            <a:r>
              <a:rPr lang="en-US" sz="1600" dirty="0" smtClean="0"/>
              <a:t> </a:t>
            </a:r>
            <a:r>
              <a:rPr lang="en-US" sz="1600" dirty="0" err="1" smtClean="0"/>
              <a:t>audibles</a:t>
            </a:r>
            <a:r>
              <a:rPr lang="en-US" sz="1600" dirty="0" smtClean="0"/>
              <a:t> y </a:t>
            </a:r>
            <a:r>
              <a:rPr lang="en-US" sz="1600" dirty="0" err="1" smtClean="0"/>
              <a:t>las</a:t>
            </a:r>
            <a:r>
              <a:rPr lang="en-US" sz="1600" dirty="0" smtClean="0"/>
              <a:t> </a:t>
            </a:r>
            <a:r>
              <a:rPr lang="en-US" sz="1600" dirty="0" err="1" smtClean="0"/>
              <a:t>alarmas</a:t>
            </a:r>
            <a:r>
              <a:rPr lang="en-US" sz="1600" dirty="0" smtClean="0"/>
              <a:t> </a:t>
            </a:r>
            <a:r>
              <a:rPr lang="en-US" sz="1600" dirty="0" err="1" smtClean="0"/>
              <a:t>visuales</a:t>
            </a:r>
            <a:r>
              <a:rPr lang="en-US" sz="1600" dirty="0" smtClean="0"/>
              <a:t> son </a:t>
            </a:r>
            <a:r>
              <a:rPr lang="en-US" sz="1600" dirty="0" err="1" smtClean="0"/>
              <a:t>activadas</a:t>
            </a:r>
            <a:r>
              <a:rPr lang="en-US" sz="1600" dirty="0" smtClean="0"/>
              <a:t> y un </a:t>
            </a:r>
            <a:r>
              <a:rPr lang="en-US" sz="1600" dirty="0" err="1" smtClean="0"/>
              <a:t>mensaje</a:t>
            </a:r>
            <a:r>
              <a:rPr lang="en-US" sz="1600" dirty="0" smtClean="0"/>
              <a:t> de </a:t>
            </a:r>
            <a:r>
              <a:rPr lang="en-US" sz="1600" dirty="0" err="1" smtClean="0"/>
              <a:t>precaucion</a:t>
            </a:r>
            <a:r>
              <a:rPr lang="en-US" sz="1600" dirty="0" smtClean="0"/>
              <a:t> </a:t>
            </a:r>
            <a:r>
              <a:rPr lang="en-US" sz="1600" dirty="0" err="1" smtClean="0"/>
              <a:t>indica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la </a:t>
            </a:r>
            <a:r>
              <a:rPr lang="en-US" sz="1600" dirty="0" err="1" smtClean="0"/>
              <a:t>fecha</a:t>
            </a:r>
            <a:r>
              <a:rPr lang="en-US" sz="1600" dirty="0" smtClean="0"/>
              <a:t> </a:t>
            </a:r>
            <a:r>
              <a:rPr lang="en-US" sz="1600" dirty="0" err="1" smtClean="0"/>
              <a:t>limite</a:t>
            </a:r>
            <a:r>
              <a:rPr lang="en-US" sz="1600" dirty="0" smtClean="0"/>
              <a:t> a </a:t>
            </a:r>
            <a:r>
              <a:rPr lang="en-US" sz="1600" dirty="0" err="1" smtClean="0"/>
              <a:t>sido</a:t>
            </a:r>
            <a:r>
              <a:rPr lang="en-US" sz="1600" dirty="0" smtClean="0"/>
              <a:t> </a:t>
            </a:r>
            <a:r>
              <a:rPr lang="en-US" sz="1600" dirty="0" err="1" smtClean="0"/>
              <a:t>superado</a:t>
            </a:r>
            <a:r>
              <a:rPr lang="en-US" sz="1600" dirty="0" smtClean="0"/>
              <a:t> del Bump Test o </a:t>
            </a:r>
            <a:r>
              <a:rPr lang="en-US" sz="1600" dirty="0" err="1" smtClean="0"/>
              <a:t>Calibración</a:t>
            </a:r>
            <a:r>
              <a:rPr lang="en-US" sz="1600" dirty="0" smtClean="0"/>
              <a:t>.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600" dirty="0" smtClean="0"/>
              <a:t>Las </a:t>
            </a:r>
            <a:r>
              <a:rPr lang="en-US" sz="1600" dirty="0" err="1" smtClean="0"/>
              <a:t>advertencias</a:t>
            </a:r>
            <a:r>
              <a:rPr lang="en-US" sz="1600" dirty="0" smtClean="0"/>
              <a:t> </a:t>
            </a:r>
            <a:r>
              <a:rPr lang="en-US" sz="1600" dirty="0" err="1" smtClean="0"/>
              <a:t>pueden</a:t>
            </a:r>
            <a:r>
              <a:rPr lang="en-US" sz="1600" dirty="0" smtClean="0"/>
              <a:t> </a:t>
            </a:r>
            <a:r>
              <a:rPr lang="en-US" sz="1600" dirty="0" err="1" smtClean="0"/>
              <a:t>confirmarse</a:t>
            </a:r>
            <a:r>
              <a:rPr lang="en-US" sz="1600" dirty="0" smtClean="0"/>
              <a:t> </a:t>
            </a:r>
            <a:r>
              <a:rPr lang="en-US" sz="1600" dirty="0" err="1" smtClean="0"/>
              <a:t>pulsando</a:t>
            </a:r>
            <a:r>
              <a:rPr lang="en-US" sz="1600" dirty="0" smtClean="0"/>
              <a:t> el </a:t>
            </a:r>
            <a:r>
              <a:rPr lang="en-US" sz="1600" dirty="0" err="1" smtClean="0"/>
              <a:t>boton</a:t>
            </a:r>
            <a:r>
              <a:rPr lang="en-US" sz="1600" dirty="0" smtClean="0"/>
              <a:t> NEXT, en </a:t>
            </a:r>
            <a:r>
              <a:rPr lang="en-US" sz="1600" dirty="0" err="1" smtClean="0"/>
              <a:t>cuyo</a:t>
            </a:r>
            <a:r>
              <a:rPr lang="en-US" sz="1600" dirty="0" smtClean="0"/>
              <a:t> </a:t>
            </a:r>
            <a:r>
              <a:rPr lang="en-US" sz="1600" dirty="0" err="1" smtClean="0"/>
              <a:t>caso</a:t>
            </a:r>
            <a:r>
              <a:rPr lang="en-US" sz="1600" dirty="0" smtClean="0"/>
              <a:t> el </a:t>
            </a:r>
            <a:r>
              <a:rPr lang="en-US" sz="1600" dirty="0" err="1" smtClean="0"/>
              <a:t>instrumento</a:t>
            </a:r>
            <a:r>
              <a:rPr lang="en-US" sz="1600" dirty="0" smtClean="0"/>
              <a:t> </a:t>
            </a:r>
            <a:r>
              <a:rPr lang="en-US" sz="1600" dirty="0" err="1" smtClean="0"/>
              <a:t>sigue</a:t>
            </a:r>
            <a:r>
              <a:rPr lang="en-US" sz="1600" dirty="0" smtClean="0"/>
              <a:t> la </a:t>
            </a:r>
            <a:r>
              <a:rPr lang="en-US" sz="1600" dirty="0" err="1" smtClean="0"/>
              <a:t>secuencia</a:t>
            </a:r>
            <a:r>
              <a:rPr lang="en-US" sz="1600" dirty="0" smtClean="0"/>
              <a:t> de </a:t>
            </a:r>
            <a:r>
              <a:rPr lang="en-US" sz="1600" dirty="0" err="1" smtClean="0"/>
              <a:t>arranque</a:t>
            </a:r>
            <a:r>
              <a:rPr lang="en-US" sz="1600" dirty="0" smtClean="0"/>
              <a:t>.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600" dirty="0" smtClean="0"/>
              <a:t>Las </a:t>
            </a:r>
            <a:r>
              <a:rPr lang="en-US" sz="1600" dirty="0" err="1" smtClean="0"/>
              <a:t>alarmas</a:t>
            </a:r>
            <a:r>
              <a:rPr lang="en-US" sz="1600" dirty="0" smtClean="0"/>
              <a:t> </a:t>
            </a:r>
            <a:r>
              <a:rPr lang="en-US" sz="1600" dirty="0" err="1" smtClean="0"/>
              <a:t>continuaran</a:t>
            </a:r>
            <a:r>
              <a:rPr lang="en-US" sz="1600" dirty="0" smtClean="0"/>
              <a:t> </a:t>
            </a:r>
            <a:r>
              <a:rPr lang="en-US" sz="1600" dirty="0" err="1" smtClean="0"/>
              <a:t>mostrandose</a:t>
            </a:r>
            <a:r>
              <a:rPr lang="en-US" sz="1600" dirty="0" smtClean="0"/>
              <a:t> </a:t>
            </a:r>
            <a:r>
              <a:rPr lang="en-US" sz="1600" dirty="0" err="1" smtClean="0"/>
              <a:t>todo</a:t>
            </a:r>
            <a:r>
              <a:rPr lang="en-US" sz="1600" dirty="0" smtClean="0"/>
              <a:t> el </a:t>
            </a:r>
            <a:r>
              <a:rPr lang="en-US" sz="1600" dirty="0" err="1" smtClean="0"/>
              <a:t>tiempo</a:t>
            </a:r>
            <a:r>
              <a:rPr lang="en-US" sz="1600" dirty="0" smtClean="0"/>
              <a:t> </a:t>
            </a:r>
            <a:r>
              <a:rPr lang="en-US" sz="1600" dirty="0" err="1" smtClean="0"/>
              <a:t>cada</a:t>
            </a:r>
            <a:r>
              <a:rPr lang="en-US" sz="1600" dirty="0" smtClean="0"/>
              <a:t> </a:t>
            </a:r>
            <a:r>
              <a:rPr lang="en-US" sz="1600" dirty="0" err="1" smtClean="0"/>
              <a:t>vez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el </a:t>
            </a:r>
            <a:r>
              <a:rPr lang="en-US" sz="1600" dirty="0" err="1" smtClean="0"/>
              <a:t>instrumento</a:t>
            </a:r>
            <a:r>
              <a:rPr lang="en-US" sz="1600" dirty="0" smtClean="0"/>
              <a:t> se </a:t>
            </a:r>
            <a:r>
              <a:rPr lang="en-US" sz="1600" dirty="0" err="1" smtClean="0"/>
              <a:t>enciende</a:t>
            </a:r>
            <a:r>
              <a:rPr lang="en-US" sz="1600" dirty="0" smtClean="0"/>
              <a:t> </a:t>
            </a:r>
            <a:r>
              <a:rPr lang="en-US" sz="1600" dirty="0" err="1" smtClean="0"/>
              <a:t>hasta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sea </a:t>
            </a:r>
            <a:r>
              <a:rPr lang="en-US" sz="1600" dirty="0" err="1" smtClean="0"/>
              <a:t>borrado</a:t>
            </a:r>
            <a:r>
              <a:rPr lang="en-US" sz="1600" dirty="0" smtClean="0"/>
              <a:t>. 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600" dirty="0" smtClean="0"/>
              <a:t>La </a:t>
            </a:r>
            <a:r>
              <a:rPr lang="en-US" sz="1600" dirty="0" err="1" smtClean="0"/>
              <a:t>alarma</a:t>
            </a:r>
            <a:r>
              <a:rPr lang="en-US" sz="1600" dirty="0" smtClean="0"/>
              <a:t> </a:t>
            </a:r>
            <a:r>
              <a:rPr lang="en-US" sz="1600" dirty="0" err="1" smtClean="0"/>
              <a:t>vencida</a:t>
            </a:r>
            <a:r>
              <a:rPr lang="en-US" sz="1600" dirty="0" smtClean="0"/>
              <a:t> del “Bump test” </a:t>
            </a:r>
            <a:r>
              <a:rPr lang="en-US" sz="1600" dirty="0" err="1" smtClean="0"/>
              <a:t>puede</a:t>
            </a:r>
            <a:r>
              <a:rPr lang="en-US" sz="1600" dirty="0" smtClean="0"/>
              <a:t> </a:t>
            </a:r>
            <a:r>
              <a:rPr lang="en-US" sz="1600" dirty="0" err="1" smtClean="0"/>
              <a:t>eliminarse</a:t>
            </a:r>
            <a:r>
              <a:rPr lang="en-US" sz="1600" dirty="0" smtClean="0"/>
              <a:t> solo con el </a:t>
            </a:r>
            <a:r>
              <a:rPr lang="en-US" sz="1600" dirty="0" err="1" smtClean="0"/>
              <a:t>uso</a:t>
            </a:r>
            <a:r>
              <a:rPr lang="en-US" sz="1600" dirty="0" smtClean="0"/>
              <a:t> del Docking Station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600" dirty="0" smtClean="0"/>
              <a:t>La </a:t>
            </a:r>
            <a:r>
              <a:rPr lang="en-US" sz="1600" dirty="0" err="1" smtClean="0"/>
              <a:t>alarma</a:t>
            </a:r>
            <a:r>
              <a:rPr lang="en-US" sz="1600" dirty="0" smtClean="0"/>
              <a:t> de </a:t>
            </a:r>
            <a:r>
              <a:rPr lang="en-US" sz="1600" dirty="0" err="1" smtClean="0"/>
              <a:t>calibracion</a:t>
            </a:r>
            <a:r>
              <a:rPr lang="en-US" sz="1600" dirty="0" smtClean="0"/>
              <a:t> se </a:t>
            </a:r>
            <a:r>
              <a:rPr lang="en-US" sz="1600" dirty="0" err="1" smtClean="0"/>
              <a:t>puede</a:t>
            </a:r>
            <a:r>
              <a:rPr lang="en-US" sz="1600" dirty="0" smtClean="0"/>
              <a:t> </a:t>
            </a:r>
            <a:r>
              <a:rPr lang="en-US" sz="1600" dirty="0" err="1" smtClean="0"/>
              <a:t>borrar</a:t>
            </a:r>
            <a:r>
              <a:rPr lang="en-US" sz="1600" dirty="0" smtClean="0"/>
              <a:t> </a:t>
            </a:r>
            <a:r>
              <a:rPr lang="en-US" sz="1600" dirty="0" err="1" smtClean="0"/>
              <a:t>ya</a:t>
            </a:r>
            <a:r>
              <a:rPr lang="en-US" sz="1600" dirty="0" smtClean="0"/>
              <a:t> sea </a:t>
            </a:r>
            <a:r>
              <a:rPr lang="en-US" sz="1600" dirty="0" err="1" smtClean="0"/>
              <a:t>mediante</a:t>
            </a:r>
            <a:r>
              <a:rPr lang="en-US" sz="1600" dirty="0" smtClean="0"/>
              <a:t> el </a:t>
            </a:r>
            <a:r>
              <a:rPr lang="en-US" sz="1600" dirty="0" err="1" smtClean="0"/>
              <a:t>uso</a:t>
            </a:r>
            <a:r>
              <a:rPr lang="en-US" sz="1600" dirty="0" smtClean="0"/>
              <a:t> de </a:t>
            </a:r>
            <a:r>
              <a:rPr lang="en-US" sz="1600" dirty="0" err="1" smtClean="0"/>
              <a:t>una</a:t>
            </a:r>
            <a:r>
              <a:rPr lang="en-US" sz="1600" dirty="0" smtClean="0"/>
              <a:t> </a:t>
            </a:r>
            <a:r>
              <a:rPr lang="en-US" sz="1600" dirty="0" err="1" smtClean="0"/>
              <a:t>estacion</a:t>
            </a:r>
            <a:r>
              <a:rPr lang="en-US" sz="1600" dirty="0" smtClean="0"/>
              <a:t> de </a:t>
            </a:r>
            <a:r>
              <a:rPr lang="en-US" sz="1600" dirty="0" err="1" smtClean="0"/>
              <a:t>calibracion</a:t>
            </a:r>
            <a:r>
              <a:rPr lang="en-US" sz="1600" dirty="0" smtClean="0"/>
              <a:t> o la </a:t>
            </a:r>
            <a:r>
              <a:rPr lang="en-US" sz="1600" dirty="0" err="1" smtClean="0"/>
              <a:t>realizacion</a:t>
            </a:r>
            <a:r>
              <a:rPr lang="en-US" sz="1600" dirty="0" smtClean="0"/>
              <a:t> de </a:t>
            </a:r>
            <a:r>
              <a:rPr lang="en-US" sz="1600" dirty="0" err="1" smtClean="0"/>
              <a:t>una</a:t>
            </a:r>
            <a:r>
              <a:rPr lang="en-US" sz="1600" dirty="0" smtClean="0"/>
              <a:t> </a:t>
            </a:r>
            <a:r>
              <a:rPr lang="en-US" sz="1600" dirty="0" err="1" smtClean="0"/>
              <a:t>calibracion</a:t>
            </a:r>
            <a:r>
              <a:rPr lang="en-US" sz="1600" dirty="0" smtClean="0"/>
              <a:t> manual </a:t>
            </a:r>
            <a:r>
              <a:rPr lang="en-US" sz="1600" dirty="0" err="1" smtClean="0"/>
              <a:t>sobre</a:t>
            </a:r>
            <a:r>
              <a:rPr lang="en-US" sz="1600" dirty="0" smtClean="0"/>
              <a:t> el </a:t>
            </a:r>
            <a:r>
              <a:rPr lang="en-US" sz="1600" dirty="0" err="1" smtClean="0"/>
              <a:t>instrumento</a:t>
            </a:r>
            <a:r>
              <a:rPr lang="en-US" sz="1600" dirty="0" smtClean="0"/>
              <a:t>.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19483763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2" descr="G460 w red flipped OL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2666278"/>
            <a:ext cx="2958733" cy="3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1241425" y="0"/>
            <a:ext cx="7470775" cy="812800"/>
          </a:xfrm>
        </p:spPr>
        <p:txBody>
          <a:bodyPr/>
          <a:lstStyle/>
          <a:p>
            <a:r>
              <a:rPr lang="en-US" sz="2000" dirty="0" err="1" smtClean="0"/>
              <a:t>Apagando</a:t>
            </a:r>
            <a:r>
              <a:rPr lang="en-US" sz="2000" dirty="0" smtClean="0"/>
              <a:t> el </a:t>
            </a:r>
            <a:r>
              <a:rPr lang="en-US" sz="2000" dirty="0" err="1" smtClean="0"/>
              <a:t>instrumento</a:t>
            </a:r>
            <a:endParaRPr lang="en-US" sz="2000" dirty="0" smtClean="0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9" y="1089025"/>
            <a:ext cx="6545749" cy="2924175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dirty="0" err="1" smtClean="0"/>
              <a:t>Presionar</a:t>
            </a:r>
            <a:r>
              <a:rPr lang="en-US" sz="1800" dirty="0" smtClean="0"/>
              <a:t> y </a:t>
            </a:r>
            <a:r>
              <a:rPr lang="en-US" sz="1800" dirty="0" err="1" smtClean="0"/>
              <a:t>mantener</a:t>
            </a:r>
            <a:r>
              <a:rPr lang="en-US" sz="1800" dirty="0" smtClean="0"/>
              <a:t> el </a:t>
            </a:r>
            <a:r>
              <a:rPr lang="en-US" sz="1800" dirty="0" err="1" smtClean="0"/>
              <a:t>botom</a:t>
            </a:r>
            <a:r>
              <a:rPr lang="en-US" sz="1800" dirty="0" smtClean="0"/>
              <a:t> de “ZOOM” </a:t>
            </a:r>
            <a:r>
              <a:rPr lang="en-US" sz="1800" dirty="0" err="1" smtClean="0"/>
              <a:t>por</a:t>
            </a:r>
            <a:r>
              <a:rPr lang="en-US" sz="1800" dirty="0" smtClean="0"/>
              <a:t> 5 </a:t>
            </a:r>
            <a:r>
              <a:rPr lang="en-US" sz="1800" dirty="0" err="1" smtClean="0"/>
              <a:t>segundos</a:t>
            </a:r>
            <a:r>
              <a:rPr lang="en-US" sz="1800" dirty="0" smtClean="0"/>
              <a:t> </a:t>
            </a:r>
            <a:r>
              <a:rPr lang="en-US" sz="1800" dirty="0" err="1" smtClean="0"/>
              <a:t>para</a:t>
            </a:r>
            <a:r>
              <a:rPr lang="en-US" sz="1800" dirty="0" smtClean="0"/>
              <a:t> </a:t>
            </a:r>
            <a:r>
              <a:rPr lang="en-US" sz="1800" dirty="0" err="1" smtClean="0"/>
              <a:t>apagar</a:t>
            </a:r>
            <a:r>
              <a:rPr lang="en-US" sz="1800" dirty="0" smtClean="0"/>
              <a:t> el detector.</a:t>
            </a:r>
          </a:p>
          <a:p>
            <a:pPr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El display tendra un </a:t>
            </a:r>
            <a:r>
              <a:rPr lang="en-US" sz="1800" dirty="0" err="1" smtClean="0"/>
              <a:t>conteo</a:t>
            </a:r>
            <a:r>
              <a:rPr lang="en-US" sz="1800" dirty="0" smtClean="0"/>
              <a:t> </a:t>
            </a:r>
            <a:r>
              <a:rPr lang="en-US" sz="1800" dirty="0" err="1" smtClean="0"/>
              <a:t>regresivo</a:t>
            </a:r>
            <a:r>
              <a:rPr lang="en-US" sz="1800" dirty="0" smtClean="0"/>
              <a:t>(3…2…1)</a:t>
            </a:r>
          </a:p>
          <a:p>
            <a:pPr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dirty="0" err="1" smtClean="0"/>
              <a:t>Soltar</a:t>
            </a:r>
            <a:r>
              <a:rPr lang="en-US" sz="1800" dirty="0" smtClean="0"/>
              <a:t> el </a:t>
            </a:r>
            <a:r>
              <a:rPr lang="en-US" sz="1800" dirty="0" err="1" smtClean="0"/>
              <a:t>botom</a:t>
            </a:r>
            <a:r>
              <a:rPr lang="en-US" sz="1800" dirty="0" smtClean="0"/>
              <a:t> </a:t>
            </a:r>
            <a:r>
              <a:rPr lang="en-US" sz="1800" dirty="0" err="1" smtClean="0"/>
              <a:t>cuando</a:t>
            </a:r>
            <a:r>
              <a:rPr lang="en-US" sz="1800" dirty="0" smtClean="0"/>
              <a:t> el </a:t>
            </a:r>
            <a:r>
              <a:rPr lang="en-US" sz="1800" dirty="0" err="1" smtClean="0"/>
              <a:t>tono</a:t>
            </a:r>
            <a:r>
              <a:rPr lang="en-US" sz="1800" dirty="0" smtClean="0"/>
              <a:t> </a:t>
            </a:r>
            <a:r>
              <a:rPr lang="en-US" sz="1800" dirty="0" err="1" smtClean="0"/>
              <a:t>constante</a:t>
            </a:r>
            <a:r>
              <a:rPr lang="en-US" sz="1800" dirty="0" smtClean="0"/>
              <a:t>  </a:t>
            </a:r>
            <a:r>
              <a:rPr lang="en-US" sz="1800" dirty="0" err="1" smtClean="0"/>
              <a:t>deje</a:t>
            </a:r>
            <a:r>
              <a:rPr lang="en-US" sz="1800" dirty="0" smtClean="0"/>
              <a:t> de sonar lo </a:t>
            </a:r>
            <a:r>
              <a:rPr lang="en-US" sz="1800" dirty="0" err="1" smtClean="0"/>
              <a:t>cual</a:t>
            </a:r>
            <a:r>
              <a:rPr lang="en-US" sz="1800" dirty="0" smtClean="0"/>
              <a:t> </a:t>
            </a:r>
            <a:r>
              <a:rPr lang="en-US" sz="1800" dirty="0" err="1" smtClean="0"/>
              <a:t>indica</a:t>
            </a:r>
            <a:r>
              <a:rPr lang="en-US" sz="1800" dirty="0" smtClean="0"/>
              <a:t> el </a:t>
            </a:r>
            <a:r>
              <a:rPr lang="en-US" sz="1800" dirty="0" err="1" smtClean="0"/>
              <a:t>apagado</a:t>
            </a:r>
            <a:r>
              <a:rPr lang="en-US" sz="1800" dirty="0" smtClean="0"/>
              <a:t> </a:t>
            </a:r>
            <a:r>
              <a:rPr lang="en-US" sz="1800" dirty="0" err="1" smtClean="0"/>
              <a:t>completo</a:t>
            </a:r>
            <a:r>
              <a:rPr lang="en-US" sz="1800" dirty="0" smtClean="0"/>
              <a:t> del </a:t>
            </a:r>
            <a:r>
              <a:rPr lang="en-US" sz="1800" dirty="0" err="1" smtClean="0"/>
              <a:t>equipo</a:t>
            </a:r>
            <a:r>
              <a:rPr lang="en-US" sz="1800" dirty="0" smtClean="0"/>
              <a:t>.</a:t>
            </a:r>
          </a:p>
        </p:txBody>
      </p:sp>
      <p:sp>
        <p:nvSpPr>
          <p:cNvPr id="29701" name="Line 7"/>
          <p:cNvSpPr>
            <a:spLocks noChangeShapeType="1"/>
          </p:cNvSpPr>
          <p:nvPr/>
        </p:nvSpPr>
        <p:spPr bwMode="auto">
          <a:xfrm>
            <a:off x="4317027" y="4668709"/>
            <a:ext cx="1283676" cy="184639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78855" name="Text Box 8"/>
          <p:cNvSpPr txBox="1">
            <a:spLocks noChangeArrowheads="1"/>
          </p:cNvSpPr>
          <p:nvPr/>
        </p:nvSpPr>
        <p:spPr bwMode="auto">
          <a:xfrm>
            <a:off x="5600827" y="4690814"/>
            <a:ext cx="2790825" cy="338554"/>
          </a:xfrm>
          <a:prstGeom prst="rect">
            <a:avLst/>
          </a:prstGeom>
          <a:solidFill>
            <a:srgbClr val="FFFFFF"/>
          </a:solidFill>
          <a:ln w="22225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1600" i="1" dirty="0" err="1" smtClean="0">
                <a:solidFill>
                  <a:srgbClr val="000000"/>
                </a:solidFill>
              </a:rPr>
              <a:t>Teclado</a:t>
            </a:r>
            <a:r>
              <a:rPr lang="en-US" sz="1600" i="1" dirty="0" smtClean="0">
                <a:solidFill>
                  <a:srgbClr val="000000"/>
                </a:solidFill>
              </a:rPr>
              <a:t> On </a:t>
            </a:r>
            <a:r>
              <a:rPr lang="en-US" sz="1600" i="1" dirty="0">
                <a:solidFill>
                  <a:srgbClr val="000000"/>
                </a:solidFill>
              </a:rPr>
              <a:t>/ Off (“Zoom</a:t>
            </a:r>
            <a:r>
              <a:rPr lang="en-US" sz="1600" i="1" dirty="0" smtClean="0">
                <a:solidFill>
                  <a:srgbClr val="000000"/>
                </a:solidFill>
              </a:rPr>
              <a:t>”)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29703" name="Line 4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86001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30722" name="Picture 12" descr="G460 w red flipped OL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6567">
            <a:off x="250825" y="503238"/>
            <a:ext cx="3535363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1241426" y="79128"/>
            <a:ext cx="7199190" cy="812800"/>
          </a:xfrm>
        </p:spPr>
        <p:txBody>
          <a:bodyPr/>
          <a:lstStyle/>
          <a:p>
            <a:r>
              <a:rPr lang="en-US" sz="2000" dirty="0" err="1" smtClean="0"/>
              <a:t>Función</a:t>
            </a:r>
            <a:r>
              <a:rPr lang="en-US" sz="2000" dirty="0" smtClean="0"/>
              <a:t> de </a:t>
            </a:r>
            <a:r>
              <a:rPr lang="en-US" sz="2000" dirty="0" err="1" smtClean="0"/>
              <a:t>las</a:t>
            </a:r>
            <a:r>
              <a:rPr lang="en-US" sz="2000" dirty="0" smtClean="0"/>
              <a:t> </a:t>
            </a:r>
            <a:r>
              <a:rPr lang="en-US" sz="2000" dirty="0" err="1" smtClean="0"/>
              <a:t>teclas</a:t>
            </a:r>
            <a:endParaRPr lang="en-US" sz="2000" dirty="0" smtClean="0"/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16338" y="1136650"/>
            <a:ext cx="4860925" cy="292417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800" dirty="0" smtClean="0"/>
              <a:t>El </a:t>
            </a:r>
            <a:r>
              <a:rPr lang="en-US" sz="1800" dirty="0" err="1" smtClean="0"/>
              <a:t>nombre</a:t>
            </a:r>
            <a:r>
              <a:rPr lang="en-US" sz="1800" dirty="0" smtClean="0"/>
              <a:t> y </a:t>
            </a:r>
            <a:r>
              <a:rPr lang="en-US" sz="1800" dirty="0" err="1" smtClean="0"/>
              <a:t>función</a:t>
            </a:r>
            <a:r>
              <a:rPr lang="en-US" sz="1800" dirty="0" smtClean="0"/>
              <a:t> de </a:t>
            </a:r>
            <a:r>
              <a:rPr lang="en-US" sz="1800" dirty="0" err="1" smtClean="0"/>
              <a:t>las</a:t>
            </a:r>
            <a:r>
              <a:rPr lang="en-US" sz="1800" dirty="0" smtClean="0"/>
              <a:t> </a:t>
            </a:r>
            <a:r>
              <a:rPr lang="en-US" sz="1800" dirty="0" err="1" smtClean="0"/>
              <a:t>teclas</a:t>
            </a:r>
            <a:r>
              <a:rPr lang="en-US" sz="1800" dirty="0" smtClean="0"/>
              <a:t> de control </a:t>
            </a:r>
            <a:r>
              <a:rPr lang="en-US" sz="1800" dirty="0" err="1" smtClean="0"/>
              <a:t>cambian</a:t>
            </a:r>
            <a:r>
              <a:rPr lang="en-US" sz="1800" dirty="0" smtClean="0"/>
              <a:t> </a:t>
            </a:r>
            <a:r>
              <a:rPr lang="en-US" sz="1800" dirty="0" err="1" smtClean="0"/>
              <a:t>dependiendo</a:t>
            </a:r>
            <a:r>
              <a:rPr lang="en-US" sz="1800" dirty="0" smtClean="0"/>
              <a:t> de lo </a:t>
            </a:r>
            <a:r>
              <a:rPr lang="en-US" sz="1800" dirty="0" err="1" smtClean="0"/>
              <a:t>que</a:t>
            </a:r>
            <a:r>
              <a:rPr lang="en-US" sz="1800" dirty="0" smtClean="0"/>
              <a:t> </a:t>
            </a:r>
            <a:r>
              <a:rPr lang="en-US" sz="1800" dirty="0" err="1" smtClean="0"/>
              <a:t>quieres</a:t>
            </a:r>
            <a:r>
              <a:rPr lang="en-US" sz="1800" dirty="0" smtClean="0"/>
              <a:t> </a:t>
            </a:r>
            <a:r>
              <a:rPr lang="en-US" sz="1800" dirty="0" err="1" smtClean="0"/>
              <a:t>hacer</a:t>
            </a:r>
            <a:r>
              <a:rPr lang="en-US" sz="1800" dirty="0" smtClean="0"/>
              <a:t> y </a:t>
            </a:r>
            <a:r>
              <a:rPr lang="en-US" sz="1800" dirty="0" err="1" smtClean="0"/>
              <a:t>ver</a:t>
            </a:r>
            <a:r>
              <a:rPr lang="en-US" sz="1800" dirty="0" smtClean="0"/>
              <a:t>  en el </a:t>
            </a:r>
            <a:r>
              <a:rPr lang="en-US" sz="1800" dirty="0" err="1" smtClean="0"/>
              <a:t>pantalla</a:t>
            </a:r>
            <a:r>
              <a:rPr lang="en-US" sz="1800" dirty="0" smtClean="0"/>
              <a:t>. </a:t>
            </a:r>
          </a:p>
        </p:txBody>
      </p:sp>
      <p:pic>
        <p:nvPicPr>
          <p:cNvPr id="3072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7163" y="4355869"/>
            <a:ext cx="2295525" cy="109061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7050" y="3320819"/>
            <a:ext cx="2339975" cy="113665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8" name="Picture 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1513" y="2241319"/>
            <a:ext cx="2339975" cy="1223963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399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Line 5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2097088" y="142875"/>
            <a:ext cx="6165850" cy="812800"/>
          </a:xfrm>
        </p:spPr>
        <p:txBody>
          <a:bodyPr/>
          <a:lstStyle/>
          <a:p>
            <a:r>
              <a:rPr lang="en-US" sz="2000" dirty="0" smtClean="0"/>
              <a:t>LCD features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2575" y="1120775"/>
            <a:ext cx="5265738" cy="2924175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err="1" smtClean="0"/>
              <a:t>Presionando</a:t>
            </a:r>
            <a:r>
              <a:rPr lang="en-US" sz="1800" dirty="0" smtClean="0"/>
              <a:t> </a:t>
            </a:r>
            <a:r>
              <a:rPr lang="en-US" sz="1800" dirty="0" err="1" smtClean="0"/>
              <a:t>cualquier</a:t>
            </a:r>
            <a:r>
              <a:rPr lang="en-US" sz="1800" dirty="0" smtClean="0"/>
              <a:t> </a:t>
            </a:r>
            <a:r>
              <a:rPr lang="en-US" sz="1800" dirty="0" err="1" smtClean="0"/>
              <a:t>tecla</a:t>
            </a:r>
            <a:r>
              <a:rPr lang="en-US" sz="1800" dirty="0" smtClean="0"/>
              <a:t> </a:t>
            </a:r>
            <a:r>
              <a:rPr lang="en-US" sz="1800" dirty="0" err="1" smtClean="0"/>
              <a:t>causara</a:t>
            </a:r>
            <a:r>
              <a:rPr lang="en-US" sz="1800" dirty="0" smtClean="0"/>
              <a:t>  en la </a:t>
            </a:r>
            <a:r>
              <a:rPr lang="en-US" sz="1800" dirty="0" err="1" smtClean="0"/>
              <a:t>pantalla</a:t>
            </a:r>
            <a:r>
              <a:rPr lang="en-US" sz="1800" dirty="0" smtClean="0"/>
              <a:t> </a:t>
            </a:r>
            <a:r>
              <a:rPr lang="en-US" sz="1800" dirty="0" err="1" smtClean="0"/>
              <a:t>una</a:t>
            </a:r>
            <a:r>
              <a:rPr lang="en-US" sz="1800" dirty="0" smtClean="0"/>
              <a:t> </a:t>
            </a:r>
            <a:r>
              <a:rPr lang="en-US" sz="1800" dirty="0" err="1" smtClean="0"/>
              <a:t>retroiluminación</a:t>
            </a:r>
            <a:r>
              <a:rPr lang="en-US" sz="1800" dirty="0" smtClean="0"/>
              <a:t> </a:t>
            </a:r>
            <a:r>
              <a:rPr lang="en-US" sz="1800" dirty="0" err="1" smtClean="0"/>
              <a:t>que</a:t>
            </a:r>
            <a:r>
              <a:rPr lang="en-US" sz="1800" dirty="0" smtClean="0"/>
              <a:t> se </a:t>
            </a:r>
            <a:r>
              <a:rPr lang="en-US" sz="1800" dirty="0" err="1" smtClean="0"/>
              <a:t>activara</a:t>
            </a:r>
            <a:r>
              <a:rPr lang="en-US" sz="1800" dirty="0" smtClean="0"/>
              <a:t>.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err="1" smtClean="0"/>
              <a:t>Presionar</a:t>
            </a:r>
            <a:r>
              <a:rPr lang="en-US" sz="1800" dirty="0" smtClean="0"/>
              <a:t> el </a:t>
            </a:r>
            <a:r>
              <a:rPr lang="en-US" sz="1800" dirty="0" err="1" smtClean="0"/>
              <a:t>teclado</a:t>
            </a:r>
            <a:r>
              <a:rPr lang="en-US" sz="1800" dirty="0" smtClean="0"/>
              <a:t> de “Zoom” </a:t>
            </a:r>
            <a:r>
              <a:rPr lang="en-US" sz="1800" dirty="0" err="1" smtClean="0"/>
              <a:t>una</a:t>
            </a:r>
            <a:r>
              <a:rPr lang="en-US" sz="1800" dirty="0" smtClean="0"/>
              <a:t> </a:t>
            </a:r>
            <a:r>
              <a:rPr lang="en-US" sz="1800" dirty="0" err="1" smtClean="0"/>
              <a:t>vez</a:t>
            </a:r>
            <a:r>
              <a:rPr lang="en-US" sz="1800" dirty="0" smtClean="0"/>
              <a:t> </a:t>
            </a:r>
            <a:r>
              <a:rPr lang="en-US" sz="1800" dirty="0" err="1" smtClean="0"/>
              <a:t>para</a:t>
            </a:r>
            <a:r>
              <a:rPr lang="en-US" sz="1800" dirty="0" smtClean="0"/>
              <a:t> </a:t>
            </a:r>
            <a:r>
              <a:rPr lang="en-US" sz="1800" dirty="0" err="1" smtClean="0"/>
              <a:t>agrandar</a:t>
            </a:r>
            <a:r>
              <a:rPr lang="en-US" sz="1800" dirty="0" smtClean="0"/>
              <a:t> </a:t>
            </a:r>
            <a:r>
              <a:rPr lang="en-US" sz="1800" dirty="0" err="1" smtClean="0"/>
              <a:t>las</a:t>
            </a:r>
            <a:r>
              <a:rPr lang="en-US" sz="1800" dirty="0" smtClean="0"/>
              <a:t> </a:t>
            </a:r>
            <a:r>
              <a:rPr lang="en-US" sz="1800" dirty="0" err="1" smtClean="0"/>
              <a:t>lecturas</a:t>
            </a:r>
            <a:r>
              <a:rPr lang="en-US" sz="1800" dirty="0" smtClean="0"/>
              <a:t>, </a:t>
            </a:r>
            <a:r>
              <a:rPr lang="en-US" sz="1800" dirty="0" err="1" smtClean="0"/>
              <a:t>presionar</a:t>
            </a:r>
            <a:r>
              <a:rPr lang="en-US" sz="1800" dirty="0" smtClean="0"/>
              <a:t> Zoom </a:t>
            </a:r>
            <a:r>
              <a:rPr lang="en-US" sz="1800" dirty="0" err="1" smtClean="0"/>
              <a:t>otra</a:t>
            </a:r>
            <a:r>
              <a:rPr lang="en-US" sz="1800" dirty="0" smtClean="0"/>
              <a:t> </a:t>
            </a:r>
            <a:r>
              <a:rPr lang="en-US" sz="1800" dirty="0" err="1" smtClean="0"/>
              <a:t>vez</a:t>
            </a:r>
            <a:r>
              <a:rPr lang="en-US" sz="1800" dirty="0" smtClean="0"/>
              <a:t> </a:t>
            </a:r>
            <a:r>
              <a:rPr lang="en-US" sz="1800" dirty="0" err="1" smtClean="0"/>
              <a:t>para</a:t>
            </a:r>
            <a:r>
              <a:rPr lang="en-US" sz="1800" dirty="0" smtClean="0"/>
              <a:t> </a:t>
            </a:r>
            <a:r>
              <a:rPr lang="en-US" sz="1800" dirty="0" err="1" smtClean="0"/>
              <a:t>ver</a:t>
            </a:r>
            <a:r>
              <a:rPr lang="en-US" sz="1800" dirty="0" smtClean="0"/>
              <a:t> el </a:t>
            </a:r>
            <a:r>
              <a:rPr lang="en-US" sz="1800" dirty="0" err="1" smtClean="0"/>
              <a:t>siguiente</a:t>
            </a:r>
            <a:r>
              <a:rPr lang="en-US" sz="1800" dirty="0" smtClean="0"/>
              <a:t> gas.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err="1" smtClean="0"/>
              <a:t>Presionando</a:t>
            </a:r>
            <a:r>
              <a:rPr lang="en-US" sz="1800" dirty="0" smtClean="0"/>
              <a:t> el </a:t>
            </a:r>
            <a:r>
              <a:rPr lang="en-US" sz="1800" dirty="0" err="1" smtClean="0"/>
              <a:t>teclado</a:t>
            </a:r>
            <a:r>
              <a:rPr lang="en-US" sz="1800" dirty="0" smtClean="0"/>
              <a:t> de “Peak” y “Zoom” al </a:t>
            </a:r>
            <a:r>
              <a:rPr lang="en-US" sz="1800" dirty="0" err="1" smtClean="0"/>
              <a:t>mismo</a:t>
            </a:r>
            <a:r>
              <a:rPr lang="en-US" sz="1800" dirty="0" smtClean="0"/>
              <a:t> </a:t>
            </a:r>
            <a:r>
              <a:rPr lang="en-US" sz="1800" dirty="0" err="1" smtClean="0"/>
              <a:t>tiempo</a:t>
            </a:r>
            <a:r>
              <a:rPr lang="en-US" sz="1800" dirty="0" smtClean="0"/>
              <a:t> la </a:t>
            </a:r>
            <a:r>
              <a:rPr lang="en-US" sz="1800" dirty="0" err="1" smtClean="0"/>
              <a:t>pantalla</a:t>
            </a:r>
            <a:r>
              <a:rPr lang="en-US" sz="1800" dirty="0" smtClean="0"/>
              <a:t> </a:t>
            </a:r>
            <a:r>
              <a:rPr lang="en-US" sz="1800" dirty="0" err="1" smtClean="0"/>
              <a:t>girara</a:t>
            </a:r>
            <a:r>
              <a:rPr lang="en-US" sz="1800" dirty="0" smtClean="0"/>
              <a:t>. </a:t>
            </a:r>
          </a:p>
        </p:txBody>
      </p:sp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6363" y="3984607"/>
            <a:ext cx="2677477" cy="2346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6438" y="1436383"/>
            <a:ext cx="2346447" cy="111155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6438" y="2989385"/>
            <a:ext cx="2343725" cy="111430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7247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title"/>
          </p:nvPr>
        </p:nvSpPr>
        <p:spPr>
          <a:xfrm>
            <a:off x="2097088" y="142875"/>
            <a:ext cx="6165850" cy="812800"/>
          </a:xfrm>
        </p:spPr>
        <p:txBody>
          <a:bodyPr/>
          <a:lstStyle/>
          <a:p>
            <a:r>
              <a:rPr lang="en-US" sz="2000" dirty="0" smtClean="0"/>
              <a:t>LCD features</a:t>
            </a:r>
          </a:p>
        </p:txBody>
      </p:sp>
      <p:sp>
        <p:nvSpPr>
          <p:cNvPr id="3277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96863" y="1179513"/>
            <a:ext cx="5265737" cy="2924175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60000"/>
              </a:spcAft>
            </a:pPr>
            <a:r>
              <a:rPr lang="en-US" dirty="0" err="1" smtClean="0"/>
              <a:t>Presionando</a:t>
            </a:r>
            <a:r>
              <a:rPr lang="en-US" dirty="0" smtClean="0"/>
              <a:t> el </a:t>
            </a:r>
            <a:r>
              <a:rPr lang="en-US" dirty="0" err="1" smtClean="0"/>
              <a:t>teclado</a:t>
            </a:r>
            <a:r>
              <a:rPr lang="en-US" dirty="0" smtClean="0"/>
              <a:t> de “Reset” y “Zoom” al </a:t>
            </a:r>
            <a:r>
              <a:rPr lang="en-US" dirty="0" err="1" smtClean="0"/>
              <a:t>mismo</a:t>
            </a:r>
            <a:r>
              <a:rPr lang="en-US" dirty="0" smtClean="0"/>
              <a:t> </a:t>
            </a:r>
            <a:r>
              <a:rPr lang="en-US" dirty="0" err="1" smtClean="0"/>
              <a:t>tiempo</a:t>
            </a:r>
            <a:r>
              <a:rPr lang="en-US" dirty="0" smtClean="0"/>
              <a:t> pone el </a:t>
            </a:r>
            <a:r>
              <a:rPr lang="en-US" dirty="0" err="1" smtClean="0"/>
              <a:t>instrumento</a:t>
            </a:r>
            <a:r>
              <a:rPr lang="en-US" dirty="0" smtClean="0"/>
              <a:t> </a:t>
            </a:r>
            <a:r>
              <a:rPr lang="en-US" dirty="0" err="1" smtClean="0"/>
              <a:t>directamente</a:t>
            </a:r>
            <a:r>
              <a:rPr lang="en-US" dirty="0" smtClean="0"/>
              <a:t> en </a:t>
            </a:r>
            <a:r>
              <a:rPr lang="en-US" dirty="0" err="1" smtClean="0"/>
              <a:t>modo</a:t>
            </a:r>
            <a:r>
              <a:rPr lang="en-US" dirty="0" smtClean="0"/>
              <a:t> de “</a:t>
            </a:r>
            <a:r>
              <a:rPr lang="en-US" dirty="0" err="1" smtClean="0"/>
              <a:t>Autocalibracion</a:t>
            </a:r>
            <a:r>
              <a:rPr lang="en-US" dirty="0" smtClean="0"/>
              <a:t>” </a:t>
            </a:r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6363" y="3648691"/>
            <a:ext cx="3060700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2475" y="1441320"/>
            <a:ext cx="2441087" cy="116059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0239" y="2895940"/>
            <a:ext cx="2686416" cy="137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9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75" y="2493963"/>
            <a:ext cx="3914775" cy="979487"/>
          </a:xfrm>
          <a:prstGeom prst="rect">
            <a:avLst/>
          </a:prstGeom>
          <a:solidFill>
            <a:srgbClr val="FFFFFF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101600" dir="2700000" algn="ctr" rotWithShape="0">
              <a:schemeClr val="bg2"/>
            </a:outerShdw>
          </a:effectLst>
        </p:spPr>
      </p:pic>
      <p:sp>
        <p:nvSpPr>
          <p:cNvPr id="32776" name="Line 4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4380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132138" y="7938"/>
            <a:ext cx="5500687" cy="812800"/>
          </a:xfrm>
        </p:spPr>
        <p:txBody>
          <a:bodyPr/>
          <a:lstStyle/>
          <a:p>
            <a:r>
              <a:rPr lang="en-US" sz="2000" dirty="0" smtClean="0"/>
              <a:t>Instrument readings and alarms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8338" y="1112838"/>
            <a:ext cx="4848225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/>
              <a:t>LEL: 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dirty="0" err="1" smtClean="0"/>
              <a:t>Incremento</a:t>
            </a:r>
            <a:r>
              <a:rPr lang="en-US" sz="1800" dirty="0" smtClean="0"/>
              <a:t> de </a:t>
            </a:r>
            <a:r>
              <a:rPr lang="en-US" sz="1800" dirty="0" err="1" smtClean="0"/>
              <a:t>lecturas</a:t>
            </a:r>
            <a:r>
              <a:rPr lang="en-US" sz="1800" dirty="0" smtClean="0"/>
              <a:t> en 0.5% LEL.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/>
              <a:t>H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S: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/>
              <a:t>Sensor </a:t>
            </a:r>
            <a:r>
              <a:rPr lang="en-US" sz="1800" dirty="0" err="1" smtClean="0"/>
              <a:t>standar</a:t>
            </a:r>
            <a:r>
              <a:rPr lang="en-US" sz="1800" dirty="0" smtClean="0"/>
              <a:t> de H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S : 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dirty="0" err="1" smtClean="0"/>
              <a:t>Incremento</a:t>
            </a:r>
            <a:r>
              <a:rPr lang="en-US" sz="1800" dirty="0" smtClean="0"/>
              <a:t> de </a:t>
            </a:r>
            <a:r>
              <a:rPr lang="en-US" sz="1800" dirty="0" err="1" smtClean="0"/>
              <a:t>lecturas</a:t>
            </a:r>
            <a:r>
              <a:rPr lang="en-US" sz="1800" dirty="0" smtClean="0"/>
              <a:t> en 0.1 </a:t>
            </a:r>
            <a:r>
              <a:rPr lang="en-US" sz="1800" dirty="0" err="1" smtClean="0"/>
              <a:t>ppm</a:t>
            </a:r>
            <a:r>
              <a:rPr lang="en-US" sz="1800" dirty="0" smtClean="0"/>
              <a:t>.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/>
              <a:t>Sensor de COSH :  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/>
              <a:t>H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S </a:t>
            </a:r>
            <a:r>
              <a:rPr lang="en-US" sz="1800" dirty="0" err="1" smtClean="0"/>
              <a:t>tiene</a:t>
            </a:r>
            <a:r>
              <a:rPr lang="en-US" sz="1800" dirty="0" smtClean="0"/>
              <a:t> </a:t>
            </a:r>
            <a:r>
              <a:rPr lang="en-US" sz="1800" dirty="0" err="1" smtClean="0"/>
              <a:t>incrementos</a:t>
            </a:r>
            <a:r>
              <a:rPr lang="en-US" sz="1800" dirty="0" smtClean="0"/>
              <a:t> de </a:t>
            </a:r>
            <a:r>
              <a:rPr lang="en-US" sz="1800" dirty="0" err="1" smtClean="0"/>
              <a:t>lecturas</a:t>
            </a:r>
            <a:r>
              <a:rPr lang="en-US" sz="1800" dirty="0" smtClean="0"/>
              <a:t> en 0.2 </a:t>
            </a:r>
            <a:r>
              <a:rPr lang="en-US" sz="1800" dirty="0" err="1" smtClean="0"/>
              <a:t>ppm</a:t>
            </a:r>
            <a:r>
              <a:rPr lang="en-US" sz="1800" dirty="0" smtClean="0"/>
              <a:t>.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/>
              <a:t>CO: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dirty="0" err="1" smtClean="0"/>
              <a:t>Incremento</a:t>
            </a:r>
            <a:r>
              <a:rPr lang="en-US" sz="1800" dirty="0" smtClean="0"/>
              <a:t> de </a:t>
            </a:r>
            <a:r>
              <a:rPr lang="en-US" sz="1800" dirty="0" err="1" smtClean="0"/>
              <a:t>lecturas</a:t>
            </a:r>
            <a:r>
              <a:rPr lang="en-US" sz="1800" dirty="0" smtClean="0"/>
              <a:t> en 1.0 </a:t>
            </a:r>
            <a:r>
              <a:rPr lang="en-US" sz="1800" dirty="0" err="1" smtClean="0"/>
              <a:t>ppm</a:t>
            </a:r>
            <a:endParaRPr lang="en-US" sz="1800" dirty="0" smtClean="0"/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en-US" sz="1800" dirty="0" smtClean="0"/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800" dirty="0" smtClean="0"/>
              <a:t>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: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dirty="0" err="1" smtClean="0"/>
              <a:t>Incremento</a:t>
            </a:r>
            <a:r>
              <a:rPr lang="en-US" sz="1800" dirty="0" smtClean="0"/>
              <a:t> de </a:t>
            </a:r>
            <a:r>
              <a:rPr lang="en-US" sz="1800" dirty="0" err="1" smtClean="0"/>
              <a:t>lecturas</a:t>
            </a:r>
            <a:r>
              <a:rPr lang="en-US" sz="1800" dirty="0" smtClean="0"/>
              <a:t> en 0.1%.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endParaRPr lang="en-US" sz="1800" dirty="0" smtClean="0"/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35845" name="Picture 7" descr="G460 w red flipped OL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78670">
            <a:off x="5292725" y="593725"/>
            <a:ext cx="3362325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55444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G450 / G460 alarms</a:t>
            </a: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80392" y="1281088"/>
            <a:ext cx="6286500" cy="4486666"/>
          </a:xfrm>
          <a:prstGeom prst="rect">
            <a:avLst/>
          </a:prstGeom>
          <a:solidFill>
            <a:srgbClr val="FFFFFF"/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101600" dir="2700000" algn="ctr" rotWithShape="0">
              <a:schemeClr val="bg2"/>
            </a:outerShdw>
          </a:effectLst>
          <a:extLst/>
        </p:spPr>
      </p:pic>
      <p:sp>
        <p:nvSpPr>
          <p:cNvPr id="36868" name="Line 5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56772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089150" y="152400"/>
            <a:ext cx="6570663" cy="796925"/>
          </a:xfrm>
        </p:spPr>
        <p:txBody>
          <a:bodyPr anchor="ctr"/>
          <a:lstStyle/>
          <a:p>
            <a:r>
              <a:rPr lang="en-US" sz="2400" dirty="0" err="1" smtClean="0"/>
              <a:t>Composición</a:t>
            </a:r>
            <a:r>
              <a:rPr lang="en-US" sz="2400" dirty="0" smtClean="0"/>
              <a:t> del </a:t>
            </a:r>
            <a:r>
              <a:rPr lang="en-US" sz="2400" dirty="0" err="1" smtClean="0"/>
              <a:t>aire</a:t>
            </a:r>
            <a:r>
              <a:rPr lang="en-US" sz="2400" dirty="0" smtClean="0"/>
              <a:t> fresco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1638" y="1347788"/>
            <a:ext cx="3581400" cy="41148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80000"/>
              </a:spcAft>
            </a:pPr>
            <a:r>
              <a:rPr lang="en-US" dirty="0" smtClean="0"/>
              <a:t>78.1 % </a:t>
            </a:r>
            <a:r>
              <a:rPr lang="en-US" dirty="0" err="1" smtClean="0"/>
              <a:t>Nitrogeno</a:t>
            </a:r>
            <a:endParaRPr lang="en-US" dirty="0" smtClean="0"/>
          </a:p>
          <a:p>
            <a:pPr>
              <a:spcBef>
                <a:spcPct val="0"/>
              </a:spcBef>
              <a:spcAft>
                <a:spcPct val="80000"/>
              </a:spcAft>
            </a:pPr>
            <a:r>
              <a:rPr lang="en-US" dirty="0" smtClean="0"/>
              <a:t>20.9 % </a:t>
            </a:r>
            <a:r>
              <a:rPr lang="en-US" dirty="0" err="1" smtClean="0"/>
              <a:t>Oxygeno</a:t>
            </a:r>
            <a:endParaRPr lang="en-US" dirty="0" smtClean="0"/>
          </a:p>
          <a:p>
            <a:pPr>
              <a:spcBef>
                <a:spcPct val="0"/>
              </a:spcBef>
              <a:spcAft>
                <a:spcPct val="80000"/>
              </a:spcAft>
            </a:pPr>
            <a:r>
              <a:rPr lang="en-US" dirty="0" smtClean="0"/>
              <a:t>0.9 %  Argon</a:t>
            </a:r>
          </a:p>
          <a:p>
            <a:pPr>
              <a:spcBef>
                <a:spcPct val="0"/>
              </a:spcBef>
              <a:spcAft>
                <a:spcPct val="45000"/>
              </a:spcAft>
            </a:pPr>
            <a:r>
              <a:rPr lang="en-US" dirty="0" smtClean="0"/>
              <a:t>0.1 % </a:t>
            </a:r>
            <a:r>
              <a:rPr lang="en-US" dirty="0" err="1" smtClean="0"/>
              <a:t>Otros</a:t>
            </a:r>
            <a:r>
              <a:rPr lang="en-US" dirty="0" smtClean="0"/>
              <a:t> gases</a:t>
            </a:r>
          </a:p>
          <a:p>
            <a:pPr lvl="1">
              <a:spcBef>
                <a:spcPct val="0"/>
              </a:spcBef>
              <a:spcAft>
                <a:spcPct val="45000"/>
              </a:spcAft>
            </a:pPr>
            <a:r>
              <a:rPr lang="en-US" sz="1800" dirty="0" smtClean="0"/>
              <a:t>Vapor de Agua</a:t>
            </a:r>
          </a:p>
          <a:p>
            <a:pPr lvl="1">
              <a:spcBef>
                <a:spcPct val="0"/>
              </a:spcBef>
              <a:spcAft>
                <a:spcPct val="45000"/>
              </a:spcAft>
            </a:pPr>
            <a:r>
              <a:rPr lang="en-US" sz="1800" dirty="0" smtClean="0"/>
              <a:t>CO</a:t>
            </a:r>
            <a:r>
              <a:rPr lang="en-US" sz="1800" baseline="-4000" dirty="0" smtClean="0"/>
              <a:t>2</a:t>
            </a:r>
            <a:endParaRPr lang="en-US" sz="1800" dirty="0" smtClean="0"/>
          </a:p>
          <a:p>
            <a:pPr lvl="1">
              <a:spcBef>
                <a:spcPct val="0"/>
              </a:spcBef>
              <a:spcAft>
                <a:spcPct val="45000"/>
              </a:spcAft>
            </a:pPr>
            <a:r>
              <a:rPr lang="en-US" sz="1800" dirty="0" err="1" smtClean="0"/>
              <a:t>Otros</a:t>
            </a:r>
            <a:r>
              <a:rPr lang="en-US" sz="1800" dirty="0" smtClean="0"/>
              <a:t> gases </a:t>
            </a:r>
            <a:r>
              <a:rPr lang="en-US" sz="1800" dirty="0" err="1" smtClean="0"/>
              <a:t>rastreables</a:t>
            </a:r>
            <a:endParaRPr lang="en-US" sz="1800" dirty="0" smtClean="0"/>
          </a:p>
        </p:txBody>
      </p:sp>
      <p:pic>
        <p:nvPicPr>
          <p:cNvPr id="65540" name="Picture 53" descr="OSHA diagram of oxygen concentration in ai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3675" y="1414463"/>
            <a:ext cx="4724400" cy="372903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Line 54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err="1" smtClean="0"/>
              <a:t>Modo</a:t>
            </a:r>
            <a:r>
              <a:rPr lang="en-US" sz="2000" dirty="0" smtClean="0"/>
              <a:t> de </a:t>
            </a:r>
            <a:r>
              <a:rPr lang="en-US" sz="2000" dirty="0" err="1" smtClean="0"/>
              <a:t>Lectura</a:t>
            </a:r>
            <a:r>
              <a:rPr lang="en-US" sz="2000" dirty="0" smtClean="0"/>
              <a:t> Pico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7538" y="1054715"/>
            <a:ext cx="4937888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La </a:t>
            </a:r>
            <a:r>
              <a:rPr lang="en-US" sz="1800" dirty="0" err="1" smtClean="0"/>
              <a:t>pantalla</a:t>
            </a:r>
            <a:r>
              <a:rPr lang="en-US" sz="1800" dirty="0" smtClean="0"/>
              <a:t> principal </a:t>
            </a:r>
            <a:r>
              <a:rPr lang="en-US" sz="1800" dirty="0" err="1" smtClean="0"/>
              <a:t>muestra</a:t>
            </a:r>
            <a:r>
              <a:rPr lang="en-US" sz="1800" dirty="0" smtClean="0"/>
              <a:t> la </a:t>
            </a:r>
            <a:r>
              <a:rPr lang="en-US" sz="1800" dirty="0" err="1" smtClean="0"/>
              <a:t>concentracion</a:t>
            </a:r>
            <a:r>
              <a:rPr lang="en-US" sz="1800" dirty="0" smtClean="0"/>
              <a:t> actual de gas.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err="1" smtClean="0"/>
              <a:t>Presionar</a:t>
            </a:r>
            <a:r>
              <a:rPr lang="en-US" sz="1800" dirty="0" smtClean="0"/>
              <a:t> “Peak”  </a:t>
            </a:r>
            <a:r>
              <a:rPr lang="en-US" sz="1800" dirty="0" err="1" smtClean="0"/>
              <a:t>una</a:t>
            </a:r>
            <a:r>
              <a:rPr lang="en-US" sz="1800" dirty="0" smtClean="0"/>
              <a:t> </a:t>
            </a:r>
            <a:r>
              <a:rPr lang="en-US" sz="1800" dirty="0" err="1" smtClean="0"/>
              <a:t>vez</a:t>
            </a:r>
            <a:r>
              <a:rPr lang="en-US" sz="1800" dirty="0" smtClean="0"/>
              <a:t> </a:t>
            </a:r>
            <a:r>
              <a:rPr lang="en-US" sz="1800" dirty="0" err="1" smtClean="0"/>
              <a:t>para</a:t>
            </a:r>
            <a:r>
              <a:rPr lang="en-US" sz="1800" dirty="0" smtClean="0"/>
              <a:t> </a:t>
            </a:r>
            <a:r>
              <a:rPr lang="en-US" sz="1800" dirty="0" err="1" smtClean="0"/>
              <a:t>poner</a:t>
            </a:r>
            <a:r>
              <a:rPr lang="en-US" sz="1800" dirty="0" smtClean="0"/>
              <a:t> el </a:t>
            </a:r>
            <a:r>
              <a:rPr lang="en-US" sz="1800" dirty="0" err="1" smtClean="0"/>
              <a:t>instrumento</a:t>
            </a:r>
            <a:r>
              <a:rPr lang="en-US" sz="1800" dirty="0" smtClean="0"/>
              <a:t> en </a:t>
            </a:r>
            <a:r>
              <a:rPr lang="en-US" sz="1800" dirty="0" err="1" smtClean="0"/>
              <a:t>lectura</a:t>
            </a:r>
            <a:r>
              <a:rPr lang="en-US" sz="1800" dirty="0" smtClean="0"/>
              <a:t> de </a:t>
            </a:r>
            <a:r>
              <a:rPr lang="en-US" sz="1800" dirty="0" err="1" smtClean="0"/>
              <a:t>modo</a:t>
            </a:r>
            <a:r>
              <a:rPr lang="en-US" sz="1800" dirty="0" smtClean="0"/>
              <a:t> de </a:t>
            </a:r>
            <a:r>
              <a:rPr lang="en-US" sz="1800" dirty="0" err="1" smtClean="0"/>
              <a:t>pico</a:t>
            </a:r>
            <a:r>
              <a:rPr lang="en-US" sz="1800" dirty="0" smtClean="0"/>
              <a:t>.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El </a:t>
            </a:r>
            <a:r>
              <a:rPr lang="en-US" sz="1800" dirty="0" err="1" smtClean="0"/>
              <a:t>icono</a:t>
            </a:r>
            <a:r>
              <a:rPr lang="en-US" sz="1800" dirty="0" smtClean="0"/>
              <a:t> en el display </a:t>
            </a:r>
            <a:r>
              <a:rPr lang="en-US" sz="1800" dirty="0" err="1" smtClean="0"/>
              <a:t>indica</a:t>
            </a:r>
            <a:r>
              <a:rPr lang="en-US" sz="1800" dirty="0" smtClean="0"/>
              <a:t> </a:t>
            </a:r>
            <a:r>
              <a:rPr lang="en-US" sz="1800" dirty="0" err="1" smtClean="0"/>
              <a:t>cuando</a:t>
            </a:r>
            <a:r>
              <a:rPr lang="en-US" sz="1800" dirty="0" smtClean="0"/>
              <a:t> se </a:t>
            </a:r>
            <a:r>
              <a:rPr lang="en-US" sz="1800" dirty="0" err="1" smtClean="0"/>
              <a:t>encuentra</a:t>
            </a:r>
            <a:r>
              <a:rPr lang="en-US" sz="1800" dirty="0" smtClean="0"/>
              <a:t> en </a:t>
            </a:r>
            <a:r>
              <a:rPr lang="en-US" sz="1800" dirty="0" err="1" smtClean="0"/>
              <a:t>modo</a:t>
            </a:r>
            <a:r>
              <a:rPr lang="en-US" sz="1800" dirty="0" smtClean="0"/>
              <a:t> </a:t>
            </a:r>
            <a:r>
              <a:rPr lang="en-US" sz="1800" dirty="0" err="1" smtClean="0"/>
              <a:t>pico</a:t>
            </a:r>
            <a:r>
              <a:rPr lang="en-US" sz="1800" dirty="0" smtClean="0"/>
              <a:t>.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err="1" smtClean="0"/>
              <a:t>Presionar</a:t>
            </a:r>
            <a:r>
              <a:rPr lang="en-US" sz="1800" dirty="0" smtClean="0"/>
              <a:t> “Reset” </a:t>
            </a:r>
            <a:r>
              <a:rPr lang="en-US" sz="1800" dirty="0" err="1" smtClean="0"/>
              <a:t>para</a:t>
            </a:r>
            <a:r>
              <a:rPr lang="en-US" sz="1800" dirty="0" smtClean="0"/>
              <a:t> </a:t>
            </a:r>
            <a:r>
              <a:rPr lang="en-US" sz="1800" dirty="0" err="1" smtClean="0"/>
              <a:t>limpiar</a:t>
            </a:r>
            <a:r>
              <a:rPr lang="en-US" sz="1800" dirty="0" smtClean="0"/>
              <a:t> </a:t>
            </a:r>
            <a:r>
              <a:rPr lang="en-US" sz="1800" dirty="0" err="1" smtClean="0"/>
              <a:t>las</a:t>
            </a:r>
            <a:r>
              <a:rPr lang="en-US" sz="1800" dirty="0" smtClean="0"/>
              <a:t> </a:t>
            </a:r>
            <a:r>
              <a:rPr lang="en-US" sz="1800" dirty="0" err="1" smtClean="0"/>
              <a:t>lecturas</a:t>
            </a:r>
            <a:r>
              <a:rPr lang="en-US" sz="1800" dirty="0" smtClean="0"/>
              <a:t> </a:t>
            </a:r>
            <a:r>
              <a:rPr lang="en-US" sz="1800" dirty="0" err="1" smtClean="0"/>
              <a:t>picos</a:t>
            </a:r>
            <a:r>
              <a:rPr lang="en-US" sz="1800" dirty="0" smtClean="0"/>
              <a:t>.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err="1" smtClean="0"/>
              <a:t>Presionar</a:t>
            </a:r>
            <a:r>
              <a:rPr lang="en-US" sz="1800" dirty="0" smtClean="0"/>
              <a:t> “Peak” </a:t>
            </a:r>
            <a:r>
              <a:rPr lang="en-US" sz="1800" dirty="0" err="1" smtClean="0"/>
              <a:t>para</a:t>
            </a:r>
            <a:r>
              <a:rPr lang="en-US" sz="1800" dirty="0" smtClean="0"/>
              <a:t> </a:t>
            </a:r>
            <a:r>
              <a:rPr lang="en-US" sz="1800" dirty="0" err="1" smtClean="0"/>
              <a:t>retornar</a:t>
            </a:r>
            <a:r>
              <a:rPr lang="en-US" sz="1800" dirty="0" smtClean="0"/>
              <a:t> a la </a:t>
            </a:r>
            <a:r>
              <a:rPr lang="en-US" sz="1800" dirty="0" err="1" smtClean="0"/>
              <a:t>operacion</a:t>
            </a:r>
            <a:r>
              <a:rPr lang="en-US" sz="1800" dirty="0" smtClean="0"/>
              <a:t> normal.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Nota:  </a:t>
            </a:r>
            <a:r>
              <a:rPr lang="en-US" sz="1800" dirty="0" err="1" smtClean="0"/>
              <a:t>Despues</a:t>
            </a:r>
            <a:r>
              <a:rPr lang="en-US" sz="1800" dirty="0" smtClean="0"/>
              <a:t> de 15 </a:t>
            </a:r>
            <a:r>
              <a:rPr lang="en-US" sz="1800" dirty="0" err="1" smtClean="0"/>
              <a:t>minutos</a:t>
            </a:r>
            <a:r>
              <a:rPr lang="en-US" sz="1800" dirty="0" smtClean="0"/>
              <a:t> el detector G460 </a:t>
            </a:r>
            <a:r>
              <a:rPr lang="en-US" sz="1800" dirty="0" err="1" smtClean="0"/>
              <a:t>retorna</a:t>
            </a:r>
            <a:r>
              <a:rPr lang="en-US" sz="1800" dirty="0" smtClean="0"/>
              <a:t> a </a:t>
            </a:r>
            <a:r>
              <a:rPr lang="en-US" sz="1800" dirty="0" err="1" smtClean="0"/>
              <a:t>las</a:t>
            </a:r>
            <a:r>
              <a:rPr lang="en-US" sz="1800" dirty="0" smtClean="0"/>
              <a:t> </a:t>
            </a:r>
            <a:r>
              <a:rPr lang="en-US" sz="1800" dirty="0" err="1" smtClean="0"/>
              <a:t>lecturas</a:t>
            </a:r>
            <a:r>
              <a:rPr lang="en-US" sz="1800" dirty="0" smtClean="0"/>
              <a:t> </a:t>
            </a:r>
            <a:r>
              <a:rPr lang="en-US" sz="1800" dirty="0" err="1" smtClean="0"/>
              <a:t>normales</a:t>
            </a:r>
            <a:r>
              <a:rPr lang="en-US" sz="1800" dirty="0" smtClean="0"/>
              <a:t> de gas en la </a:t>
            </a:r>
            <a:r>
              <a:rPr lang="en-US" sz="1800" dirty="0" err="1" smtClean="0"/>
              <a:t>pantalla</a:t>
            </a:r>
            <a:r>
              <a:rPr lang="en-US" sz="1800" dirty="0" smtClean="0"/>
              <a:t> principal.</a:t>
            </a:r>
          </a:p>
        </p:txBody>
      </p:sp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6162" y="1313955"/>
            <a:ext cx="2405550" cy="114387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3745" y="2768213"/>
            <a:ext cx="2375267" cy="1209477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5931511" y="3469937"/>
            <a:ext cx="771525" cy="700087"/>
          </a:xfrm>
          <a:prstGeom prst="ellipse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9013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err="1" smtClean="0"/>
              <a:t>Borrando</a:t>
            </a:r>
            <a:r>
              <a:rPr lang="en-US" sz="2000" dirty="0" smtClean="0"/>
              <a:t> </a:t>
            </a:r>
            <a:r>
              <a:rPr lang="en-US" sz="2000" dirty="0" err="1" smtClean="0"/>
              <a:t>las</a:t>
            </a:r>
            <a:r>
              <a:rPr lang="en-US" sz="2000" dirty="0" smtClean="0"/>
              <a:t> </a:t>
            </a:r>
            <a:r>
              <a:rPr lang="en-US" sz="2000" dirty="0" err="1" smtClean="0"/>
              <a:t>Lecturas</a:t>
            </a:r>
            <a:r>
              <a:rPr lang="en-US" sz="2000" dirty="0" smtClean="0"/>
              <a:t> en </a:t>
            </a:r>
            <a:r>
              <a:rPr lang="en-US" sz="2000" dirty="0" err="1" smtClean="0"/>
              <a:t>Modo</a:t>
            </a:r>
            <a:r>
              <a:rPr lang="en-US" sz="2000" dirty="0" smtClean="0"/>
              <a:t> Pico.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4975" y="1169988"/>
            <a:ext cx="4676775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La </a:t>
            </a:r>
            <a:r>
              <a:rPr lang="en-US" sz="1800" dirty="0" err="1" smtClean="0"/>
              <a:t>funcion</a:t>
            </a:r>
            <a:r>
              <a:rPr lang="en-US" sz="1800" dirty="0" smtClean="0"/>
              <a:t> </a:t>
            </a:r>
            <a:r>
              <a:rPr lang="en-US" sz="1800" dirty="0" err="1" smtClean="0"/>
              <a:t>pico</a:t>
            </a:r>
            <a:r>
              <a:rPr lang="en-US" sz="1800" dirty="0" smtClean="0"/>
              <a:t> </a:t>
            </a:r>
            <a:r>
              <a:rPr lang="en-US" sz="1800" dirty="0" err="1" smtClean="0"/>
              <a:t>muestra</a:t>
            </a:r>
            <a:r>
              <a:rPr lang="en-US" sz="1800" dirty="0" smtClean="0"/>
              <a:t> los </a:t>
            </a:r>
            <a:r>
              <a:rPr lang="en-US" sz="1800" dirty="0" err="1" smtClean="0"/>
              <a:t>valores</a:t>
            </a:r>
            <a:r>
              <a:rPr lang="en-US" sz="1800" dirty="0" smtClean="0"/>
              <a:t> </a:t>
            </a:r>
            <a:r>
              <a:rPr lang="en-US" sz="1800" dirty="0" err="1" smtClean="0"/>
              <a:t>significativos</a:t>
            </a:r>
            <a:r>
              <a:rPr lang="en-US" sz="1800" dirty="0" smtClean="0"/>
              <a:t> </a:t>
            </a:r>
            <a:r>
              <a:rPr lang="en-US" sz="1800" dirty="0" err="1" smtClean="0"/>
              <a:t>solamente</a:t>
            </a:r>
            <a:r>
              <a:rPr lang="en-US" sz="1800" dirty="0" smtClean="0"/>
              <a:t> entre el </a:t>
            </a:r>
            <a:r>
              <a:rPr lang="en-US" sz="1800" dirty="0" err="1" smtClean="0"/>
              <a:t>tiempo</a:t>
            </a:r>
            <a:r>
              <a:rPr lang="en-US" sz="1800" dirty="0" smtClean="0"/>
              <a:t> </a:t>
            </a:r>
            <a:r>
              <a:rPr lang="en-US" sz="1800" dirty="0" err="1" smtClean="0"/>
              <a:t>que</a:t>
            </a:r>
            <a:r>
              <a:rPr lang="en-US" sz="1800" dirty="0" smtClean="0"/>
              <a:t> </a:t>
            </a:r>
            <a:r>
              <a:rPr lang="en-US" sz="1800" dirty="0" err="1" smtClean="0"/>
              <a:t>fue</a:t>
            </a:r>
            <a:r>
              <a:rPr lang="en-US" sz="1800" dirty="0" smtClean="0"/>
              <a:t> </a:t>
            </a:r>
            <a:r>
              <a:rPr lang="en-US" sz="1800" dirty="0" err="1" smtClean="0"/>
              <a:t>activada</a:t>
            </a:r>
            <a:r>
              <a:rPr lang="en-US" sz="1800" dirty="0" smtClean="0"/>
              <a:t> </a:t>
            </a:r>
            <a:r>
              <a:rPr lang="en-US" sz="1800" dirty="0" err="1" smtClean="0"/>
              <a:t>dicha</a:t>
            </a:r>
            <a:r>
              <a:rPr lang="en-US" sz="1800" dirty="0" smtClean="0"/>
              <a:t> </a:t>
            </a:r>
            <a:r>
              <a:rPr lang="en-US" sz="1800" dirty="0" err="1" smtClean="0"/>
              <a:t>funcion</a:t>
            </a:r>
            <a:r>
              <a:rPr lang="en-US" sz="1800" dirty="0" smtClean="0"/>
              <a:t> </a:t>
            </a:r>
            <a:r>
              <a:rPr lang="en-US" sz="1800" dirty="0" err="1" smtClean="0"/>
              <a:t>hasta</a:t>
            </a:r>
            <a:r>
              <a:rPr lang="en-US" sz="1800" dirty="0" smtClean="0"/>
              <a:t> el </a:t>
            </a:r>
            <a:r>
              <a:rPr lang="en-US" sz="1800" dirty="0" err="1" smtClean="0"/>
              <a:t>tiempo</a:t>
            </a:r>
            <a:r>
              <a:rPr lang="en-US" sz="1800" dirty="0" smtClean="0"/>
              <a:t> en </a:t>
            </a:r>
            <a:r>
              <a:rPr lang="en-US" sz="1800" dirty="0" err="1" smtClean="0"/>
              <a:t>que</a:t>
            </a:r>
            <a:r>
              <a:rPr lang="en-US" sz="1800" dirty="0" smtClean="0"/>
              <a:t> </a:t>
            </a:r>
            <a:r>
              <a:rPr lang="en-US" sz="1800" dirty="0" err="1" smtClean="0"/>
              <a:t>fue</a:t>
            </a:r>
            <a:r>
              <a:rPr lang="en-US" sz="1800" dirty="0" smtClean="0"/>
              <a:t> </a:t>
            </a:r>
            <a:r>
              <a:rPr lang="en-US" sz="1800" dirty="0" err="1" smtClean="0"/>
              <a:t>desactivada</a:t>
            </a:r>
            <a:r>
              <a:rPr lang="en-US" sz="1800" dirty="0" smtClean="0"/>
              <a:t>.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err="1" smtClean="0"/>
              <a:t>Presionando</a:t>
            </a:r>
            <a:r>
              <a:rPr lang="en-US" sz="1800" dirty="0" smtClean="0"/>
              <a:t> el </a:t>
            </a:r>
            <a:r>
              <a:rPr lang="en-US" sz="1800" dirty="0" err="1" smtClean="0"/>
              <a:t>teclado"Peak</a:t>
            </a:r>
            <a:r>
              <a:rPr lang="en-US" sz="1800" dirty="0" smtClean="0"/>
              <a:t>"  </a:t>
            </a:r>
            <a:r>
              <a:rPr lang="en-US" sz="1800" dirty="0" err="1" smtClean="0"/>
              <a:t>otra</a:t>
            </a:r>
            <a:r>
              <a:rPr lang="en-US" sz="1800" dirty="0" smtClean="0"/>
              <a:t> </a:t>
            </a:r>
            <a:r>
              <a:rPr lang="en-US" sz="1800" dirty="0" err="1" smtClean="0"/>
              <a:t>vez</a:t>
            </a:r>
            <a:r>
              <a:rPr lang="en-US" sz="1800" dirty="0" smtClean="0"/>
              <a:t> </a:t>
            </a:r>
            <a:r>
              <a:rPr lang="en-US" sz="1800" dirty="0" err="1" smtClean="0"/>
              <a:t>elimina</a:t>
            </a:r>
            <a:r>
              <a:rPr lang="en-US" sz="1800" dirty="0" smtClean="0"/>
              <a:t> </a:t>
            </a:r>
            <a:r>
              <a:rPr lang="en-US" sz="1800" dirty="0" err="1" smtClean="0"/>
              <a:t>las</a:t>
            </a:r>
            <a:r>
              <a:rPr lang="en-US" sz="1800" dirty="0" smtClean="0"/>
              <a:t> </a:t>
            </a:r>
            <a:r>
              <a:rPr lang="en-US" sz="1800" dirty="0" err="1" smtClean="0"/>
              <a:t>lecturas</a:t>
            </a:r>
            <a:r>
              <a:rPr lang="en-US" sz="1800" dirty="0" smtClean="0"/>
              <a:t> en </a:t>
            </a:r>
            <a:r>
              <a:rPr lang="en-US" sz="1800" dirty="0" err="1" smtClean="0"/>
              <a:t>pantalla</a:t>
            </a:r>
            <a:r>
              <a:rPr lang="en-US" sz="1800" dirty="0" smtClean="0"/>
              <a:t> y el </a:t>
            </a:r>
            <a:r>
              <a:rPr lang="en-US" sz="1800" dirty="0" err="1" smtClean="0"/>
              <a:t>instrumento</a:t>
            </a:r>
            <a:r>
              <a:rPr lang="en-US" sz="1800" dirty="0" smtClean="0"/>
              <a:t> </a:t>
            </a:r>
            <a:r>
              <a:rPr lang="en-US" sz="1800" dirty="0" err="1" smtClean="0"/>
              <a:t>retorna</a:t>
            </a:r>
            <a:r>
              <a:rPr lang="en-US" sz="1800" dirty="0" smtClean="0"/>
              <a:t> a </a:t>
            </a:r>
            <a:r>
              <a:rPr lang="en-US" sz="1800" dirty="0" err="1" smtClean="0"/>
              <a:t>operación</a:t>
            </a:r>
            <a:r>
              <a:rPr lang="en-US" sz="1800" dirty="0" smtClean="0"/>
              <a:t> normal.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No se </a:t>
            </a:r>
            <a:r>
              <a:rPr lang="en-US" sz="1800" dirty="0" err="1" smtClean="0"/>
              <a:t>pueden</a:t>
            </a:r>
            <a:r>
              <a:rPr lang="en-US" sz="1800" dirty="0" smtClean="0"/>
              <a:t> </a:t>
            </a:r>
            <a:r>
              <a:rPr lang="en-US" sz="1800" dirty="0" err="1" smtClean="0"/>
              <a:t>borrar</a:t>
            </a:r>
            <a:r>
              <a:rPr lang="en-US" sz="1800" dirty="0" smtClean="0"/>
              <a:t>  </a:t>
            </a:r>
            <a:r>
              <a:rPr lang="en-US" sz="1800" dirty="0" err="1" smtClean="0"/>
              <a:t>ni</a:t>
            </a:r>
            <a:r>
              <a:rPr lang="en-US" sz="1800" dirty="0" smtClean="0"/>
              <a:t> </a:t>
            </a:r>
            <a:r>
              <a:rPr lang="en-US" sz="1800" dirty="0" err="1" smtClean="0"/>
              <a:t>resetear</a:t>
            </a:r>
            <a:r>
              <a:rPr lang="en-US" sz="1800" dirty="0" smtClean="0"/>
              <a:t> </a:t>
            </a:r>
            <a:r>
              <a:rPr lang="en-US" sz="1800" dirty="0" err="1" smtClean="0"/>
              <a:t>las</a:t>
            </a:r>
            <a:r>
              <a:rPr lang="en-US" sz="1800" dirty="0" smtClean="0"/>
              <a:t> </a:t>
            </a:r>
            <a:r>
              <a:rPr lang="en-US" sz="1800" dirty="0" err="1" smtClean="0"/>
              <a:t>lecturas</a:t>
            </a:r>
            <a:r>
              <a:rPr lang="en-US" sz="1800" dirty="0" smtClean="0"/>
              <a:t> </a:t>
            </a:r>
            <a:r>
              <a:rPr lang="en-US" sz="1800" dirty="0" err="1" smtClean="0"/>
              <a:t>picos</a:t>
            </a:r>
            <a:r>
              <a:rPr lang="en-US" sz="1800" dirty="0" smtClean="0"/>
              <a:t>, STEL, TWA de la </a:t>
            </a:r>
            <a:r>
              <a:rPr lang="en-US" sz="1800" dirty="0" err="1" smtClean="0"/>
              <a:t>memoria</a:t>
            </a:r>
            <a:r>
              <a:rPr lang="en-US" sz="1800" dirty="0" smtClean="0"/>
              <a:t> del </a:t>
            </a:r>
            <a:r>
              <a:rPr lang="en-US" sz="1800" dirty="0" err="1" smtClean="0"/>
              <a:t>instrumento</a:t>
            </a:r>
            <a:r>
              <a:rPr lang="en-US" sz="1800" dirty="0" smtClean="0"/>
              <a:t>.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endParaRPr lang="en-US" sz="1800" dirty="0" smtClean="0"/>
          </a:p>
        </p:txBody>
      </p:sp>
      <p:sp>
        <p:nvSpPr>
          <p:cNvPr id="40964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1862" y="1390099"/>
            <a:ext cx="2356338" cy="1120471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8239" y="3194781"/>
            <a:ext cx="2352186" cy="118733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75667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Line 8"/>
          <p:cNvSpPr>
            <a:spLocks noChangeShapeType="1"/>
          </p:cNvSpPr>
          <p:nvPr/>
        </p:nvSpPr>
        <p:spPr bwMode="auto">
          <a:xfrm>
            <a:off x="0" y="113677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1490870" y="273050"/>
            <a:ext cx="4655685" cy="812800"/>
          </a:xfrm>
        </p:spPr>
        <p:txBody>
          <a:bodyPr/>
          <a:lstStyle/>
          <a:p>
            <a:r>
              <a:rPr lang="en-US" sz="2000" dirty="0" err="1" smtClean="0"/>
              <a:t>Viendo</a:t>
            </a:r>
            <a:r>
              <a:rPr lang="en-US" sz="2000" dirty="0" smtClean="0"/>
              <a:t> </a:t>
            </a:r>
            <a:r>
              <a:rPr lang="en-US" sz="2000" dirty="0" err="1" smtClean="0"/>
              <a:t>las</a:t>
            </a:r>
            <a:r>
              <a:rPr lang="en-US" sz="2000" dirty="0" smtClean="0"/>
              <a:t> </a:t>
            </a:r>
            <a:r>
              <a:rPr lang="en-US" sz="2000" dirty="0" err="1" smtClean="0"/>
              <a:t>lecturas</a:t>
            </a:r>
            <a:r>
              <a:rPr lang="en-US" sz="2000" dirty="0" smtClean="0"/>
              <a:t> Peak, STEL y TWA en </a:t>
            </a:r>
            <a:r>
              <a:rPr lang="en-US" sz="2000" dirty="0" err="1" smtClean="0"/>
              <a:t>toda</a:t>
            </a:r>
            <a:r>
              <a:rPr lang="en-US" sz="2000" dirty="0" smtClean="0"/>
              <a:t> la </a:t>
            </a:r>
            <a:r>
              <a:rPr lang="en-US" sz="2000" dirty="0" err="1" smtClean="0"/>
              <a:t>pantalla</a:t>
            </a:r>
            <a:endParaRPr lang="en-US" sz="2000" dirty="0" smtClean="0"/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8215" y="1345841"/>
            <a:ext cx="5330825" cy="4189412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75000"/>
              </a:spcAft>
            </a:pPr>
            <a:r>
              <a:rPr lang="en-US" sz="1800" dirty="0" smtClean="0"/>
              <a:t>El </a:t>
            </a:r>
            <a:r>
              <a:rPr lang="en-US" sz="1800" dirty="0" err="1" smtClean="0"/>
              <a:t>instrumento</a:t>
            </a:r>
            <a:r>
              <a:rPr lang="en-US" sz="1800" dirty="0" smtClean="0"/>
              <a:t> </a:t>
            </a:r>
            <a:r>
              <a:rPr lang="en-US" sz="1800" dirty="0" err="1" smtClean="0"/>
              <a:t>puede</a:t>
            </a:r>
            <a:r>
              <a:rPr lang="en-US" sz="1800" dirty="0" smtClean="0"/>
              <a:t> </a:t>
            </a:r>
            <a:r>
              <a:rPr lang="en-US" sz="1800" dirty="0" err="1" smtClean="0"/>
              <a:t>mostrar</a:t>
            </a:r>
            <a:r>
              <a:rPr lang="en-US" sz="1800" dirty="0" smtClean="0"/>
              <a:t> los </a:t>
            </a:r>
            <a:r>
              <a:rPr lang="en-US" sz="1800" dirty="0" err="1" smtClean="0"/>
              <a:t>valores</a:t>
            </a:r>
            <a:r>
              <a:rPr lang="en-US" sz="1800" dirty="0" smtClean="0"/>
              <a:t> Peak, STEL y TWA  en </a:t>
            </a:r>
            <a:r>
              <a:rPr lang="en-US" sz="1800" dirty="0" err="1" smtClean="0"/>
              <a:t>toda</a:t>
            </a:r>
            <a:r>
              <a:rPr lang="en-US" sz="1800" dirty="0" smtClean="0"/>
              <a:t> la </a:t>
            </a:r>
            <a:r>
              <a:rPr lang="en-US" sz="1800" dirty="0" err="1" smtClean="0"/>
              <a:t>pantalla</a:t>
            </a:r>
            <a:r>
              <a:rPr lang="en-US" sz="1800" dirty="0" smtClean="0"/>
              <a:t> del </a:t>
            </a:r>
            <a:r>
              <a:rPr lang="en-US" sz="1800" dirty="0" err="1" smtClean="0"/>
              <a:t>equipo</a:t>
            </a:r>
            <a:r>
              <a:rPr lang="en-US" sz="1800" dirty="0" smtClean="0"/>
              <a:t> 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75000"/>
              </a:spcAft>
            </a:pPr>
            <a:r>
              <a:rPr lang="en-US" sz="1800" dirty="0" err="1" smtClean="0"/>
              <a:t>Presionar</a:t>
            </a:r>
            <a:r>
              <a:rPr lang="en-US" sz="1800" dirty="0" smtClean="0"/>
              <a:t> "Zoom" </a:t>
            </a:r>
            <a:r>
              <a:rPr lang="en-US" sz="1800" dirty="0" err="1" smtClean="0"/>
              <a:t>para</a:t>
            </a:r>
            <a:r>
              <a:rPr lang="en-US" sz="1800" dirty="0" smtClean="0"/>
              <a:t> </a:t>
            </a:r>
            <a:r>
              <a:rPr lang="en-US" sz="1800" dirty="0" err="1" smtClean="0"/>
              <a:t>agrandar</a:t>
            </a:r>
            <a:r>
              <a:rPr lang="en-US" sz="1800" dirty="0" smtClean="0"/>
              <a:t> los </a:t>
            </a:r>
            <a:r>
              <a:rPr lang="en-US" sz="1800" dirty="0" err="1" smtClean="0"/>
              <a:t>valores</a:t>
            </a:r>
            <a:r>
              <a:rPr lang="en-US" sz="1800" dirty="0" smtClean="0"/>
              <a:t>, </a:t>
            </a:r>
            <a:r>
              <a:rPr lang="en-US" sz="1800" dirty="0" err="1" smtClean="0"/>
              <a:t>luego</a:t>
            </a:r>
            <a:r>
              <a:rPr lang="en-US" sz="1800" dirty="0" smtClean="0"/>
              <a:t> </a:t>
            </a:r>
            <a:r>
              <a:rPr lang="en-US" sz="1800" dirty="0" err="1" smtClean="0"/>
              <a:t>presionar</a:t>
            </a:r>
            <a:r>
              <a:rPr lang="en-US" sz="1800" dirty="0" smtClean="0"/>
              <a:t> y </a:t>
            </a:r>
            <a:r>
              <a:rPr lang="en-US" sz="1800" dirty="0" err="1" smtClean="0"/>
              <a:t>mantener</a:t>
            </a:r>
            <a:r>
              <a:rPr lang="en-US" sz="1800" dirty="0" smtClean="0"/>
              <a:t> el </a:t>
            </a:r>
            <a:r>
              <a:rPr lang="en-US" sz="1800" dirty="0" err="1" smtClean="0"/>
              <a:t>teclado</a:t>
            </a:r>
            <a:r>
              <a:rPr lang="en-US" sz="1800" dirty="0" smtClean="0"/>
              <a:t> "Zoom" </a:t>
            </a:r>
            <a:r>
              <a:rPr lang="en-US" sz="1800" dirty="0" err="1" smtClean="0"/>
              <a:t>por</a:t>
            </a:r>
            <a:r>
              <a:rPr lang="en-US" sz="1800" dirty="0" smtClean="0"/>
              <a:t> </a:t>
            </a:r>
            <a:r>
              <a:rPr lang="en-US" sz="1800" dirty="0" err="1" smtClean="0"/>
              <a:t>aproximadamente</a:t>
            </a:r>
            <a:r>
              <a:rPr lang="en-US" sz="1800" dirty="0" smtClean="0"/>
              <a:t> 2 </a:t>
            </a:r>
            <a:r>
              <a:rPr lang="en-US" sz="1800" dirty="0" err="1" smtClean="0"/>
              <a:t>segundos</a:t>
            </a:r>
            <a:r>
              <a:rPr lang="en-US" sz="1800" dirty="0" smtClean="0"/>
              <a:t> </a:t>
            </a:r>
            <a:r>
              <a:rPr lang="en-US" sz="1800" dirty="0" err="1" smtClean="0"/>
              <a:t>hasta</a:t>
            </a:r>
            <a:r>
              <a:rPr lang="en-US" sz="1800" dirty="0" smtClean="0"/>
              <a:t> </a:t>
            </a:r>
            <a:r>
              <a:rPr lang="en-US" sz="1800" dirty="0" err="1" smtClean="0"/>
              <a:t>que</a:t>
            </a:r>
            <a:r>
              <a:rPr lang="en-US" sz="1800" dirty="0" smtClean="0"/>
              <a:t> el </a:t>
            </a:r>
            <a:r>
              <a:rPr lang="en-US" sz="1800" dirty="0" err="1" smtClean="0"/>
              <a:t>instrumento</a:t>
            </a:r>
            <a:r>
              <a:rPr lang="en-US" sz="1800" dirty="0" smtClean="0"/>
              <a:t> </a:t>
            </a:r>
            <a:r>
              <a:rPr lang="en-US" sz="1800" dirty="0" err="1" smtClean="0"/>
              <a:t>suene</a:t>
            </a:r>
            <a:r>
              <a:rPr lang="en-US" sz="1800" dirty="0" smtClean="0"/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75000"/>
              </a:spcAft>
            </a:pPr>
            <a:r>
              <a:rPr lang="en-US" sz="1800" dirty="0" smtClean="0"/>
              <a:t>La </a:t>
            </a:r>
            <a:r>
              <a:rPr lang="en-US" sz="1800" dirty="0" err="1" smtClean="0"/>
              <a:t>pantalla</a:t>
            </a:r>
            <a:r>
              <a:rPr lang="en-US" sz="1800" dirty="0" smtClean="0"/>
              <a:t> no </a:t>
            </a:r>
            <a:r>
              <a:rPr lang="en-US" sz="1800" dirty="0" err="1" smtClean="0"/>
              <a:t>mostrara</a:t>
            </a:r>
            <a:r>
              <a:rPr lang="en-US" sz="1800" dirty="0" smtClean="0"/>
              <a:t> Max, STEL, TWA </a:t>
            </a:r>
            <a:r>
              <a:rPr lang="en-US" sz="1800" dirty="0" err="1" smtClean="0"/>
              <a:t>para</a:t>
            </a:r>
            <a:r>
              <a:rPr lang="en-US" sz="1800" dirty="0" smtClean="0"/>
              <a:t> </a:t>
            </a:r>
            <a:r>
              <a:rPr lang="en-US" sz="1800" dirty="0" err="1" smtClean="0"/>
              <a:t>sensores</a:t>
            </a:r>
            <a:r>
              <a:rPr lang="en-US" sz="1800" dirty="0" smtClean="0"/>
              <a:t> </a:t>
            </a:r>
            <a:r>
              <a:rPr lang="en-US" sz="1800" dirty="0" err="1" smtClean="0"/>
              <a:t>toxicos</a:t>
            </a:r>
            <a:r>
              <a:rPr lang="en-US" sz="1800" dirty="0" smtClean="0"/>
              <a:t>; </a:t>
            </a:r>
            <a:r>
              <a:rPr lang="en-US" sz="1800" dirty="0" err="1" smtClean="0"/>
              <a:t>muestra</a:t>
            </a:r>
            <a:r>
              <a:rPr lang="en-US" sz="1800" dirty="0" smtClean="0"/>
              <a:t> </a:t>
            </a:r>
            <a:r>
              <a:rPr lang="en-US" sz="1800" dirty="0" err="1" smtClean="0"/>
              <a:t>maximos</a:t>
            </a:r>
            <a:r>
              <a:rPr lang="en-US" sz="1800" dirty="0" smtClean="0"/>
              <a:t> </a:t>
            </a:r>
            <a:r>
              <a:rPr lang="en-US" sz="1800" dirty="0" err="1" smtClean="0"/>
              <a:t>valores</a:t>
            </a:r>
            <a:r>
              <a:rPr lang="en-US" sz="1800" dirty="0" smtClean="0"/>
              <a:t> de gases combustibles, y </a:t>
            </a:r>
            <a:r>
              <a:rPr lang="en-US" sz="1800" dirty="0" err="1" smtClean="0"/>
              <a:t>valores</a:t>
            </a:r>
            <a:r>
              <a:rPr lang="en-US" sz="1800" dirty="0" smtClean="0"/>
              <a:t> </a:t>
            </a:r>
            <a:r>
              <a:rPr lang="en-US" sz="1800" dirty="0" err="1" smtClean="0"/>
              <a:t>minimos</a:t>
            </a:r>
            <a:r>
              <a:rPr lang="en-US" sz="1800" dirty="0" smtClean="0"/>
              <a:t> de O2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75000"/>
              </a:spcAft>
            </a:pPr>
            <a:r>
              <a:rPr lang="en-US" sz="1800" dirty="0" err="1" smtClean="0"/>
              <a:t>Presionar</a:t>
            </a:r>
            <a:r>
              <a:rPr lang="en-US" sz="1800" dirty="0" smtClean="0"/>
              <a:t> "Zoom" </a:t>
            </a:r>
            <a:r>
              <a:rPr lang="en-US" sz="1800" dirty="0" err="1" smtClean="0"/>
              <a:t>para</a:t>
            </a:r>
            <a:r>
              <a:rPr lang="en-US" sz="1800" dirty="0" smtClean="0"/>
              <a:t> </a:t>
            </a:r>
            <a:r>
              <a:rPr lang="en-US" sz="1800" dirty="0" err="1" smtClean="0"/>
              <a:t>adelantar</a:t>
            </a:r>
            <a:r>
              <a:rPr lang="en-US" sz="1800" dirty="0" smtClean="0"/>
              <a:t> un sensor a </a:t>
            </a:r>
            <a:r>
              <a:rPr lang="en-US" sz="1800" dirty="0" err="1" smtClean="0"/>
              <a:t>otro</a:t>
            </a:r>
            <a:r>
              <a:rPr lang="en-US" sz="1800" dirty="0" smtClean="0"/>
              <a:t> con la </a:t>
            </a:r>
            <a:r>
              <a:rPr lang="en-US" sz="1800" dirty="0" err="1" smtClean="0"/>
              <a:t>finalidad</a:t>
            </a:r>
            <a:r>
              <a:rPr lang="en-US" sz="1800" dirty="0" smtClean="0"/>
              <a:t> de </a:t>
            </a:r>
            <a:r>
              <a:rPr lang="en-US" sz="1800" dirty="0" err="1" smtClean="0"/>
              <a:t>observar</a:t>
            </a:r>
            <a:r>
              <a:rPr lang="en-US" sz="1800" dirty="0" smtClean="0"/>
              <a:t> </a:t>
            </a:r>
            <a:r>
              <a:rPr lang="en-US" sz="1800" dirty="0" err="1" smtClean="0"/>
              <a:t>sus</a:t>
            </a:r>
            <a:r>
              <a:rPr lang="en-US" sz="1800" dirty="0" smtClean="0"/>
              <a:t> </a:t>
            </a:r>
            <a:r>
              <a:rPr lang="en-US" sz="1800" dirty="0" err="1" smtClean="0"/>
              <a:t>respectivos</a:t>
            </a:r>
            <a:r>
              <a:rPr lang="en-US" sz="1800" dirty="0" smtClean="0"/>
              <a:t> </a:t>
            </a:r>
            <a:r>
              <a:rPr lang="en-US" sz="1800" dirty="0" err="1" smtClean="0"/>
              <a:t>valores</a:t>
            </a:r>
            <a:r>
              <a:rPr lang="en-US" sz="1800" dirty="0" smtClean="0"/>
              <a:t>.</a:t>
            </a:r>
          </a:p>
        </p:txBody>
      </p:sp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2346" y="1693469"/>
            <a:ext cx="2312377" cy="111397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761" y="363265"/>
            <a:ext cx="2294060" cy="108673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1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1138" y="3086100"/>
            <a:ext cx="2309024" cy="1140566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2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5968" y="4539458"/>
            <a:ext cx="2347547" cy="1141848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946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2"/>
          <p:cNvSpPr txBox="1">
            <a:spLocks noChangeArrowheads="1"/>
          </p:cNvSpPr>
          <p:nvPr/>
        </p:nvSpPr>
        <p:spPr bwMode="auto">
          <a:xfrm>
            <a:off x="1295400" y="3657600"/>
            <a:ext cx="381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sz="1800" b="0">
              <a:solidFill>
                <a:srgbClr val="0099CC"/>
              </a:solidFill>
              <a:latin typeface="Tahoma" pitchFamily="34" charset="0"/>
            </a:endParaRPr>
          </a:p>
        </p:txBody>
      </p:sp>
      <p:sp>
        <p:nvSpPr>
          <p:cNvPr id="3078" name="Rectangle 4"/>
          <p:cNvSpPr>
            <a:spLocks noGrp="1" noChangeArrowheads="1"/>
          </p:cNvSpPr>
          <p:nvPr>
            <p:ph type="title"/>
          </p:nvPr>
        </p:nvSpPr>
        <p:spPr>
          <a:xfrm>
            <a:off x="1747838" y="88900"/>
            <a:ext cx="6629400" cy="812800"/>
          </a:xfrm>
        </p:spPr>
        <p:txBody>
          <a:bodyPr/>
          <a:lstStyle/>
          <a:p>
            <a:r>
              <a:rPr lang="en-US" sz="2000" dirty="0" err="1" smtClean="0"/>
              <a:t>Paquete</a:t>
            </a:r>
            <a:r>
              <a:rPr lang="en-US" sz="2000" dirty="0" smtClean="0"/>
              <a:t> de </a:t>
            </a:r>
            <a:r>
              <a:rPr lang="en-US" sz="2000" dirty="0" err="1" smtClean="0"/>
              <a:t>Baterías</a:t>
            </a:r>
            <a:r>
              <a:rPr lang="en-US" sz="2000" dirty="0" smtClean="0"/>
              <a:t> G450 / G460 </a:t>
            </a:r>
          </a:p>
        </p:txBody>
      </p:sp>
      <p:sp>
        <p:nvSpPr>
          <p:cNvPr id="307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8417" y="1084263"/>
            <a:ext cx="5942358" cy="4297362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 smtClean="0"/>
              <a:t>Las baterias recargables (NiMH)y las baterias alcalinas intercambiablesle duran hasta 25 horas.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 smtClean="0"/>
              <a:t>Las baterias NiMH tienen un excelente ciclo de vida y un performance a baja temperatura.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 smtClean="0"/>
              <a:t>La garantia de las baterias de NiMH  son de 2 años.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de-DE" sz="1800" dirty="0" smtClean="0"/>
              <a:t>El tiempo tipico de duracion de las baterias de NiMH despues de dos años de uso con un adecuado mantenimiento es de 16 horas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315" y="4282828"/>
            <a:ext cx="3571885" cy="2436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609599"/>
            <a:ext cx="3922555" cy="4923420"/>
          </a:xfrm>
          <a:prstGeom prst="rect">
            <a:avLst/>
          </a:prstGeom>
        </p:spPr>
      </p:pic>
      <p:sp>
        <p:nvSpPr>
          <p:cNvPr id="12" name="Line 4"/>
          <p:cNvSpPr>
            <a:spLocks noChangeShapeType="1"/>
          </p:cNvSpPr>
          <p:nvPr/>
        </p:nvSpPr>
        <p:spPr bwMode="auto">
          <a:xfrm flipV="1">
            <a:off x="0" y="92657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l" eaLnBrk="1" hangingPunct="1"/>
            <a:endParaRPr lang="en-US" b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21869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11275" y="101600"/>
            <a:ext cx="7146925" cy="812800"/>
          </a:xfrm>
        </p:spPr>
        <p:txBody>
          <a:bodyPr/>
          <a:lstStyle/>
          <a:p>
            <a:r>
              <a:rPr lang="en-US" sz="2000" dirty="0" err="1" smtClean="0"/>
              <a:t>Cargador</a:t>
            </a:r>
            <a:r>
              <a:rPr lang="en-US" sz="2000" dirty="0" smtClean="0"/>
              <a:t> G450 / G460</a:t>
            </a:r>
          </a:p>
        </p:txBody>
      </p:sp>
      <p:sp>
        <p:nvSpPr>
          <p:cNvPr id="4099" name="Line 5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4100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3546">
            <a:off x="3738563" y="3001963"/>
            <a:ext cx="4510087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59075" y="1116013"/>
            <a:ext cx="6384925" cy="234315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El </a:t>
            </a:r>
            <a:r>
              <a:rPr lang="en-US" sz="1800" dirty="0" err="1" smtClean="0"/>
              <a:t>cargador</a:t>
            </a:r>
            <a:r>
              <a:rPr lang="en-US" sz="1800" dirty="0" smtClean="0"/>
              <a:t> </a:t>
            </a:r>
            <a:r>
              <a:rPr lang="en-US" sz="1800" dirty="0" err="1" smtClean="0"/>
              <a:t>inteligente</a:t>
            </a:r>
            <a:r>
              <a:rPr lang="en-US" sz="1800" dirty="0" smtClean="0"/>
              <a:t> </a:t>
            </a:r>
            <a:r>
              <a:rPr lang="en-US" sz="1800" dirty="0" err="1" smtClean="0"/>
              <a:t>incluye</a:t>
            </a:r>
            <a:r>
              <a:rPr lang="en-US" sz="1800" dirty="0" smtClean="0"/>
              <a:t> el </a:t>
            </a:r>
            <a:r>
              <a:rPr lang="en-US" sz="1800" dirty="0" err="1" smtClean="0"/>
              <a:t>modo</a:t>
            </a:r>
            <a:r>
              <a:rPr lang="en-US" sz="1800" dirty="0" smtClean="0"/>
              <a:t> de </a:t>
            </a:r>
            <a:r>
              <a:rPr lang="en-US" sz="1800" dirty="0" err="1" smtClean="0"/>
              <a:t>carga</a:t>
            </a:r>
            <a:r>
              <a:rPr lang="en-US" sz="1800" dirty="0" smtClean="0"/>
              <a:t> de mantenimiento </a:t>
            </a:r>
            <a:r>
              <a:rPr lang="en-US" sz="1800" dirty="0" err="1" smtClean="0"/>
              <a:t>para</a:t>
            </a:r>
            <a:r>
              <a:rPr lang="en-US" sz="1800" dirty="0" smtClean="0"/>
              <a:t> </a:t>
            </a:r>
            <a:r>
              <a:rPr lang="en-US" sz="1800" dirty="0" err="1" smtClean="0"/>
              <a:t>evitar</a:t>
            </a:r>
            <a:r>
              <a:rPr lang="en-US" sz="1800" dirty="0" smtClean="0"/>
              <a:t> </a:t>
            </a:r>
            <a:r>
              <a:rPr lang="en-US" sz="1800" dirty="0" err="1" smtClean="0"/>
              <a:t>daños</a:t>
            </a:r>
            <a:r>
              <a:rPr lang="en-US" sz="1800" dirty="0" smtClean="0"/>
              <a:t> a la </a:t>
            </a:r>
            <a:r>
              <a:rPr lang="en-US" sz="1800" dirty="0" err="1" smtClean="0"/>
              <a:t>bateria</a:t>
            </a:r>
            <a:r>
              <a:rPr lang="en-US" sz="1800" dirty="0" smtClean="0"/>
              <a:t> </a:t>
            </a:r>
            <a:r>
              <a:rPr lang="en-US" sz="1800" dirty="0" err="1" smtClean="0"/>
              <a:t>debido</a:t>
            </a:r>
            <a:r>
              <a:rPr lang="en-US" sz="1800" dirty="0" smtClean="0"/>
              <a:t> a </a:t>
            </a:r>
            <a:r>
              <a:rPr lang="en-US" sz="1800" dirty="0" err="1" smtClean="0"/>
              <a:t>una</a:t>
            </a:r>
            <a:r>
              <a:rPr lang="en-US" sz="1800" dirty="0" smtClean="0"/>
              <a:t> </a:t>
            </a:r>
            <a:r>
              <a:rPr lang="en-US" sz="1800" dirty="0" err="1" smtClean="0"/>
              <a:t>sobrecarga</a:t>
            </a:r>
            <a:r>
              <a:rPr lang="en-US" sz="1800" dirty="0" smtClean="0"/>
              <a:t>.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err="1" smtClean="0"/>
              <a:t>Disponible</a:t>
            </a:r>
            <a:r>
              <a:rPr lang="en-US" sz="1800" dirty="0" smtClean="0"/>
              <a:t> en </a:t>
            </a:r>
            <a:r>
              <a:rPr lang="en-US" sz="1800" dirty="0" err="1" smtClean="0"/>
              <a:t>versiones</a:t>
            </a:r>
            <a:r>
              <a:rPr lang="en-US" sz="1800" dirty="0" smtClean="0"/>
              <a:t> de simple y </a:t>
            </a:r>
            <a:r>
              <a:rPr lang="en-US" sz="1800" dirty="0" err="1" smtClean="0"/>
              <a:t>doble</a:t>
            </a:r>
            <a:r>
              <a:rPr lang="en-US" sz="1800" dirty="0" smtClean="0"/>
              <a:t>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err="1" smtClean="0"/>
              <a:t>Disponible</a:t>
            </a:r>
            <a:r>
              <a:rPr lang="en-US" sz="1800" dirty="0" smtClean="0"/>
              <a:t> </a:t>
            </a:r>
            <a:r>
              <a:rPr lang="en-US" sz="1800" dirty="0" err="1" smtClean="0"/>
              <a:t>para</a:t>
            </a:r>
            <a:r>
              <a:rPr lang="en-US" sz="1800" dirty="0" smtClean="0"/>
              <a:t> </a:t>
            </a:r>
            <a:r>
              <a:rPr lang="en-US" sz="1800" dirty="0" err="1" smtClean="0"/>
              <a:t>uso</a:t>
            </a:r>
            <a:r>
              <a:rPr lang="en-US" sz="1800" dirty="0" smtClean="0"/>
              <a:t> con </a:t>
            </a:r>
            <a:r>
              <a:rPr lang="en-US" sz="1800" dirty="0" err="1" smtClean="0"/>
              <a:t>vehiculo</a:t>
            </a:r>
            <a:r>
              <a:rPr lang="en-US" sz="1800" dirty="0" smtClean="0"/>
              <a:t> de 12 VDC de </a:t>
            </a:r>
            <a:r>
              <a:rPr lang="en-US" sz="1800" dirty="0" err="1" smtClean="0"/>
              <a:t>carga</a:t>
            </a:r>
            <a:r>
              <a:rPr lang="en-US" sz="1800" dirty="0" smtClean="0"/>
              <a:t>.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endParaRPr lang="en-US" sz="1800" dirty="0" smtClean="0"/>
          </a:p>
        </p:txBody>
      </p:sp>
      <p:pic>
        <p:nvPicPr>
          <p:cNvPr id="4102" name="Picture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263" y="695325"/>
            <a:ext cx="40386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45909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314450" y="1014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xfrm>
            <a:off x="3604845" y="127000"/>
            <a:ext cx="4997817" cy="812800"/>
          </a:xfrm>
        </p:spPr>
        <p:txBody>
          <a:bodyPr/>
          <a:lstStyle/>
          <a:p>
            <a:r>
              <a:rPr lang="en-US" sz="2000" dirty="0" err="1" smtClean="0"/>
              <a:t>Opcional</a:t>
            </a:r>
            <a:r>
              <a:rPr lang="en-US" sz="2000" dirty="0" smtClean="0"/>
              <a:t> </a:t>
            </a:r>
            <a:r>
              <a:rPr lang="en-US" sz="2000" dirty="0" err="1" smtClean="0"/>
              <a:t>cargador</a:t>
            </a:r>
            <a:r>
              <a:rPr lang="en-US" sz="2000" dirty="0" smtClean="0"/>
              <a:t> </a:t>
            </a:r>
            <a:r>
              <a:rPr lang="en-US" sz="2000" dirty="0" err="1" smtClean="0"/>
              <a:t>para</a:t>
            </a:r>
            <a:r>
              <a:rPr lang="en-US" sz="2000" dirty="0" smtClean="0"/>
              <a:t> </a:t>
            </a:r>
            <a:r>
              <a:rPr lang="en-US" sz="2000" dirty="0" err="1" smtClean="0"/>
              <a:t>instrumentos</a:t>
            </a:r>
            <a:r>
              <a:rPr lang="en-US" sz="2000" dirty="0" smtClean="0"/>
              <a:t> con </a:t>
            </a:r>
            <a:r>
              <a:rPr lang="en-US" sz="2000" dirty="0" err="1" smtClean="0"/>
              <a:t>bomba</a:t>
            </a:r>
            <a:r>
              <a:rPr lang="en-US" sz="2000" dirty="0" smtClean="0"/>
              <a:t> G450 / G460 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6438" y="1285875"/>
            <a:ext cx="3732212" cy="4508500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Este </a:t>
            </a:r>
            <a:r>
              <a:rPr lang="en-US" sz="1800" dirty="0" err="1" smtClean="0"/>
              <a:t>cargador</a:t>
            </a:r>
            <a:r>
              <a:rPr lang="en-US" sz="1800" dirty="0" smtClean="0"/>
              <a:t> </a:t>
            </a:r>
            <a:r>
              <a:rPr lang="en-US" sz="1800" dirty="0" err="1" smtClean="0"/>
              <a:t>carga</a:t>
            </a:r>
            <a:r>
              <a:rPr lang="en-US" sz="1800" dirty="0" smtClean="0"/>
              <a:t> </a:t>
            </a:r>
            <a:r>
              <a:rPr lang="en-US" sz="1800" dirty="0" err="1" smtClean="0"/>
              <a:t>simultaneamente</a:t>
            </a:r>
            <a:r>
              <a:rPr lang="en-US" sz="1800" dirty="0" smtClean="0"/>
              <a:t> la </a:t>
            </a:r>
            <a:r>
              <a:rPr lang="en-US" sz="1800" dirty="0" err="1" smtClean="0"/>
              <a:t>bomba</a:t>
            </a:r>
            <a:r>
              <a:rPr lang="en-US" sz="1800" dirty="0" smtClean="0"/>
              <a:t> y el </a:t>
            </a:r>
            <a:r>
              <a:rPr lang="en-US" sz="1800" dirty="0" err="1" smtClean="0"/>
              <a:t>instrumento</a:t>
            </a:r>
            <a:r>
              <a:rPr lang="en-US" sz="1800" dirty="0" smtClean="0"/>
              <a:t> a la </a:t>
            </a:r>
            <a:r>
              <a:rPr lang="en-US" sz="1800" dirty="0" err="1" smtClean="0"/>
              <a:t>vez</a:t>
            </a:r>
            <a:r>
              <a:rPr lang="en-US" sz="1800" dirty="0" smtClean="0"/>
              <a:t>. </a:t>
            </a:r>
          </a:p>
          <a:p>
            <a:pPr>
              <a:lnSpc>
                <a:spcPct val="95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1800" dirty="0" err="1" smtClean="0"/>
              <a:t>Disponible</a:t>
            </a:r>
            <a:r>
              <a:rPr lang="en-US" sz="1800" dirty="0" smtClean="0"/>
              <a:t> </a:t>
            </a:r>
            <a:r>
              <a:rPr lang="en-US" sz="1800" dirty="0" err="1" smtClean="0"/>
              <a:t>para</a:t>
            </a:r>
            <a:r>
              <a:rPr lang="en-US" sz="1800" dirty="0" smtClean="0"/>
              <a:t> el </a:t>
            </a:r>
            <a:r>
              <a:rPr lang="en-US" sz="1800" dirty="0" err="1" smtClean="0"/>
              <a:t>uso</a:t>
            </a:r>
            <a:r>
              <a:rPr lang="en-US" sz="1800" dirty="0" smtClean="0"/>
              <a:t> con 12 VDC en el </a:t>
            </a:r>
            <a:r>
              <a:rPr lang="en-US" sz="1800" dirty="0" err="1" smtClean="0"/>
              <a:t>sistema</a:t>
            </a:r>
            <a:r>
              <a:rPr lang="en-US" sz="1800" dirty="0" smtClean="0"/>
              <a:t> de </a:t>
            </a:r>
            <a:r>
              <a:rPr lang="en-US" sz="1800" dirty="0" err="1" smtClean="0"/>
              <a:t>carga</a:t>
            </a:r>
            <a:r>
              <a:rPr lang="en-US" sz="1800" dirty="0" smtClean="0"/>
              <a:t> de </a:t>
            </a:r>
            <a:r>
              <a:rPr lang="en-US" sz="1800" dirty="0" err="1" smtClean="0"/>
              <a:t>vehiculos</a:t>
            </a:r>
            <a:r>
              <a:rPr lang="en-US" sz="1800" dirty="0" smtClean="0"/>
              <a:t>.</a:t>
            </a:r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5126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495671">
            <a:off x="5427663" y="1427163"/>
            <a:ext cx="3679825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8163" y="1028700"/>
            <a:ext cx="3284537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787577"/>
      </p:ext>
    </p:extLst>
  </p:cSld>
  <p:clrMapOvr>
    <a:masterClrMapping/>
  </p:clrMapOvr>
  <p:transition spd="slow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14375" y="3819525"/>
            <a:ext cx="3695700" cy="1971675"/>
          </a:xfrm>
          <a:prstGeom prst="rect">
            <a:avLst/>
          </a:prstGeom>
          <a:solidFill>
            <a:srgbClr val="FF6D6D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0541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1311275" y="101600"/>
            <a:ext cx="7146925" cy="812800"/>
          </a:xfrm>
        </p:spPr>
        <p:txBody>
          <a:bodyPr/>
          <a:lstStyle/>
          <a:p>
            <a:r>
              <a:rPr lang="en-US" sz="2000" dirty="0" err="1" smtClean="0"/>
              <a:t>Ciclos</a:t>
            </a:r>
            <a:r>
              <a:rPr lang="en-US" sz="2000" dirty="0" smtClean="0"/>
              <a:t> de </a:t>
            </a:r>
            <a:r>
              <a:rPr lang="en-US" sz="2000" dirty="0" err="1" smtClean="0"/>
              <a:t>carga</a:t>
            </a:r>
            <a:r>
              <a:rPr lang="en-US" sz="2000" dirty="0" smtClean="0"/>
              <a:t> G450 / G460</a:t>
            </a:r>
          </a:p>
        </p:txBody>
      </p:sp>
      <p:sp>
        <p:nvSpPr>
          <p:cNvPr id="6148" name="Line 5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1175" y="1163638"/>
            <a:ext cx="3813175" cy="5256212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  <a:defRPr/>
            </a:pPr>
            <a:r>
              <a:rPr lang="en-US" sz="1600" dirty="0" smtClean="0"/>
              <a:t>El </a:t>
            </a:r>
            <a:r>
              <a:rPr lang="en-US" sz="1600" dirty="0" err="1" smtClean="0"/>
              <a:t>cargador</a:t>
            </a:r>
            <a:r>
              <a:rPr lang="en-US" sz="1600" dirty="0" smtClean="0"/>
              <a:t> </a:t>
            </a:r>
            <a:r>
              <a:rPr lang="en-US" sz="1600" dirty="0" err="1" smtClean="0"/>
              <a:t>inteligente</a:t>
            </a:r>
            <a:r>
              <a:rPr lang="en-US" sz="1600" dirty="0" smtClean="0"/>
              <a:t> </a:t>
            </a:r>
            <a:r>
              <a:rPr lang="en-US" sz="1600" dirty="0" err="1" smtClean="0"/>
              <a:t>GfG</a:t>
            </a:r>
            <a:r>
              <a:rPr lang="en-US" sz="1600" dirty="0" smtClean="0"/>
              <a:t> </a:t>
            </a:r>
            <a:r>
              <a:rPr lang="en-US" sz="1600" dirty="0" err="1" smtClean="0"/>
              <a:t>tiene</a:t>
            </a:r>
            <a:r>
              <a:rPr lang="en-US" sz="1600" dirty="0" smtClean="0"/>
              <a:t> el </a:t>
            </a:r>
            <a:r>
              <a:rPr lang="en-US" sz="1600" dirty="0" err="1" smtClean="0"/>
              <a:t>ciclo</a:t>
            </a:r>
            <a:r>
              <a:rPr lang="en-US" sz="1600" dirty="0" smtClean="0"/>
              <a:t> de </a:t>
            </a:r>
            <a:r>
              <a:rPr lang="en-US" sz="1600" dirty="0" err="1" smtClean="0"/>
              <a:t>carga</a:t>
            </a:r>
            <a:r>
              <a:rPr lang="en-US" sz="1600" dirty="0" smtClean="0"/>
              <a:t> en el </a:t>
            </a:r>
            <a:r>
              <a:rPr lang="en-US" sz="1600" dirty="0" err="1" smtClean="0"/>
              <a:t>modo</a:t>
            </a:r>
            <a:r>
              <a:rPr lang="en-US" sz="1600" dirty="0" smtClean="0"/>
              <a:t> </a:t>
            </a:r>
            <a:r>
              <a:rPr lang="en-US" sz="1600" dirty="0" err="1" smtClean="0"/>
              <a:t>rapido</a:t>
            </a:r>
            <a:r>
              <a:rPr lang="en-US" sz="1600" dirty="0" smtClean="0"/>
              <a:t>, </a:t>
            </a:r>
            <a:r>
              <a:rPr lang="en-US" sz="1600" dirty="0" err="1" smtClean="0"/>
              <a:t>luego</a:t>
            </a:r>
            <a:r>
              <a:rPr lang="en-US" sz="1600" dirty="0" smtClean="0"/>
              <a:t> </a:t>
            </a:r>
            <a:r>
              <a:rPr lang="en-US" sz="1600" dirty="0" err="1" smtClean="0"/>
              <a:t>cuando</a:t>
            </a:r>
            <a:r>
              <a:rPr lang="en-US" sz="1600" dirty="0" smtClean="0"/>
              <a:t> el relay </a:t>
            </a:r>
            <a:r>
              <a:rPr lang="en-US" sz="1600" dirty="0" err="1" smtClean="0"/>
              <a:t>conmuta</a:t>
            </a:r>
            <a:r>
              <a:rPr lang="en-US" sz="1600" dirty="0" smtClean="0"/>
              <a:t> </a:t>
            </a:r>
            <a:r>
              <a:rPr lang="en-US" sz="1600" dirty="0" err="1" smtClean="0"/>
              <a:t>realiza</a:t>
            </a:r>
            <a:r>
              <a:rPr lang="en-US" sz="1600" dirty="0" smtClean="0"/>
              <a:t> </a:t>
            </a:r>
            <a:r>
              <a:rPr lang="en-US" sz="1600" dirty="0" err="1" smtClean="0"/>
              <a:t>una</a:t>
            </a:r>
            <a:r>
              <a:rPr lang="en-US" sz="1600" dirty="0" smtClean="0"/>
              <a:t> </a:t>
            </a:r>
            <a:r>
              <a:rPr lang="en-US" sz="1600" dirty="0" err="1" smtClean="0"/>
              <a:t>carga</a:t>
            </a:r>
            <a:r>
              <a:rPr lang="en-US" sz="1600" dirty="0" smtClean="0"/>
              <a:t> </a:t>
            </a:r>
            <a:r>
              <a:rPr lang="en-US" sz="1600" dirty="0" err="1" smtClean="0"/>
              <a:t>lenta</a:t>
            </a:r>
            <a:r>
              <a:rPr lang="en-US" sz="1600" dirty="0" smtClean="0"/>
              <a:t> </a:t>
            </a:r>
            <a:r>
              <a:rPr lang="en-US" sz="1600" dirty="0" err="1" smtClean="0"/>
              <a:t>cuando</a:t>
            </a:r>
            <a:r>
              <a:rPr lang="en-US" sz="1600" dirty="0" smtClean="0"/>
              <a:t> la </a:t>
            </a:r>
            <a:r>
              <a:rPr lang="en-US" sz="1600" dirty="0" err="1" smtClean="0"/>
              <a:t>bateria</a:t>
            </a:r>
            <a:r>
              <a:rPr lang="en-US" sz="1600" dirty="0" smtClean="0"/>
              <a:t> </a:t>
            </a:r>
            <a:r>
              <a:rPr lang="en-US" sz="1600" dirty="0" err="1" smtClean="0"/>
              <a:t>esta</a:t>
            </a:r>
            <a:r>
              <a:rPr lang="en-US" sz="1600" dirty="0" smtClean="0"/>
              <a:t> </a:t>
            </a:r>
            <a:r>
              <a:rPr lang="en-US" sz="1600" dirty="0" err="1" smtClean="0"/>
              <a:t>cargada</a:t>
            </a:r>
            <a:r>
              <a:rPr lang="en-US" sz="1600" dirty="0" smtClean="0"/>
              <a:t> al 90% de </a:t>
            </a:r>
            <a:r>
              <a:rPr lang="en-US" sz="1600" dirty="0" err="1" smtClean="0"/>
              <a:t>su</a:t>
            </a:r>
            <a:r>
              <a:rPr lang="en-US" sz="1600" dirty="0" smtClean="0"/>
              <a:t> total </a:t>
            </a:r>
            <a:r>
              <a:rPr lang="en-US" sz="1600" dirty="0" err="1" smtClean="0"/>
              <a:t>capacidad</a:t>
            </a:r>
            <a:r>
              <a:rPr lang="en-US" sz="1600" dirty="0" smtClean="0"/>
              <a:t>.  </a:t>
            </a:r>
          </a:p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 err="1" smtClean="0"/>
              <a:t>Cuando</a:t>
            </a:r>
            <a:r>
              <a:rPr lang="en-US" sz="1600" dirty="0" smtClean="0"/>
              <a:t> la </a:t>
            </a:r>
            <a:r>
              <a:rPr lang="en-US" sz="1600" dirty="0" err="1" smtClean="0"/>
              <a:t>bateria</a:t>
            </a:r>
            <a:r>
              <a:rPr lang="en-US" sz="1600" dirty="0" smtClean="0"/>
              <a:t> </a:t>
            </a:r>
            <a:r>
              <a:rPr lang="en-US" sz="1600" dirty="0" err="1" smtClean="0"/>
              <a:t>esta</a:t>
            </a:r>
            <a:r>
              <a:rPr lang="en-US" sz="1600" dirty="0" smtClean="0"/>
              <a:t> </a:t>
            </a:r>
            <a:r>
              <a:rPr lang="en-US" sz="1600" dirty="0" err="1" smtClean="0"/>
              <a:t>completamente</a:t>
            </a:r>
            <a:r>
              <a:rPr lang="en-US" sz="1600" dirty="0" smtClean="0"/>
              <a:t> </a:t>
            </a:r>
            <a:r>
              <a:rPr lang="en-US" sz="1600" dirty="0" err="1" smtClean="0"/>
              <a:t>descargada</a:t>
            </a:r>
            <a:r>
              <a:rPr lang="en-US" sz="1600" dirty="0" smtClean="0"/>
              <a:t> </a:t>
            </a:r>
            <a:r>
              <a:rPr lang="en-US" sz="1600" dirty="0" err="1" smtClean="0"/>
              <a:t>requiere</a:t>
            </a:r>
            <a:r>
              <a:rPr lang="en-US" sz="1600" dirty="0" smtClean="0"/>
              <a:t> </a:t>
            </a:r>
            <a:r>
              <a:rPr lang="en-US" sz="1600" dirty="0" err="1" smtClean="0"/>
              <a:t>hasta</a:t>
            </a:r>
            <a:r>
              <a:rPr lang="en-US" sz="1600" dirty="0" smtClean="0"/>
              <a:t> 6 </a:t>
            </a:r>
            <a:r>
              <a:rPr lang="en-US" sz="1600" dirty="0" err="1" smtClean="0"/>
              <a:t>horas</a:t>
            </a:r>
            <a:r>
              <a:rPr lang="en-US" sz="1600" dirty="0" smtClean="0"/>
              <a:t> de </a:t>
            </a:r>
            <a:r>
              <a:rPr lang="en-US" sz="1600" dirty="0" err="1" smtClean="0"/>
              <a:t>carga</a:t>
            </a:r>
            <a:r>
              <a:rPr lang="en-US" sz="1600" dirty="0" smtClean="0"/>
              <a:t>.</a:t>
            </a:r>
          </a:p>
          <a:p>
            <a:pPr marL="0" indent="0">
              <a:spcBef>
                <a:spcPct val="0"/>
              </a:spcBef>
              <a:spcAft>
                <a:spcPts val="1800"/>
              </a:spcAft>
              <a:buFontTx/>
              <a:buNone/>
              <a:defRPr/>
            </a:pPr>
            <a:endParaRPr lang="en-US" sz="800" dirty="0" smtClean="0"/>
          </a:p>
          <a:p>
            <a:pPr marL="400050" lvl="1" indent="0">
              <a:spcBef>
                <a:spcPct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1600" dirty="0" smtClean="0"/>
              <a:t>Nota: Es </a:t>
            </a:r>
            <a:r>
              <a:rPr lang="en-US" sz="1600" dirty="0" err="1" smtClean="0"/>
              <a:t>posible</a:t>
            </a:r>
            <a:r>
              <a:rPr lang="en-US" sz="1600" dirty="0" smtClean="0"/>
              <a:t>, </a:t>
            </a:r>
            <a:r>
              <a:rPr lang="en-US" sz="1600" dirty="0" err="1" smtClean="0"/>
              <a:t>dejar</a:t>
            </a:r>
            <a:r>
              <a:rPr lang="en-US" sz="1600" dirty="0" smtClean="0"/>
              <a:t> el </a:t>
            </a:r>
            <a:r>
              <a:rPr lang="en-US" sz="1600" dirty="0" err="1" smtClean="0"/>
              <a:t>instrumento</a:t>
            </a:r>
            <a:r>
              <a:rPr lang="en-US" sz="1600" dirty="0" smtClean="0"/>
              <a:t> en el </a:t>
            </a:r>
            <a:r>
              <a:rPr lang="en-US" sz="1600" dirty="0" err="1" smtClean="0"/>
              <a:t>cargador</a:t>
            </a:r>
            <a:r>
              <a:rPr lang="en-US" sz="1600" dirty="0" smtClean="0"/>
              <a:t> </a:t>
            </a:r>
            <a:r>
              <a:rPr lang="en-US" sz="1600" dirty="0" err="1" smtClean="0"/>
              <a:t>despues</a:t>
            </a:r>
            <a:r>
              <a:rPr lang="en-US" sz="1600" dirty="0" smtClean="0"/>
              <a:t> de 1 o 2 </a:t>
            </a:r>
            <a:r>
              <a:rPr lang="en-US" sz="1600" dirty="0" err="1" smtClean="0"/>
              <a:t>horas</a:t>
            </a:r>
            <a:r>
              <a:rPr lang="en-US" sz="1600" dirty="0" smtClean="0"/>
              <a:t> de </a:t>
            </a:r>
            <a:r>
              <a:rPr lang="en-US" sz="1600" dirty="0" err="1" smtClean="0"/>
              <a:t>tener</a:t>
            </a:r>
            <a:r>
              <a:rPr lang="en-US" sz="1600" dirty="0" smtClean="0"/>
              <a:t> </a:t>
            </a:r>
            <a:r>
              <a:rPr lang="en-US" sz="1600" dirty="0" err="1" smtClean="0"/>
              <a:t>una</a:t>
            </a:r>
            <a:r>
              <a:rPr lang="en-US" sz="1600" dirty="0" smtClean="0"/>
              <a:t> </a:t>
            </a:r>
            <a:r>
              <a:rPr lang="en-US" sz="1600" dirty="0" err="1" smtClean="0"/>
              <a:t>carga</a:t>
            </a:r>
            <a:r>
              <a:rPr lang="en-US" sz="1600" dirty="0" smtClean="0"/>
              <a:t> del 100% del total de </a:t>
            </a:r>
            <a:r>
              <a:rPr lang="en-US" sz="1600" dirty="0" err="1" smtClean="0"/>
              <a:t>su</a:t>
            </a:r>
            <a:r>
              <a:rPr lang="en-US" sz="1600" dirty="0" smtClean="0"/>
              <a:t> </a:t>
            </a:r>
            <a:r>
              <a:rPr lang="en-US" sz="1600" dirty="0" err="1" smtClean="0"/>
              <a:t>capacidad</a:t>
            </a:r>
            <a:r>
              <a:rPr lang="en-US" sz="1600" dirty="0" smtClean="0"/>
              <a:t>.</a:t>
            </a:r>
          </a:p>
        </p:txBody>
      </p:sp>
      <p:pic>
        <p:nvPicPr>
          <p:cNvPr id="6150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3546">
            <a:off x="4176713" y="877888"/>
            <a:ext cx="4510087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1467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err="1" smtClean="0"/>
              <a:t>Ciclo</a:t>
            </a:r>
            <a:r>
              <a:rPr lang="en-US" sz="2000" dirty="0" smtClean="0"/>
              <a:t> de </a:t>
            </a:r>
            <a:r>
              <a:rPr lang="en-US" sz="2000" dirty="0" err="1" smtClean="0"/>
              <a:t>Carga</a:t>
            </a:r>
            <a:r>
              <a:rPr lang="en-US" sz="2000" dirty="0" smtClean="0"/>
              <a:t> G450 / G460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54013" y="1130300"/>
            <a:ext cx="3970337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El led </a:t>
            </a:r>
            <a:r>
              <a:rPr lang="en-US" sz="1800" dirty="0" err="1" smtClean="0"/>
              <a:t>verde</a:t>
            </a:r>
            <a:r>
              <a:rPr lang="en-US" sz="1800" dirty="0" smtClean="0"/>
              <a:t> en el </a:t>
            </a:r>
            <a:r>
              <a:rPr lang="en-US" sz="1800" dirty="0" err="1" smtClean="0"/>
              <a:t>cargador</a:t>
            </a:r>
            <a:r>
              <a:rPr lang="en-US" sz="1800" dirty="0" smtClean="0"/>
              <a:t> </a:t>
            </a:r>
            <a:r>
              <a:rPr lang="en-US" sz="1800" dirty="0" err="1" smtClean="0"/>
              <a:t>indica</a:t>
            </a:r>
            <a:r>
              <a:rPr lang="en-US" sz="1800" dirty="0" smtClean="0"/>
              <a:t> </a:t>
            </a:r>
            <a:r>
              <a:rPr lang="en-US" sz="1800" dirty="0" err="1" smtClean="0"/>
              <a:t>que</a:t>
            </a:r>
            <a:r>
              <a:rPr lang="en-US" sz="1800" dirty="0" smtClean="0"/>
              <a:t> la </a:t>
            </a:r>
            <a:r>
              <a:rPr lang="en-US" sz="1800" dirty="0" err="1" smtClean="0"/>
              <a:t>fuente</a:t>
            </a:r>
            <a:r>
              <a:rPr lang="en-US" sz="1800" dirty="0" smtClean="0"/>
              <a:t> de </a:t>
            </a:r>
            <a:r>
              <a:rPr lang="en-US" sz="1800" dirty="0" err="1" smtClean="0"/>
              <a:t>alimentación</a:t>
            </a:r>
            <a:r>
              <a:rPr lang="en-US" sz="1800" dirty="0" smtClean="0"/>
              <a:t> </a:t>
            </a:r>
            <a:r>
              <a:rPr lang="en-US" sz="1800" dirty="0" err="1" smtClean="0"/>
              <a:t>esta</a:t>
            </a:r>
            <a:r>
              <a:rPr lang="en-US" sz="1800" dirty="0" smtClean="0"/>
              <a:t> </a:t>
            </a:r>
            <a:r>
              <a:rPr lang="en-US" sz="1800" dirty="0" err="1" smtClean="0"/>
              <a:t>energizada</a:t>
            </a:r>
            <a:r>
              <a:rPr lang="en-US" sz="1800" dirty="0" smtClean="0"/>
              <a:t>.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Un led de color </a:t>
            </a:r>
            <a:r>
              <a:rPr lang="en-US" sz="1800" dirty="0" err="1" smtClean="0"/>
              <a:t>ambar</a:t>
            </a:r>
            <a:r>
              <a:rPr lang="en-US" sz="1800" dirty="0" smtClean="0"/>
              <a:t> sin </a:t>
            </a:r>
            <a:r>
              <a:rPr lang="en-US" sz="1800" dirty="0" err="1" smtClean="0"/>
              <a:t>parpadear</a:t>
            </a:r>
            <a:r>
              <a:rPr lang="en-US" sz="1800" dirty="0" smtClean="0"/>
              <a:t> </a:t>
            </a:r>
            <a:r>
              <a:rPr lang="en-US" sz="1800" dirty="0" err="1" smtClean="0"/>
              <a:t>indica</a:t>
            </a:r>
            <a:r>
              <a:rPr lang="en-US" sz="1800" dirty="0" smtClean="0"/>
              <a:t> </a:t>
            </a:r>
            <a:r>
              <a:rPr lang="en-US" sz="1800" dirty="0" err="1" smtClean="0"/>
              <a:t>que</a:t>
            </a:r>
            <a:r>
              <a:rPr lang="en-US" sz="1800" dirty="0" smtClean="0"/>
              <a:t> se </a:t>
            </a:r>
            <a:r>
              <a:rPr lang="en-US" sz="1800" dirty="0" err="1" smtClean="0"/>
              <a:t>esta</a:t>
            </a:r>
            <a:r>
              <a:rPr lang="en-US" sz="1800" dirty="0" smtClean="0"/>
              <a:t> </a:t>
            </a:r>
            <a:r>
              <a:rPr lang="en-US" sz="1800" dirty="0" err="1" smtClean="0"/>
              <a:t>realizando</a:t>
            </a:r>
            <a:r>
              <a:rPr lang="en-US" sz="1800" dirty="0" smtClean="0"/>
              <a:t> </a:t>
            </a:r>
            <a:r>
              <a:rPr lang="en-US" sz="1800" dirty="0" err="1" smtClean="0"/>
              <a:t>una</a:t>
            </a:r>
            <a:r>
              <a:rPr lang="en-US" sz="1800" dirty="0" smtClean="0"/>
              <a:t> </a:t>
            </a:r>
            <a:r>
              <a:rPr lang="en-US" sz="1800" dirty="0" err="1" smtClean="0"/>
              <a:t>carga</a:t>
            </a:r>
            <a:r>
              <a:rPr lang="en-US" sz="1800" dirty="0" smtClean="0"/>
              <a:t> </a:t>
            </a:r>
            <a:r>
              <a:rPr lang="en-US" sz="1800" dirty="0" err="1" smtClean="0"/>
              <a:t>rapida</a:t>
            </a:r>
            <a:r>
              <a:rPr lang="en-US" sz="1800" dirty="0" smtClean="0"/>
              <a:t>.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Un led de color </a:t>
            </a:r>
            <a:r>
              <a:rPr lang="en-US" sz="1800" dirty="0" err="1" smtClean="0"/>
              <a:t>ambar</a:t>
            </a:r>
            <a:r>
              <a:rPr lang="en-US" sz="1800" dirty="0" smtClean="0"/>
              <a:t> </a:t>
            </a:r>
            <a:r>
              <a:rPr lang="en-US" sz="1800" dirty="0" err="1" smtClean="0"/>
              <a:t>intermitente</a:t>
            </a:r>
            <a:r>
              <a:rPr lang="en-US" sz="1800" dirty="0" smtClean="0"/>
              <a:t> </a:t>
            </a:r>
            <a:r>
              <a:rPr lang="en-US" sz="1800" dirty="0" err="1" smtClean="0"/>
              <a:t>indica</a:t>
            </a:r>
            <a:r>
              <a:rPr lang="en-US" sz="1800" dirty="0" smtClean="0"/>
              <a:t> </a:t>
            </a:r>
            <a:r>
              <a:rPr lang="en-US" sz="1800" dirty="0" err="1" smtClean="0"/>
              <a:t>carga</a:t>
            </a:r>
            <a:r>
              <a:rPr lang="en-US" sz="1800" dirty="0" smtClean="0"/>
              <a:t> de mantenimiento.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El </a:t>
            </a:r>
            <a:r>
              <a:rPr lang="en-US" sz="1800" dirty="0" err="1" smtClean="0"/>
              <a:t>instrumento</a:t>
            </a:r>
            <a:r>
              <a:rPr lang="en-US" sz="1800" dirty="0" smtClean="0"/>
              <a:t> </a:t>
            </a:r>
            <a:r>
              <a:rPr lang="en-US" sz="1800" dirty="0" err="1" smtClean="0"/>
              <a:t>indica</a:t>
            </a:r>
            <a:r>
              <a:rPr lang="en-US" sz="1800" dirty="0" smtClean="0"/>
              <a:t> </a:t>
            </a:r>
            <a:r>
              <a:rPr lang="en-US" sz="1800" dirty="0" err="1" smtClean="0"/>
              <a:t>cuanto</a:t>
            </a:r>
            <a:r>
              <a:rPr lang="en-US" sz="1800" dirty="0" smtClean="0"/>
              <a:t> </a:t>
            </a:r>
            <a:r>
              <a:rPr lang="en-US" sz="1800" dirty="0" err="1" smtClean="0"/>
              <a:t>tiempo</a:t>
            </a:r>
            <a:r>
              <a:rPr lang="en-US" sz="1800" dirty="0" smtClean="0"/>
              <a:t> ha </a:t>
            </a:r>
            <a:r>
              <a:rPr lang="en-US" sz="1800" dirty="0" err="1" smtClean="0"/>
              <a:t>sido</a:t>
            </a:r>
            <a:r>
              <a:rPr lang="en-US" sz="1800" dirty="0" smtClean="0"/>
              <a:t> </a:t>
            </a:r>
            <a:r>
              <a:rPr lang="en-US" sz="1800" dirty="0" err="1" smtClean="0"/>
              <a:t>cargado</a:t>
            </a:r>
            <a:r>
              <a:rPr lang="en-US" sz="1800" dirty="0" smtClean="0"/>
              <a:t> la </a:t>
            </a:r>
            <a:r>
              <a:rPr lang="en-US" sz="1800" dirty="0" err="1" smtClean="0"/>
              <a:t>bateria</a:t>
            </a:r>
            <a:r>
              <a:rPr lang="en-US" sz="1800" dirty="0" smtClean="0"/>
              <a:t>.</a:t>
            </a:r>
          </a:p>
        </p:txBody>
      </p:sp>
      <p:sp>
        <p:nvSpPr>
          <p:cNvPr id="7172" name="Line 5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7173" name="Picture 5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0425" y="936625"/>
            <a:ext cx="603885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64598" y="4719432"/>
            <a:ext cx="2952750" cy="1077218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/>
            </a:solidFill>
          </a:ln>
          <a:effectLst>
            <a:outerShdw dist="10541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El led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ambar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indica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carga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rapida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, y el led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ambar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intermitente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indica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carga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 de mantenimiento. </a:t>
            </a:r>
            <a:endParaRPr lang="en-US" sz="1600" i="1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7175" name="Straight Arrow Connector 9"/>
          <p:cNvCxnSpPr>
            <a:cxnSpLocks noChangeShapeType="1"/>
          </p:cNvCxnSpPr>
          <p:nvPr/>
        </p:nvCxnSpPr>
        <p:spPr bwMode="auto">
          <a:xfrm flipV="1">
            <a:off x="7812157" y="3419476"/>
            <a:ext cx="465068" cy="1311550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5914044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title"/>
          </p:nvPr>
        </p:nvSpPr>
        <p:spPr>
          <a:xfrm>
            <a:off x="4424363" y="158750"/>
            <a:ext cx="3937000" cy="812800"/>
          </a:xfrm>
        </p:spPr>
        <p:txBody>
          <a:bodyPr/>
          <a:lstStyle/>
          <a:p>
            <a:r>
              <a:rPr lang="en-US" sz="2000" dirty="0" err="1" smtClean="0"/>
              <a:t>Tipos</a:t>
            </a:r>
            <a:r>
              <a:rPr lang="en-US" sz="2000" dirty="0" smtClean="0"/>
              <a:t> de </a:t>
            </a:r>
            <a:r>
              <a:rPr lang="en-US" sz="2000" dirty="0" err="1" smtClean="0"/>
              <a:t>Baterías</a:t>
            </a:r>
            <a:endParaRPr lang="en-US" sz="2000" dirty="0" smtClean="0"/>
          </a:p>
        </p:txBody>
      </p:sp>
      <p:sp>
        <p:nvSpPr>
          <p:cNvPr id="9219" name="Line 4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9223" name="Text Box 17"/>
          <p:cNvSpPr txBox="1">
            <a:spLocks noChangeArrowheads="1"/>
          </p:cNvSpPr>
          <p:nvPr/>
        </p:nvSpPr>
        <p:spPr bwMode="auto">
          <a:xfrm>
            <a:off x="1371601" y="5181600"/>
            <a:ext cx="1847850" cy="276999"/>
          </a:xfrm>
          <a:prstGeom prst="rect">
            <a:avLst/>
          </a:prstGeom>
          <a:solidFill>
            <a:srgbClr val="FFFFFF"/>
          </a:solidFill>
          <a:ln w="15875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square"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800" i="1" dirty="0">
                <a:solidFill>
                  <a:srgbClr val="000000"/>
                </a:solidFill>
                <a:cs typeface="Arial" charset="0"/>
              </a:rPr>
              <a:t>NiMH: </a:t>
            </a:r>
            <a:r>
              <a:rPr lang="en-GB" sz="1800" i="1" dirty="0" smtClean="0">
                <a:solidFill>
                  <a:srgbClr val="000000"/>
                </a:solidFill>
                <a:cs typeface="Arial" charset="0"/>
              </a:rPr>
              <a:t>Negro</a:t>
            </a:r>
            <a:endParaRPr lang="de-DE" sz="1800" i="1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4949" y="1181100"/>
            <a:ext cx="6515101" cy="4133850"/>
          </a:xfrm>
          <a:prstGeom prst="rect">
            <a:avLst/>
          </a:prstGeom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5924551" y="5181600"/>
            <a:ext cx="1847850" cy="276999"/>
          </a:xfrm>
          <a:prstGeom prst="rect">
            <a:avLst/>
          </a:prstGeom>
          <a:solidFill>
            <a:srgbClr val="FFFFFF"/>
          </a:solidFill>
          <a:ln w="15875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square"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800" i="1" dirty="0" err="1" smtClean="0">
                <a:solidFill>
                  <a:srgbClr val="000000"/>
                </a:solidFill>
                <a:cs typeface="Arial" charset="0"/>
              </a:rPr>
              <a:t>Alcalina</a:t>
            </a:r>
            <a:r>
              <a:rPr lang="en-GB" sz="1800" i="1" dirty="0" smtClean="0">
                <a:solidFill>
                  <a:srgbClr val="000000"/>
                </a:solidFill>
                <a:cs typeface="Arial" charset="0"/>
              </a:rPr>
              <a:t>: Gris</a:t>
            </a:r>
            <a:endParaRPr lang="de-DE" sz="1800" i="1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41872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581025" y="3162300"/>
            <a:ext cx="4248150" cy="2124075"/>
          </a:xfrm>
          <a:prstGeom prst="rect">
            <a:avLst/>
          </a:prstGeom>
          <a:solidFill>
            <a:srgbClr val="FF6D6D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0541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title"/>
          </p:nvPr>
        </p:nvSpPr>
        <p:spPr>
          <a:xfrm>
            <a:off x="1622425" y="123825"/>
            <a:ext cx="3937000" cy="812800"/>
          </a:xfrm>
        </p:spPr>
        <p:txBody>
          <a:bodyPr/>
          <a:lstStyle/>
          <a:p>
            <a:r>
              <a:rPr lang="en-US" sz="2000" dirty="0" err="1" smtClean="0"/>
              <a:t>Cambio</a:t>
            </a:r>
            <a:r>
              <a:rPr lang="en-US" sz="2000" dirty="0" smtClean="0"/>
              <a:t> de </a:t>
            </a:r>
            <a:r>
              <a:rPr lang="en-US" sz="2000" dirty="0" err="1" smtClean="0"/>
              <a:t>paquetes</a:t>
            </a:r>
            <a:r>
              <a:rPr lang="en-US" sz="2000" dirty="0" smtClean="0"/>
              <a:t> de </a:t>
            </a:r>
            <a:r>
              <a:rPr lang="en-US" sz="2000" dirty="0" err="1" smtClean="0"/>
              <a:t>baterías</a:t>
            </a:r>
            <a:endParaRPr lang="en-US" sz="2000" dirty="0" smtClean="0"/>
          </a:p>
        </p:txBody>
      </p:sp>
      <p:sp>
        <p:nvSpPr>
          <p:cNvPr id="10246" name="Line 4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191490" name="Picture 2" descr="C:\Users\bhenderson\Pictures\2011-04-26\00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13" y="201613"/>
            <a:ext cx="2662237" cy="199707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dist="107950" dir="2700000" algn="ctr" rotWithShape="0">
              <a:schemeClr val="bg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491" name="Picture 3" descr="C:\Users\bhenderson\Pictures\2011-04-26\00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6313" y="2393950"/>
            <a:ext cx="2708275" cy="2032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dist="107950" dir="2700000" algn="ctr" rotWithShape="0">
              <a:schemeClr val="bg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492" name="Picture 4" descr="C:\Users\bhenderson\Pictures\2011-04-26\008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45200" y="4619625"/>
            <a:ext cx="2744788" cy="206375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dist="107950" dir="2700000" algn="ctr" rotWithShape="0">
              <a:schemeClr val="bg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0" name="Content Placeholder 16"/>
          <p:cNvSpPr>
            <a:spLocks noGrp="1"/>
          </p:cNvSpPr>
          <p:nvPr>
            <p:ph idx="1"/>
          </p:nvPr>
        </p:nvSpPr>
        <p:spPr>
          <a:xfrm>
            <a:off x="344488" y="1044575"/>
            <a:ext cx="4476750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Use</a:t>
            </a:r>
            <a:r>
              <a:rPr lang="es-ES" sz="1800" dirty="0" smtClean="0"/>
              <a:t> </a:t>
            </a:r>
            <a:r>
              <a:rPr lang="es-ES" sz="1800" dirty="0"/>
              <a:t>la herramienta de la llave hexagonal para aflojar y quitar los dos tornillos que sujetan la batería al frente de la caja del instrumento</a:t>
            </a:r>
            <a:endParaRPr lang="en-US" sz="1800" dirty="0" smtClean="0"/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800" dirty="0" smtClean="0"/>
              <a:t>Retire  </a:t>
            </a:r>
            <a:r>
              <a:rPr lang="en-US" sz="1800" dirty="0" err="1" smtClean="0"/>
              <a:t>muy</a:t>
            </a:r>
            <a:r>
              <a:rPr lang="en-US" sz="1800" dirty="0" smtClean="0"/>
              <a:t> </a:t>
            </a:r>
            <a:r>
              <a:rPr lang="en-US" sz="1800" dirty="0" err="1" smtClean="0"/>
              <a:t>suavemente</a:t>
            </a:r>
            <a:r>
              <a:rPr lang="en-US" sz="1800" dirty="0" smtClean="0"/>
              <a:t> la </a:t>
            </a:r>
            <a:r>
              <a:rPr lang="en-US" sz="1800" dirty="0" err="1" smtClean="0"/>
              <a:t>batería</a:t>
            </a:r>
            <a:r>
              <a:rPr lang="en-US" sz="1800" dirty="0" smtClean="0"/>
              <a:t> del </a:t>
            </a:r>
            <a:r>
              <a:rPr lang="en-US" sz="1800" dirty="0" err="1" smtClean="0"/>
              <a:t>instrumento</a:t>
            </a:r>
            <a:endParaRPr lang="en-US" sz="1800" dirty="0" smtClean="0"/>
          </a:p>
          <a:p>
            <a:pPr marL="400050" lvl="1" indent="0"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en-US" sz="1800" dirty="0" smtClean="0"/>
              <a:t>NOTE:  USE </a:t>
            </a:r>
            <a:r>
              <a:rPr lang="en-US" sz="1800" dirty="0" err="1" smtClean="0"/>
              <a:t>sus</a:t>
            </a:r>
            <a:r>
              <a:rPr lang="en-US" sz="1800" dirty="0" smtClean="0"/>
              <a:t> </a:t>
            </a:r>
            <a:r>
              <a:rPr lang="en-US" sz="1800" dirty="0" err="1" smtClean="0"/>
              <a:t>dedos</a:t>
            </a:r>
            <a:r>
              <a:rPr lang="en-US" sz="1800" dirty="0" smtClean="0"/>
              <a:t> para </a:t>
            </a:r>
            <a:r>
              <a:rPr lang="en-US" sz="1800" dirty="0" err="1" smtClean="0"/>
              <a:t>retirar</a:t>
            </a:r>
            <a:r>
              <a:rPr lang="en-US" sz="1800" dirty="0" smtClean="0"/>
              <a:t> la </a:t>
            </a:r>
            <a:r>
              <a:rPr lang="en-US" sz="1800" dirty="0" err="1" smtClean="0"/>
              <a:t>batería</a:t>
            </a:r>
            <a:r>
              <a:rPr lang="en-US" sz="1800" dirty="0" smtClean="0"/>
              <a:t> del </a:t>
            </a:r>
            <a:r>
              <a:rPr lang="en-US" sz="1800" dirty="0" err="1" smtClean="0"/>
              <a:t>instrumento</a:t>
            </a:r>
            <a:r>
              <a:rPr lang="en-US" sz="1800" dirty="0" smtClean="0"/>
              <a:t> </a:t>
            </a:r>
          </a:p>
          <a:p>
            <a:pPr marL="400050" lvl="1" indent="0"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en-US" sz="1800" dirty="0" smtClean="0"/>
              <a:t>NUNCA use  un </a:t>
            </a:r>
            <a:r>
              <a:rPr lang="en-US" sz="1800" dirty="0" err="1" smtClean="0"/>
              <a:t>desarmador</a:t>
            </a:r>
            <a:r>
              <a:rPr lang="en-US" sz="1800" dirty="0" smtClean="0"/>
              <a:t>  </a:t>
            </a:r>
            <a:r>
              <a:rPr lang="en-US" sz="1800" dirty="0" err="1" smtClean="0"/>
              <a:t>ni</a:t>
            </a:r>
            <a:r>
              <a:rPr lang="en-US" sz="1800" dirty="0" smtClean="0"/>
              <a:t> </a:t>
            </a:r>
            <a:r>
              <a:rPr lang="en-US" sz="1800" dirty="0" err="1" smtClean="0"/>
              <a:t>ninguna</a:t>
            </a:r>
            <a:r>
              <a:rPr lang="en-US" sz="1800" dirty="0" smtClean="0"/>
              <a:t> </a:t>
            </a:r>
            <a:r>
              <a:rPr lang="en-US" sz="1800" dirty="0" err="1" smtClean="0"/>
              <a:t>herramienta</a:t>
            </a:r>
            <a:r>
              <a:rPr lang="en-US" sz="1800" dirty="0" smtClean="0"/>
              <a:t> </a:t>
            </a:r>
            <a:r>
              <a:rPr lang="en-US" sz="1800" dirty="0" err="1" smtClean="0"/>
              <a:t>dura</a:t>
            </a:r>
            <a:r>
              <a:rPr lang="en-US" sz="1800" dirty="0" smtClean="0"/>
              <a:t> para </a:t>
            </a:r>
            <a:r>
              <a:rPr lang="en-US" sz="1800" dirty="0" err="1" smtClean="0"/>
              <a:t>retirar</a:t>
            </a:r>
            <a:r>
              <a:rPr lang="en-US" sz="1800" dirty="0" smtClean="0"/>
              <a:t> la </a:t>
            </a:r>
            <a:r>
              <a:rPr lang="en-US" sz="1800" dirty="0" err="1" smtClean="0"/>
              <a:t>batería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6548610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477078" y="0"/>
            <a:ext cx="4234277" cy="812800"/>
          </a:xfrm>
        </p:spPr>
        <p:txBody>
          <a:bodyPr/>
          <a:lstStyle/>
          <a:p>
            <a:pPr eaLnBrk="1" hangingPunct="1"/>
            <a:r>
              <a:rPr lang="en-US" sz="2400" dirty="0" err="1" smtClean="0"/>
              <a:t>Deficiencia</a:t>
            </a:r>
            <a:r>
              <a:rPr lang="en-US" sz="2400" dirty="0" smtClean="0"/>
              <a:t> de </a:t>
            </a:r>
            <a:r>
              <a:rPr lang="en-US" sz="2400" dirty="0" err="1" smtClean="0"/>
              <a:t>Oxígeno</a:t>
            </a:r>
            <a:endParaRPr lang="en-US" sz="2400" dirty="0" smtClean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994" y="1410730"/>
            <a:ext cx="4084637" cy="4508500"/>
          </a:xfrm>
        </p:spPr>
        <p:txBody>
          <a:bodyPr/>
          <a:lstStyle/>
          <a:p>
            <a:pPr eaLnBrk="1" hangingPunct="1"/>
            <a:r>
              <a:rPr lang="en-US" dirty="0" err="1" smtClean="0"/>
              <a:t>Cualquier</a:t>
            </a:r>
            <a:r>
              <a:rPr lang="en-US" dirty="0" smtClean="0"/>
              <a:t> area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tenga</a:t>
            </a:r>
            <a:r>
              <a:rPr lang="en-US" dirty="0" smtClean="0"/>
              <a:t> un </a:t>
            </a:r>
            <a:r>
              <a:rPr lang="en-US" dirty="0" err="1" smtClean="0"/>
              <a:t>nivel</a:t>
            </a:r>
            <a:r>
              <a:rPr lang="en-US" dirty="0" smtClean="0"/>
              <a:t> de </a:t>
            </a:r>
            <a:r>
              <a:rPr lang="en-US" dirty="0" err="1" smtClean="0"/>
              <a:t>Oxigeno</a:t>
            </a:r>
            <a:r>
              <a:rPr lang="en-US" dirty="0" smtClean="0"/>
              <a:t> </a:t>
            </a:r>
            <a:r>
              <a:rPr lang="en-US" dirty="0" err="1" smtClean="0"/>
              <a:t>menor</a:t>
            </a:r>
            <a:r>
              <a:rPr lang="en-US" dirty="0" smtClean="0"/>
              <a:t> a 19.5% por  </a:t>
            </a:r>
            <a:r>
              <a:rPr lang="en-US" dirty="0" err="1" smtClean="0"/>
              <a:t>volumen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considerada</a:t>
            </a:r>
            <a:r>
              <a:rPr lang="en-US" dirty="0" smtClean="0"/>
              <a:t> </a:t>
            </a:r>
            <a:r>
              <a:rPr lang="en-US" dirty="0" err="1" smtClean="0"/>
              <a:t>estar</a:t>
            </a:r>
            <a:r>
              <a:rPr lang="en-US" dirty="0" smtClean="0"/>
              <a:t> con </a:t>
            </a:r>
            <a:r>
              <a:rPr lang="en-US" dirty="0" err="1" smtClean="0"/>
              <a:t>deficiencia</a:t>
            </a:r>
            <a:r>
              <a:rPr lang="en-US" dirty="0" smtClean="0"/>
              <a:t> de </a:t>
            </a:r>
            <a:r>
              <a:rPr lang="en-US" dirty="0" err="1" smtClean="0"/>
              <a:t>Oxigeno</a:t>
            </a:r>
            <a:r>
              <a:rPr lang="en-US" dirty="0" smtClean="0"/>
              <a:t> </a:t>
            </a:r>
          </a:p>
        </p:txBody>
      </p:sp>
      <p:sp>
        <p:nvSpPr>
          <p:cNvPr id="5125" name="Line 3"/>
          <p:cNvSpPr>
            <a:spLocks noChangeShapeType="1"/>
          </p:cNvSpPr>
          <p:nvPr/>
        </p:nvSpPr>
        <p:spPr bwMode="auto">
          <a:xfrm flipV="1">
            <a:off x="0" y="942975"/>
            <a:ext cx="914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3970" y="686687"/>
            <a:ext cx="3843338" cy="4306887"/>
          </a:xfrm>
          <a:prstGeom prst="rect">
            <a:avLst/>
          </a:prstGeom>
          <a:noFill/>
          <a:ln>
            <a:noFill/>
          </a:ln>
          <a:effectLst>
            <a:outerShdw dist="101600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2078182" y="3313215"/>
            <a:ext cx="3146962" cy="2470068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  <a:lumMod val="77000"/>
                </a:srgbClr>
              </a:gs>
              <a:gs pos="100000">
                <a:srgbClr val="FF0000">
                  <a:shade val="67500"/>
                  <a:satMod val="115000"/>
                  <a:lumMod val="72000"/>
                  <a:lumOff val="28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&quot;No&quot; Symbol 3"/>
          <p:cNvSpPr/>
          <p:nvPr/>
        </p:nvSpPr>
        <p:spPr bwMode="auto">
          <a:xfrm>
            <a:off x="2576949" y="3479471"/>
            <a:ext cx="2161309" cy="2149434"/>
          </a:xfrm>
          <a:prstGeom prst="noSmoking">
            <a:avLst/>
          </a:prstGeom>
          <a:solidFill>
            <a:srgbClr val="D00000"/>
          </a:solidFill>
          <a:ln w="28575" cap="flat" cmpd="sng" algn="ctr">
            <a:solidFill>
              <a:srgbClr val="82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66700" dist="152400" algn="ctr" rotWithShape="0">
              <a:srgbClr val="FFC6A7"/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46317" y="3990109"/>
            <a:ext cx="24225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 w="18000">
                  <a:solidFill>
                    <a:srgbClr val="5C0000"/>
                  </a:solidFill>
                  <a:prstDash val="solid"/>
                  <a:miter lim="800000"/>
                </a:ln>
                <a:solidFill>
                  <a:srgbClr val="FFC6A7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19.5%</a:t>
            </a:r>
            <a:endParaRPr lang="en-US" sz="6000" dirty="0">
              <a:ln w="18000">
                <a:solidFill>
                  <a:srgbClr val="5C0000"/>
                </a:solidFill>
                <a:prstDash val="solid"/>
                <a:miter lim="800000"/>
              </a:ln>
              <a:solidFill>
                <a:srgbClr val="FFC6A7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457200" y="2752725"/>
            <a:ext cx="3667125" cy="1085850"/>
          </a:xfrm>
          <a:prstGeom prst="rect">
            <a:avLst/>
          </a:prstGeom>
          <a:solidFill>
            <a:srgbClr val="FF6D6D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0541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4424363" y="158750"/>
            <a:ext cx="3937000" cy="812800"/>
          </a:xfrm>
        </p:spPr>
        <p:txBody>
          <a:bodyPr/>
          <a:lstStyle/>
          <a:p>
            <a:r>
              <a:rPr lang="en-US" sz="2000" dirty="0" err="1" smtClean="0"/>
              <a:t>Cambio</a:t>
            </a:r>
            <a:r>
              <a:rPr lang="en-US" sz="2000" dirty="0" smtClean="0"/>
              <a:t> de </a:t>
            </a:r>
            <a:r>
              <a:rPr lang="en-US" sz="2000" dirty="0" err="1" smtClean="0"/>
              <a:t>baterías</a:t>
            </a:r>
            <a:endParaRPr lang="en-US" sz="2000" dirty="0" smtClean="0"/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11269" name="Picture 11" descr="BAT_oben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8FAF9"/>
              </a:clrFrom>
              <a:clrTo>
                <a:srgbClr val="F8FA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859031">
            <a:off x="6193632" y="1631156"/>
            <a:ext cx="275113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1" descr="BAT_oben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8FAF9"/>
              </a:clrFrom>
              <a:clrTo>
                <a:srgbClr val="F8FA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694720">
            <a:off x="6410325" y="3714750"/>
            <a:ext cx="258127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71" name="Straight Arrow Connector 13"/>
          <p:cNvCxnSpPr>
            <a:cxnSpLocks noChangeShapeType="1"/>
            <a:stCxn id="11272" idx="2"/>
          </p:cNvCxnSpPr>
          <p:nvPr/>
        </p:nvCxnSpPr>
        <p:spPr bwMode="auto">
          <a:xfrm>
            <a:off x="5854700" y="3989388"/>
            <a:ext cx="1016000" cy="760412"/>
          </a:xfrm>
          <a:prstGeom prst="straightConnector1">
            <a:avLst/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72" name="TextBox 15"/>
          <p:cNvSpPr txBox="1">
            <a:spLocks noChangeArrowheads="1"/>
          </p:cNvSpPr>
          <p:nvPr/>
        </p:nvSpPr>
        <p:spPr bwMode="auto">
          <a:xfrm>
            <a:off x="4892675" y="3619500"/>
            <a:ext cx="1924050" cy="369888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/>
            </a:solidFill>
          </a:ln>
          <a:effectLst>
            <a:outerShdw dist="10541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800" i="1" dirty="0" smtClean="0">
                <a:solidFill>
                  <a:srgbClr val="000000"/>
                </a:solidFill>
              </a:rPr>
              <a:t>Vibrator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466725" y="4667250"/>
            <a:ext cx="3667125" cy="1085850"/>
          </a:xfrm>
          <a:prstGeom prst="rect">
            <a:avLst/>
          </a:prstGeom>
          <a:solidFill>
            <a:srgbClr val="FF6D6D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0541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11274" name="Content Placeholder 1"/>
          <p:cNvSpPr>
            <a:spLocks noGrp="1"/>
          </p:cNvSpPr>
          <p:nvPr>
            <p:ph idx="1"/>
          </p:nvPr>
        </p:nvSpPr>
        <p:spPr>
          <a:xfrm>
            <a:off x="231396" y="971550"/>
            <a:ext cx="3859212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800" dirty="0" err="1"/>
              <a:t>Asegurese</a:t>
            </a:r>
            <a:r>
              <a:rPr lang="en-US" sz="1800" dirty="0"/>
              <a:t> </a:t>
            </a:r>
            <a:r>
              <a:rPr lang="en-US" sz="1800" dirty="0" err="1"/>
              <a:t>que</a:t>
            </a:r>
            <a:r>
              <a:rPr lang="en-US" sz="1800" dirty="0"/>
              <a:t> el </a:t>
            </a:r>
            <a:r>
              <a:rPr lang="en-US" sz="1800" dirty="0" err="1"/>
              <a:t>vibrador</a:t>
            </a:r>
            <a:r>
              <a:rPr lang="en-US" sz="1800" dirty="0"/>
              <a:t> (el disco </a:t>
            </a:r>
            <a:r>
              <a:rPr lang="en-US" sz="1800" dirty="0" err="1"/>
              <a:t>plano</a:t>
            </a:r>
            <a:r>
              <a:rPr lang="en-US" sz="1800" dirty="0"/>
              <a:t> </a:t>
            </a:r>
            <a:r>
              <a:rPr lang="en-US" sz="1800" dirty="0" smtClean="0"/>
              <a:t>de </a:t>
            </a:r>
            <a:r>
              <a:rPr lang="en-US" sz="1800" dirty="0"/>
              <a:t>la parte superior de la </a:t>
            </a:r>
            <a:r>
              <a:rPr lang="en-US" sz="1800" dirty="0" err="1" smtClean="0"/>
              <a:t>batería</a:t>
            </a:r>
            <a:r>
              <a:rPr lang="en-US" sz="1800" dirty="0" smtClean="0"/>
              <a:t>) </a:t>
            </a:r>
            <a:r>
              <a:rPr lang="en-US" sz="1800" dirty="0" err="1" smtClean="0"/>
              <a:t>esté</a:t>
            </a:r>
            <a:r>
              <a:rPr lang="en-US" sz="1800" dirty="0" smtClean="0"/>
              <a:t> en </a:t>
            </a:r>
            <a:r>
              <a:rPr lang="en-US" sz="1800" dirty="0" err="1" smtClean="0"/>
              <a:t>posición</a:t>
            </a:r>
            <a:r>
              <a:rPr lang="en-US" sz="1800" dirty="0" smtClean="0"/>
              <a:t> </a:t>
            </a:r>
            <a:r>
              <a:rPr lang="en-US" sz="1800" dirty="0" err="1" smtClean="0"/>
              <a:t>cuando</a:t>
            </a:r>
            <a:r>
              <a:rPr lang="en-US" sz="1800" dirty="0" smtClean="0"/>
              <a:t> el </a:t>
            </a:r>
            <a:r>
              <a:rPr lang="en-US" sz="1800" dirty="0" err="1" smtClean="0"/>
              <a:t>paquete</a:t>
            </a:r>
            <a:r>
              <a:rPr lang="en-US" sz="1800" dirty="0" smtClean="0"/>
              <a:t> de </a:t>
            </a:r>
            <a:r>
              <a:rPr lang="en-US" sz="1800" dirty="0" err="1" smtClean="0"/>
              <a:t>baterías</a:t>
            </a:r>
            <a:r>
              <a:rPr lang="en-US" sz="1800" dirty="0" smtClean="0"/>
              <a:t> </a:t>
            </a:r>
            <a:r>
              <a:rPr lang="en-US" sz="1800" dirty="0" err="1" smtClean="0"/>
              <a:t>es</a:t>
            </a:r>
            <a:r>
              <a:rPr lang="en-US" sz="1800" dirty="0" smtClean="0"/>
              <a:t> </a:t>
            </a:r>
            <a:r>
              <a:rPr lang="en-US" sz="1800" dirty="0" err="1" smtClean="0"/>
              <a:t>reinsertado</a:t>
            </a:r>
            <a:r>
              <a:rPr lang="en-US" sz="1800" dirty="0" smtClean="0"/>
              <a:t> en el </a:t>
            </a:r>
            <a:r>
              <a:rPr lang="en-US" sz="1800" dirty="0" err="1" smtClean="0"/>
              <a:t>instrumento</a:t>
            </a:r>
            <a:endParaRPr lang="en-US" sz="1800" dirty="0" smtClean="0"/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800" dirty="0" smtClean="0"/>
              <a:t>NO FUERCE AL INSERTAR LA BATERÍA DENTRO DEL HOUSING!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800" dirty="0" err="1" smtClean="0"/>
              <a:t>Reinstale</a:t>
            </a:r>
            <a:r>
              <a:rPr lang="en-US" sz="1800" dirty="0" smtClean="0"/>
              <a:t> y </a:t>
            </a:r>
            <a:r>
              <a:rPr lang="en-US" sz="1800" dirty="0" err="1" smtClean="0"/>
              <a:t>ajuste</a:t>
            </a:r>
            <a:r>
              <a:rPr lang="en-US" sz="1800" dirty="0" smtClean="0"/>
              <a:t> los </a:t>
            </a:r>
            <a:r>
              <a:rPr lang="en-US" sz="1800" dirty="0" err="1" smtClean="0"/>
              <a:t>tornillos</a:t>
            </a:r>
            <a:endParaRPr lang="en-US" sz="1800" dirty="0" smtClean="0"/>
          </a:p>
          <a:p>
            <a:pPr marL="400050" lvl="1" indent="0">
              <a:spcBef>
                <a:spcPct val="0"/>
              </a:spcBef>
              <a:spcAft>
                <a:spcPts val="2400"/>
              </a:spcAft>
              <a:buFontTx/>
              <a:buNone/>
            </a:pPr>
            <a:r>
              <a:rPr lang="en-US" sz="1800" dirty="0" err="1" smtClean="0"/>
              <a:t>Cersiórese</a:t>
            </a:r>
            <a:r>
              <a:rPr lang="en-US" sz="1800" dirty="0" smtClean="0"/>
              <a:t> </a:t>
            </a:r>
            <a:r>
              <a:rPr lang="en-US" sz="1800" dirty="0" err="1" smtClean="0"/>
              <a:t>que</a:t>
            </a:r>
            <a:r>
              <a:rPr lang="en-US" sz="1800" dirty="0" smtClean="0"/>
              <a:t> los </a:t>
            </a:r>
            <a:r>
              <a:rPr lang="en-US" sz="1800" dirty="0" err="1" smtClean="0"/>
              <a:t>tornillos</a:t>
            </a:r>
            <a:r>
              <a:rPr lang="en-US" sz="1800" dirty="0" smtClean="0"/>
              <a:t> </a:t>
            </a:r>
            <a:r>
              <a:rPr lang="en-US" sz="1800" dirty="0" err="1" smtClean="0"/>
              <a:t>estén</a:t>
            </a:r>
            <a:r>
              <a:rPr lang="en-US" sz="1800" dirty="0" smtClean="0"/>
              <a:t> </a:t>
            </a:r>
            <a:r>
              <a:rPr lang="en-US" sz="1800" dirty="0" err="1" smtClean="0"/>
              <a:t>seguros</a:t>
            </a:r>
            <a:r>
              <a:rPr lang="en-US" sz="1800" dirty="0" smtClean="0"/>
              <a:t> </a:t>
            </a:r>
            <a:r>
              <a:rPr lang="en-US" sz="1800" dirty="0" err="1" smtClean="0"/>
              <a:t>pero</a:t>
            </a:r>
            <a:r>
              <a:rPr lang="en-US" sz="1800" dirty="0" smtClean="0"/>
              <a:t> </a:t>
            </a:r>
            <a:r>
              <a:rPr lang="en-US" sz="1800" dirty="0" err="1" smtClean="0"/>
              <a:t>sobre</a:t>
            </a:r>
            <a:r>
              <a:rPr lang="en-US" sz="1800" dirty="0" smtClean="0"/>
              <a:t> </a:t>
            </a:r>
            <a:r>
              <a:rPr lang="en-US" sz="1800" dirty="0" err="1" smtClean="0"/>
              <a:t>ajustados</a:t>
            </a:r>
            <a:r>
              <a:rPr lang="en-US" sz="1800" dirty="0" smtClean="0"/>
              <a:t>! </a:t>
            </a:r>
          </a:p>
        </p:txBody>
      </p:sp>
      <p:cxnSp>
        <p:nvCxnSpPr>
          <p:cNvPr id="11275" name="Straight Arrow Connector 13"/>
          <p:cNvCxnSpPr>
            <a:cxnSpLocks noChangeShapeType="1"/>
            <a:stCxn id="11272" idx="0"/>
          </p:cNvCxnSpPr>
          <p:nvPr/>
        </p:nvCxnSpPr>
        <p:spPr bwMode="auto">
          <a:xfrm flipV="1">
            <a:off x="5854700" y="2962275"/>
            <a:ext cx="774700" cy="657225"/>
          </a:xfrm>
          <a:prstGeom prst="straightConnector1">
            <a:avLst/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7433326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4375" y="101600"/>
            <a:ext cx="3913188" cy="812800"/>
          </a:xfrm>
        </p:spPr>
        <p:txBody>
          <a:bodyPr/>
          <a:lstStyle/>
          <a:p>
            <a:pPr>
              <a:defRPr/>
            </a:pPr>
            <a:r>
              <a:rPr lang="en-US" sz="2000" dirty="0" err="1" smtClean="0">
                <a:latin typeface="+mn-lt"/>
              </a:rPr>
              <a:t>Caída</a:t>
            </a:r>
            <a:r>
              <a:rPr lang="en-US" sz="2000" dirty="0" smtClean="0">
                <a:latin typeface="+mn-lt"/>
              </a:rPr>
              <a:t> de voltage </a:t>
            </a:r>
            <a:r>
              <a:rPr lang="en-US" sz="2000" dirty="0" err="1" smtClean="0">
                <a:latin typeface="+mn-lt"/>
              </a:rPr>
              <a:t>debido</a:t>
            </a:r>
            <a:r>
              <a:rPr lang="en-US" sz="2000" dirty="0" smtClean="0">
                <a:latin typeface="+mn-lt"/>
              </a:rPr>
              <a:t> a </a:t>
            </a:r>
            <a:r>
              <a:rPr lang="en-US" sz="2000" dirty="0" err="1" smtClean="0">
                <a:latin typeface="+mn-lt"/>
              </a:rPr>
              <a:t>sobrecarga</a:t>
            </a:r>
            <a:endParaRPr lang="en-US" sz="2000" dirty="0">
              <a:latin typeface="+mn-lt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344488" y="1101724"/>
            <a:ext cx="5037137" cy="4975225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400" dirty="0" smtClean="0"/>
              <a:t>Las </a:t>
            </a:r>
            <a:r>
              <a:rPr lang="en-US" sz="1400" dirty="0" err="1" smtClean="0"/>
              <a:t>baterías</a:t>
            </a:r>
            <a:r>
              <a:rPr lang="en-US" sz="1400" dirty="0" smtClean="0"/>
              <a:t> NIMH no </a:t>
            </a:r>
            <a:r>
              <a:rPr lang="en-US" sz="1400" dirty="0" err="1" smtClean="0"/>
              <a:t>desarrollan</a:t>
            </a:r>
            <a:r>
              <a:rPr lang="en-US" sz="1400" dirty="0" smtClean="0"/>
              <a:t> “</a:t>
            </a:r>
            <a:r>
              <a:rPr lang="en-US" sz="1400" dirty="0" err="1" smtClean="0"/>
              <a:t>memorias</a:t>
            </a:r>
            <a:r>
              <a:rPr lang="en-US" sz="1400" dirty="0" smtClean="0"/>
              <a:t>”, sin embargo,  </a:t>
            </a:r>
            <a:r>
              <a:rPr lang="en-US" sz="1400" dirty="0" err="1" smtClean="0"/>
              <a:t>si</a:t>
            </a:r>
            <a:r>
              <a:rPr lang="en-US" sz="1400" dirty="0" smtClean="0"/>
              <a:t> no se </a:t>
            </a:r>
            <a:r>
              <a:rPr lang="en-US" sz="1400" dirty="0" err="1" smtClean="0"/>
              <a:t>ejercitan</a:t>
            </a:r>
            <a:r>
              <a:rPr lang="en-US" sz="1400" dirty="0" smtClean="0"/>
              <a:t> se </a:t>
            </a:r>
            <a:r>
              <a:rPr lang="en-US" sz="1400" dirty="0" err="1" smtClean="0"/>
              <a:t>vuelven</a:t>
            </a:r>
            <a:r>
              <a:rPr lang="en-US" sz="1400" dirty="0" smtClean="0"/>
              <a:t> “</a:t>
            </a:r>
            <a:r>
              <a:rPr lang="en-US" sz="1400" dirty="0" err="1" smtClean="0"/>
              <a:t>lentas</a:t>
            </a:r>
            <a:r>
              <a:rPr lang="en-US" sz="1400" dirty="0" smtClean="0"/>
              <a:t>”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s-ES" sz="1400" dirty="0" smtClean="0"/>
              <a:t>A </a:t>
            </a:r>
            <a:r>
              <a:rPr lang="es-ES" sz="1400" dirty="0"/>
              <a:t>pesar que </a:t>
            </a:r>
            <a:r>
              <a:rPr lang="es-ES" sz="1400" dirty="0" smtClean="0"/>
              <a:t>cantidad </a:t>
            </a:r>
            <a:r>
              <a:rPr lang="es-ES" sz="1400" dirty="0"/>
              <a:t>normal de </a:t>
            </a:r>
            <a:r>
              <a:rPr lang="es-ES" sz="1400" dirty="0" smtClean="0"/>
              <a:t>energía </a:t>
            </a:r>
            <a:r>
              <a:rPr lang="es-ES" sz="1400" dirty="0"/>
              <a:t>se almacena la batería, la tensión de pico en Baterías </a:t>
            </a:r>
            <a:r>
              <a:rPr lang="es-ES" sz="1400" dirty="0" smtClean="0"/>
              <a:t>“lentas" </a:t>
            </a:r>
            <a:r>
              <a:rPr lang="es-ES" sz="1400" dirty="0"/>
              <a:t>cae más rápidamente de lo habitual</a:t>
            </a:r>
            <a:endParaRPr lang="es-PE" sz="1400" dirty="0"/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El </a:t>
            </a:r>
            <a:r>
              <a:rPr lang="en-US" sz="1600" dirty="0" err="1" smtClean="0"/>
              <a:t>decremento</a:t>
            </a:r>
            <a:r>
              <a:rPr lang="en-US" sz="1600" dirty="0" smtClean="0"/>
              <a:t> del </a:t>
            </a:r>
            <a:r>
              <a:rPr lang="en-US" sz="1600" dirty="0" err="1" smtClean="0"/>
              <a:t>voltaje</a:t>
            </a:r>
            <a:r>
              <a:rPr lang="en-US" sz="1600" dirty="0" smtClean="0"/>
              <a:t> </a:t>
            </a:r>
            <a:r>
              <a:rPr lang="en-US" sz="1600" dirty="0" err="1" smtClean="0"/>
              <a:t>es</a:t>
            </a:r>
            <a:r>
              <a:rPr lang="en-US" sz="1600" dirty="0" smtClean="0"/>
              <a:t> </a:t>
            </a:r>
            <a:r>
              <a:rPr lang="en-US" sz="1600" dirty="0" err="1" smtClean="0"/>
              <a:t>causado</a:t>
            </a:r>
            <a:r>
              <a:rPr lang="en-US" sz="1600" dirty="0" smtClean="0"/>
              <a:t> </a:t>
            </a:r>
            <a:r>
              <a:rPr lang="en-US" sz="1600" dirty="0" err="1" smtClean="0"/>
              <a:t>por</a:t>
            </a:r>
            <a:r>
              <a:rPr lang="en-US" sz="1600" dirty="0" smtClean="0"/>
              <a:t> la </a:t>
            </a:r>
            <a:r>
              <a:rPr lang="en-US" sz="1600" dirty="0" err="1" smtClean="0"/>
              <a:t>formación</a:t>
            </a:r>
            <a:r>
              <a:rPr lang="en-US" sz="1600" dirty="0" smtClean="0"/>
              <a:t> de </a:t>
            </a:r>
            <a:r>
              <a:rPr lang="en-US" sz="1600" dirty="0" err="1" smtClean="0"/>
              <a:t>pequeños</a:t>
            </a:r>
            <a:r>
              <a:rPr lang="en-US" sz="1600" dirty="0" smtClean="0"/>
              <a:t> </a:t>
            </a:r>
            <a:r>
              <a:rPr lang="en-US" sz="1600" dirty="0" err="1" smtClean="0"/>
              <a:t>cristales</a:t>
            </a:r>
            <a:r>
              <a:rPr lang="en-US" sz="1600" dirty="0" smtClean="0"/>
              <a:t> de </a:t>
            </a:r>
            <a:r>
              <a:rPr lang="en-US" sz="1600" dirty="0" err="1" smtClean="0"/>
              <a:t>electrolitos</a:t>
            </a:r>
            <a:r>
              <a:rPr lang="en-US" sz="1600" dirty="0" smtClean="0"/>
              <a:t> en los </a:t>
            </a:r>
            <a:r>
              <a:rPr lang="en-US" sz="1600" dirty="0" err="1" smtClean="0"/>
              <a:t>platos</a:t>
            </a:r>
            <a:r>
              <a:rPr lang="en-US" sz="1600" dirty="0" smtClean="0"/>
              <a:t>, </a:t>
            </a:r>
            <a:r>
              <a:rPr lang="en-US" sz="1600" dirty="0" err="1" smtClean="0"/>
              <a:t>incrementando</a:t>
            </a:r>
            <a:r>
              <a:rPr lang="en-US" sz="1600" dirty="0" smtClean="0"/>
              <a:t> Resistencia </a:t>
            </a:r>
            <a:r>
              <a:rPr lang="en-US" sz="1600" dirty="0" err="1" smtClean="0"/>
              <a:t>pero</a:t>
            </a:r>
            <a:r>
              <a:rPr lang="en-US" sz="1600" dirty="0" smtClean="0"/>
              <a:t> en decrement del </a:t>
            </a:r>
            <a:r>
              <a:rPr lang="en-US" sz="1600" dirty="0" err="1" smtClean="0"/>
              <a:t>voltaje</a:t>
            </a:r>
            <a:r>
              <a:rPr lang="en-US" sz="1600" dirty="0" smtClean="0"/>
              <a:t> de </a:t>
            </a:r>
            <a:r>
              <a:rPr lang="en-US" sz="1600" dirty="0" err="1" smtClean="0"/>
              <a:t>algunas</a:t>
            </a:r>
            <a:r>
              <a:rPr lang="en-US" sz="1600" dirty="0" smtClean="0"/>
              <a:t> </a:t>
            </a:r>
            <a:r>
              <a:rPr lang="en-US" sz="1600" dirty="0" err="1" smtClean="0"/>
              <a:t>celdas</a:t>
            </a:r>
            <a:r>
              <a:rPr lang="en-US" sz="1600" dirty="0" smtClean="0"/>
              <a:t> </a:t>
            </a:r>
            <a:r>
              <a:rPr lang="en-US" sz="1600" dirty="0" err="1" smtClean="0"/>
              <a:t>individuales</a:t>
            </a:r>
            <a:r>
              <a:rPr lang="en-US" sz="1600" dirty="0" smtClean="0"/>
              <a:t> de la </a:t>
            </a:r>
            <a:r>
              <a:rPr lang="en-US" sz="1600" dirty="0" err="1" smtClean="0"/>
              <a:t>batería</a:t>
            </a:r>
            <a:r>
              <a:rPr lang="en-US" sz="1600" dirty="0" smtClean="0"/>
              <a:t>.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Al </a:t>
            </a:r>
            <a:r>
              <a:rPr lang="en-US" sz="1600" dirty="0" err="1" smtClean="0"/>
              <a:t>usuario</a:t>
            </a:r>
            <a:r>
              <a:rPr lang="en-US" sz="1600" dirty="0" smtClean="0"/>
              <a:t> le </a:t>
            </a:r>
            <a:r>
              <a:rPr lang="en-US" sz="1600" dirty="0" err="1" smtClean="0"/>
              <a:t>aparecerá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la </a:t>
            </a:r>
            <a:r>
              <a:rPr lang="en-US" sz="1600" dirty="0" err="1" smtClean="0"/>
              <a:t>batería</a:t>
            </a:r>
            <a:r>
              <a:rPr lang="en-US" sz="1600" dirty="0" smtClean="0"/>
              <a:t> no </a:t>
            </a:r>
            <a:r>
              <a:rPr lang="en-US" sz="1600" dirty="0" err="1" smtClean="0"/>
              <a:t>está</a:t>
            </a:r>
            <a:r>
              <a:rPr lang="en-US" sz="1600" dirty="0" smtClean="0"/>
              <a:t> </a:t>
            </a:r>
            <a:r>
              <a:rPr lang="en-US" sz="1600" dirty="0" err="1" smtClean="0"/>
              <a:t>sosteniendo</a:t>
            </a:r>
            <a:r>
              <a:rPr lang="en-US" sz="1600" dirty="0" smtClean="0"/>
              <a:t> </a:t>
            </a:r>
            <a:r>
              <a:rPr lang="en-US" sz="1600" dirty="0" err="1" smtClean="0"/>
              <a:t>su</a:t>
            </a:r>
            <a:r>
              <a:rPr lang="en-US" sz="1600" dirty="0" smtClean="0"/>
              <a:t> </a:t>
            </a:r>
            <a:r>
              <a:rPr lang="en-US" sz="1600" dirty="0" err="1" smtClean="0"/>
              <a:t>carga</a:t>
            </a:r>
            <a:r>
              <a:rPr lang="en-US" sz="1600" dirty="0" smtClean="0"/>
              <a:t> </a:t>
            </a:r>
            <a:r>
              <a:rPr lang="en-US" sz="1600" dirty="0" err="1" smtClean="0"/>
              <a:t>completa</a:t>
            </a:r>
            <a:r>
              <a:rPr lang="en-US" sz="1600" dirty="0" smtClean="0"/>
              <a:t>; al </a:t>
            </a:r>
            <a:r>
              <a:rPr lang="en-US" sz="1600" dirty="0" err="1" smtClean="0"/>
              <a:t>instrumento</a:t>
            </a:r>
            <a:r>
              <a:rPr lang="en-US" sz="1600" dirty="0" smtClean="0"/>
              <a:t> la </a:t>
            </a:r>
            <a:r>
              <a:rPr lang="en-US" sz="1600" dirty="0" err="1" smtClean="0"/>
              <a:t>rápida</a:t>
            </a:r>
            <a:r>
              <a:rPr lang="en-US" sz="1600" dirty="0" smtClean="0"/>
              <a:t> </a:t>
            </a:r>
            <a:r>
              <a:rPr lang="en-US" sz="1600" dirty="0" err="1" smtClean="0"/>
              <a:t>caida</a:t>
            </a:r>
            <a:r>
              <a:rPr lang="en-US" sz="1600" dirty="0" smtClean="0"/>
              <a:t> en voltage </a:t>
            </a:r>
            <a:r>
              <a:rPr lang="en-US" sz="1600" dirty="0" err="1" smtClean="0"/>
              <a:t>indica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la </a:t>
            </a:r>
            <a:r>
              <a:rPr lang="en-US" sz="1600" dirty="0" err="1" smtClean="0"/>
              <a:t>batría</a:t>
            </a:r>
            <a:r>
              <a:rPr lang="en-US" sz="1600" dirty="0" smtClean="0"/>
              <a:t> </a:t>
            </a:r>
            <a:r>
              <a:rPr lang="en-US" sz="1600" dirty="0" err="1" smtClean="0"/>
              <a:t>están</a:t>
            </a:r>
            <a:r>
              <a:rPr lang="en-US" sz="1600" dirty="0" smtClean="0"/>
              <a:t> a </a:t>
            </a:r>
            <a:r>
              <a:rPr lang="en-US" sz="1600" dirty="0" err="1" smtClean="0"/>
              <a:t>punto</a:t>
            </a:r>
            <a:r>
              <a:rPr lang="en-US" sz="1600" dirty="0" smtClean="0"/>
              <a:t> de </a:t>
            </a:r>
            <a:r>
              <a:rPr lang="en-US" sz="1600" dirty="0" err="1" smtClean="0"/>
              <a:t>quedarse</a:t>
            </a:r>
            <a:r>
              <a:rPr lang="en-US" sz="1600" dirty="0" smtClean="0"/>
              <a:t> sin </a:t>
            </a:r>
            <a:r>
              <a:rPr lang="en-US" sz="1600" dirty="0" err="1" smtClean="0"/>
              <a:t>energía</a:t>
            </a:r>
            <a:r>
              <a:rPr lang="en-US" sz="1600" dirty="0" smtClean="0"/>
              <a:t>. 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err="1" smtClean="0"/>
              <a:t>Poner</a:t>
            </a:r>
            <a:r>
              <a:rPr lang="en-US" sz="1600" dirty="0" smtClean="0"/>
              <a:t> la </a:t>
            </a:r>
            <a:r>
              <a:rPr lang="en-US" sz="1600" dirty="0" err="1" smtClean="0"/>
              <a:t>batería</a:t>
            </a:r>
            <a:r>
              <a:rPr lang="en-US" sz="1600" dirty="0" smtClean="0"/>
              <a:t> en un </a:t>
            </a:r>
            <a:r>
              <a:rPr lang="en-US" sz="1600" dirty="0" err="1" smtClean="0"/>
              <a:t>ciclo</a:t>
            </a:r>
            <a:r>
              <a:rPr lang="en-US" sz="1600" dirty="0" smtClean="0"/>
              <a:t> de </a:t>
            </a:r>
            <a:r>
              <a:rPr lang="en-US" sz="1600" dirty="0" err="1" smtClean="0"/>
              <a:t>descarga</a:t>
            </a:r>
            <a:r>
              <a:rPr lang="en-US" sz="1600" dirty="0" smtClean="0"/>
              <a:t> </a:t>
            </a:r>
            <a:r>
              <a:rPr lang="en-US" sz="1600" dirty="0" err="1" smtClean="0"/>
              <a:t>profunda</a:t>
            </a:r>
            <a:r>
              <a:rPr lang="en-US" sz="1600" dirty="0" smtClean="0"/>
              <a:t>  </a:t>
            </a:r>
            <a:r>
              <a:rPr lang="en-US" sz="1600" dirty="0" err="1" smtClean="0"/>
              <a:t>puede</a:t>
            </a:r>
            <a:r>
              <a:rPr lang="en-US" sz="1600" dirty="0" smtClean="0"/>
              <a:t> romper </a:t>
            </a:r>
            <a:r>
              <a:rPr lang="en-US" sz="1600" dirty="0" err="1" smtClean="0"/>
              <a:t>cristales</a:t>
            </a:r>
            <a:r>
              <a:rPr lang="en-US" sz="1600" dirty="0" smtClean="0"/>
              <a:t>, y </a:t>
            </a:r>
            <a:r>
              <a:rPr lang="en-US" sz="1600" dirty="0" err="1" smtClean="0"/>
              <a:t>mejorar</a:t>
            </a:r>
            <a:r>
              <a:rPr lang="en-US" sz="1600" dirty="0" smtClean="0"/>
              <a:t> o </a:t>
            </a:r>
            <a:r>
              <a:rPr lang="en-US" sz="1600" dirty="0" err="1" smtClean="0"/>
              <a:t>restaurar</a:t>
            </a:r>
            <a:r>
              <a:rPr lang="en-US" sz="1600" dirty="0" smtClean="0"/>
              <a:t> el </a:t>
            </a:r>
            <a:r>
              <a:rPr lang="en-US" sz="1600" dirty="0" err="1" smtClean="0"/>
              <a:t>tiempo</a:t>
            </a:r>
            <a:r>
              <a:rPr lang="en-US" sz="1600" dirty="0" smtClean="0"/>
              <a:t> de </a:t>
            </a:r>
            <a:r>
              <a:rPr lang="en-US" sz="1600" dirty="0" err="1" smtClean="0"/>
              <a:t>ejecución</a:t>
            </a:r>
            <a:r>
              <a:rPr lang="en-US" sz="1600" dirty="0" smtClean="0"/>
              <a:t> del </a:t>
            </a:r>
            <a:r>
              <a:rPr lang="en-US" sz="1600" dirty="0" err="1" smtClean="0"/>
              <a:t>instrumento</a:t>
            </a:r>
            <a:endParaRPr lang="en-US" sz="1600" dirty="0" smtClean="0"/>
          </a:p>
        </p:txBody>
      </p:sp>
      <p:sp>
        <p:nvSpPr>
          <p:cNvPr id="12292" name="Line 7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12293" name="Picture 8" descr="G460_gr1 Kopie1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91367">
            <a:off x="5059363" y="735013"/>
            <a:ext cx="3898900" cy="495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99CC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862115"/>
      </p:ext>
    </p:extLst>
  </p:cSld>
  <p:clrMapOvr>
    <a:masterClrMapping/>
  </p:clrMapOvr>
  <p:transition spd="slow">
    <p:split orient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485775" y="2409825"/>
            <a:ext cx="4171950" cy="1733550"/>
          </a:xfrm>
          <a:prstGeom prst="rect">
            <a:avLst/>
          </a:prstGeom>
          <a:solidFill>
            <a:srgbClr val="FF6D6D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0541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4375" y="101600"/>
            <a:ext cx="3913188" cy="812800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latin typeface="+mn-lt"/>
              </a:rPr>
              <a:t>“</a:t>
            </a:r>
            <a:r>
              <a:rPr lang="en-US" sz="2000" dirty="0" err="1" smtClean="0">
                <a:latin typeface="+mn-lt"/>
              </a:rPr>
              <a:t>Batería</a:t>
            </a:r>
            <a:r>
              <a:rPr lang="en-US" sz="2000" dirty="0" smtClean="0">
                <a:latin typeface="+mn-lt"/>
              </a:rPr>
              <a:t> anti </a:t>
            </a:r>
            <a:r>
              <a:rPr lang="en-US" sz="2000" dirty="0" err="1" smtClean="0">
                <a:latin typeface="+mn-lt"/>
              </a:rPr>
              <a:t>lentitud</a:t>
            </a:r>
            <a:r>
              <a:rPr lang="en-US" sz="2000" dirty="0" smtClean="0">
                <a:latin typeface="+mn-lt"/>
              </a:rPr>
              <a:t>” </a:t>
            </a:r>
            <a:r>
              <a:rPr lang="en-US" sz="2000" dirty="0" err="1" smtClean="0">
                <a:latin typeface="+mn-lt"/>
              </a:rPr>
              <a:t>Ciclo</a:t>
            </a:r>
            <a:r>
              <a:rPr lang="en-US" sz="2000" dirty="0" smtClean="0">
                <a:latin typeface="+mn-lt"/>
              </a:rPr>
              <a:t> de </a:t>
            </a:r>
            <a:r>
              <a:rPr lang="en-US" sz="2000" dirty="0" err="1" smtClean="0">
                <a:latin typeface="+mn-lt"/>
              </a:rPr>
              <a:t>descarga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profunda</a:t>
            </a:r>
            <a:endParaRPr lang="en-US" sz="2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88" y="958056"/>
            <a:ext cx="4237037" cy="45085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500"/>
              </a:spcAft>
              <a:defRPr/>
            </a:pPr>
            <a:r>
              <a:rPr lang="es-ES" sz="1600" dirty="0" smtClean="0"/>
              <a:t>Instrumentos </a:t>
            </a:r>
            <a:r>
              <a:rPr lang="es-ES" sz="1600" dirty="0"/>
              <a:t>totalmente </a:t>
            </a:r>
            <a:r>
              <a:rPr lang="es-ES" sz="1600" dirty="0" smtClean="0"/>
              <a:t>cargados </a:t>
            </a:r>
            <a:r>
              <a:rPr lang="es-ES" sz="1600" dirty="0"/>
              <a:t>que no </a:t>
            </a:r>
            <a:r>
              <a:rPr lang="es-ES" sz="1600" dirty="0" smtClean="0"/>
              <a:t>funcionan </a:t>
            </a:r>
            <a:r>
              <a:rPr lang="es-ES" sz="1600" dirty="0"/>
              <a:t>durante el tiempo esperado deben </a:t>
            </a:r>
            <a:r>
              <a:rPr lang="es-ES" sz="1600" dirty="0" smtClean="0"/>
              <a:t>ejercitarse </a:t>
            </a:r>
            <a:r>
              <a:rPr lang="es-ES" sz="1600" dirty="0"/>
              <a:t>por medio del ciclo de descarga profunda "de la batería </a:t>
            </a:r>
            <a:r>
              <a:rPr lang="es-ES" sz="1600" dirty="0" smtClean="0"/>
              <a:t>anti lenta"</a:t>
            </a:r>
            <a:endParaRPr lang="en-US" sz="1600" dirty="0" smtClean="0"/>
          </a:p>
          <a:p>
            <a:pPr marL="0" indent="0">
              <a:spcBef>
                <a:spcPts val="0"/>
              </a:spcBef>
              <a:spcAft>
                <a:spcPts val="1500"/>
              </a:spcAft>
              <a:buFontTx/>
              <a:buNone/>
              <a:defRPr/>
            </a:pPr>
            <a:endParaRPr lang="en-US" sz="800" dirty="0" smtClean="0"/>
          </a:p>
          <a:p>
            <a:pPr marL="400050" lvl="1" indent="0">
              <a:spcBef>
                <a:spcPts val="0"/>
              </a:spcBef>
              <a:spcAft>
                <a:spcPts val="1500"/>
              </a:spcAft>
              <a:buFontTx/>
              <a:buNone/>
              <a:defRPr/>
            </a:pPr>
            <a:r>
              <a:rPr lang="en-US" sz="1600" dirty="0" smtClean="0"/>
              <a:t>Nota:  </a:t>
            </a:r>
            <a:r>
              <a:rPr lang="es-PE" sz="1600" dirty="0" smtClean="0"/>
              <a:t>Los i</a:t>
            </a:r>
            <a:r>
              <a:rPr lang="en-US" sz="1600" dirty="0" err="1" smtClean="0"/>
              <a:t>nstrumentos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se </a:t>
            </a:r>
            <a:r>
              <a:rPr lang="en-US" sz="1600" dirty="0" err="1" smtClean="0"/>
              <a:t>dejan</a:t>
            </a:r>
            <a:r>
              <a:rPr lang="en-US" sz="1600" dirty="0" smtClean="0"/>
              <a:t> en el </a:t>
            </a:r>
            <a:r>
              <a:rPr lang="en-US" sz="1600" dirty="0" err="1" smtClean="0"/>
              <a:t>cargador</a:t>
            </a:r>
            <a:r>
              <a:rPr lang="en-US" sz="1600" dirty="0" smtClean="0"/>
              <a:t> </a:t>
            </a:r>
            <a:r>
              <a:rPr lang="en-US" sz="1600" dirty="0" err="1" smtClean="0"/>
              <a:t>periodos</a:t>
            </a:r>
            <a:r>
              <a:rPr lang="en-US" sz="1600" dirty="0" smtClean="0"/>
              <a:t> </a:t>
            </a:r>
            <a:r>
              <a:rPr lang="en-US" sz="1600" dirty="0" err="1" smtClean="0"/>
              <a:t>prolongados</a:t>
            </a:r>
            <a:r>
              <a:rPr lang="en-US" sz="1600" dirty="0" smtClean="0"/>
              <a:t> entre </a:t>
            </a:r>
            <a:r>
              <a:rPr lang="en-US" sz="1600" dirty="0" err="1" smtClean="0"/>
              <a:t>uso</a:t>
            </a:r>
            <a:r>
              <a:rPr lang="en-US" sz="1600" dirty="0" smtClean="0"/>
              <a:t> </a:t>
            </a:r>
            <a:r>
              <a:rPr lang="en-US" sz="1600" dirty="0" err="1" smtClean="0"/>
              <a:t>pueden</a:t>
            </a:r>
            <a:r>
              <a:rPr lang="en-US" sz="1600" dirty="0" smtClean="0"/>
              <a:t> </a:t>
            </a:r>
            <a:r>
              <a:rPr lang="en-US" sz="1600" dirty="0" err="1" smtClean="0"/>
              <a:t>ser</a:t>
            </a:r>
            <a:r>
              <a:rPr lang="en-US" sz="1600" dirty="0" smtClean="0"/>
              <a:t> </a:t>
            </a:r>
            <a:r>
              <a:rPr lang="en-US" sz="1600" dirty="0" err="1" smtClean="0"/>
              <a:t>ejercitados</a:t>
            </a:r>
            <a:r>
              <a:rPr lang="en-US" sz="1600" dirty="0" smtClean="0"/>
              <a:t> al </a:t>
            </a:r>
            <a:r>
              <a:rPr lang="en-US" sz="1600" dirty="0" err="1" smtClean="0"/>
              <a:t>llevarlos</a:t>
            </a:r>
            <a:r>
              <a:rPr lang="en-US" sz="1600" dirty="0" smtClean="0"/>
              <a:t> a </a:t>
            </a:r>
            <a:r>
              <a:rPr lang="en-US" sz="1600" dirty="0" err="1" smtClean="0"/>
              <a:t>descarga</a:t>
            </a:r>
            <a:r>
              <a:rPr lang="en-US" sz="1600" dirty="0" smtClean="0"/>
              <a:t> </a:t>
            </a:r>
            <a:r>
              <a:rPr lang="en-US" sz="1600" dirty="0" err="1" smtClean="0"/>
              <a:t>profunda</a:t>
            </a:r>
            <a:r>
              <a:rPr lang="en-US" sz="1600" dirty="0" smtClean="0"/>
              <a:t> o en bases </a:t>
            </a:r>
            <a:r>
              <a:rPr lang="en-US" sz="1600" dirty="0" err="1" smtClean="0"/>
              <a:t>trimestrales</a:t>
            </a:r>
            <a:endParaRPr lang="en-US" sz="1600" dirty="0" smtClean="0"/>
          </a:p>
        </p:txBody>
      </p:sp>
      <p:sp>
        <p:nvSpPr>
          <p:cNvPr id="13317" name="Line 7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13318" name="Picture 8" descr="G460_gr1 Kopie1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91367">
            <a:off x="5059363" y="735013"/>
            <a:ext cx="3898900" cy="495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99CC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874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5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90562" y="5038724"/>
            <a:ext cx="4586288" cy="1528763"/>
          </a:xfrm>
          <a:prstGeom prst="rect">
            <a:avLst/>
          </a:prstGeom>
          <a:solidFill>
            <a:srgbClr val="FF6D6D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0541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14340" name="Title 1"/>
          <p:cNvSpPr>
            <a:spLocks noGrp="1"/>
          </p:cNvSpPr>
          <p:nvPr>
            <p:ph type="title"/>
          </p:nvPr>
        </p:nvSpPr>
        <p:spPr>
          <a:xfrm>
            <a:off x="4638676" y="-3904"/>
            <a:ext cx="3798888" cy="812800"/>
          </a:xfrm>
        </p:spPr>
        <p:txBody>
          <a:bodyPr/>
          <a:lstStyle/>
          <a:p>
            <a:r>
              <a:rPr lang="en-US" sz="2000" dirty="0" err="1" smtClean="0"/>
              <a:t>Compatibilidad</a:t>
            </a:r>
            <a:r>
              <a:rPr lang="en-US" sz="2000" dirty="0" smtClean="0"/>
              <a:t> del hardware </a:t>
            </a:r>
            <a:r>
              <a:rPr lang="en-US" sz="2000" dirty="0" err="1" smtClean="0"/>
              <a:t>plataforma</a:t>
            </a:r>
            <a:r>
              <a:rPr lang="en-US" sz="2000" dirty="0" smtClean="0"/>
              <a:t> del </a:t>
            </a:r>
            <a:r>
              <a:rPr lang="en-US" sz="2000" dirty="0" err="1" smtClean="0"/>
              <a:t>cargador</a:t>
            </a:r>
            <a:endParaRPr lang="en-US" sz="20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073150"/>
            <a:ext cx="4170362" cy="45085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1600" dirty="0" smtClean="0"/>
              <a:t>G450 y G460 en </a:t>
            </a:r>
            <a:r>
              <a:rPr lang="en-US" sz="1600" dirty="0" err="1" smtClean="0"/>
              <a:t>las</a:t>
            </a:r>
            <a:r>
              <a:rPr lang="en-US" sz="1600" dirty="0" smtClean="0"/>
              <a:t> versions 3.41 y </a:t>
            </a:r>
            <a:r>
              <a:rPr lang="en-US" sz="1600" dirty="0" err="1" smtClean="0"/>
              <a:t>posteriores</a:t>
            </a:r>
            <a:r>
              <a:rPr lang="en-US" sz="1600" dirty="0" smtClean="0"/>
              <a:t> </a:t>
            </a:r>
            <a:r>
              <a:rPr lang="en-US" sz="1600" dirty="0" err="1" smtClean="0"/>
              <a:t>han</a:t>
            </a:r>
            <a:r>
              <a:rPr lang="en-US" sz="1600" dirty="0" smtClean="0"/>
              <a:t> </a:t>
            </a:r>
            <a:r>
              <a:rPr lang="en-US" sz="1600" dirty="0" err="1" smtClean="0"/>
              <a:t>mejorado</a:t>
            </a:r>
            <a:r>
              <a:rPr lang="en-US" sz="1600" dirty="0" smtClean="0"/>
              <a:t> la “anti </a:t>
            </a:r>
            <a:r>
              <a:rPr lang="en-US" sz="1600" dirty="0" err="1" smtClean="0"/>
              <a:t>lentitud</a:t>
            </a:r>
            <a:r>
              <a:rPr lang="en-US" sz="1600" dirty="0" smtClean="0"/>
              <a:t> de </a:t>
            </a:r>
            <a:r>
              <a:rPr lang="en-US" sz="1600" dirty="0" err="1" smtClean="0"/>
              <a:t>baterías</a:t>
            </a:r>
            <a:r>
              <a:rPr lang="en-US" sz="1600" dirty="0" smtClean="0"/>
              <a:t>” </a:t>
            </a:r>
            <a:r>
              <a:rPr lang="en-US" sz="1600" dirty="0" err="1" smtClean="0"/>
              <a:t>así</a:t>
            </a:r>
            <a:r>
              <a:rPr lang="en-US" sz="1600" dirty="0" smtClean="0"/>
              <a:t> </a:t>
            </a:r>
            <a:r>
              <a:rPr lang="en-US" sz="1600" dirty="0" err="1" smtClean="0"/>
              <a:t>como</a:t>
            </a:r>
            <a:r>
              <a:rPr lang="en-US" sz="1600" dirty="0" smtClean="0"/>
              <a:t> </a:t>
            </a:r>
            <a:r>
              <a:rPr lang="en-US" sz="1600" dirty="0" err="1" smtClean="0"/>
              <a:t>otras</a:t>
            </a:r>
            <a:r>
              <a:rPr lang="en-US" sz="1600" dirty="0" smtClean="0"/>
              <a:t> </a:t>
            </a:r>
            <a:r>
              <a:rPr lang="en-US" sz="1600" dirty="0" err="1" smtClean="0"/>
              <a:t>características</a:t>
            </a:r>
            <a:endParaRPr lang="en-US" sz="1600" dirty="0" smtClean="0"/>
          </a:p>
          <a:p>
            <a:pPr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1600" dirty="0" err="1" smtClean="0"/>
              <a:t>GfG</a:t>
            </a:r>
            <a:r>
              <a:rPr lang="en-US" sz="1600" dirty="0" smtClean="0"/>
              <a:t> </a:t>
            </a:r>
            <a:r>
              <a:rPr lang="en-US" sz="1600" dirty="0" err="1" smtClean="0"/>
              <a:t>recomienda</a:t>
            </a:r>
            <a:r>
              <a:rPr lang="en-US" sz="1600" dirty="0" smtClean="0"/>
              <a:t> </a:t>
            </a:r>
            <a:r>
              <a:rPr lang="en-US" sz="1600" dirty="0" err="1" smtClean="0"/>
              <a:t>actualizar</a:t>
            </a:r>
            <a:r>
              <a:rPr lang="en-US" sz="1600" dirty="0" smtClean="0"/>
              <a:t> el c</a:t>
            </a:r>
            <a:r>
              <a:rPr lang="es-PE" sz="1600" dirty="0" err="1" smtClean="0"/>
              <a:t>ódigo</a:t>
            </a:r>
            <a:r>
              <a:rPr lang="es-PE" sz="1600" dirty="0" smtClean="0"/>
              <a:t> </a:t>
            </a:r>
            <a:r>
              <a:rPr lang="es-PE" sz="1600" dirty="0"/>
              <a:t>de bits </a:t>
            </a:r>
            <a:r>
              <a:rPr lang="en-US" sz="1600" dirty="0" smtClean="0"/>
              <a:t>para </a:t>
            </a:r>
            <a:r>
              <a:rPr lang="en-US" sz="1600" dirty="0" err="1" smtClean="0"/>
              <a:t>aprovechar</a:t>
            </a:r>
            <a:r>
              <a:rPr lang="en-US" sz="1600" dirty="0" smtClean="0"/>
              <a:t> </a:t>
            </a:r>
            <a:r>
              <a:rPr lang="en-US" sz="1600" dirty="0" err="1" smtClean="0"/>
              <a:t>las</a:t>
            </a:r>
            <a:r>
              <a:rPr lang="en-US" sz="1600" dirty="0" smtClean="0"/>
              <a:t> </a:t>
            </a:r>
            <a:r>
              <a:rPr lang="en-US" sz="1600" dirty="0" err="1" smtClean="0"/>
              <a:t>ventajas</a:t>
            </a:r>
            <a:r>
              <a:rPr lang="en-US" sz="1600" dirty="0" smtClean="0"/>
              <a:t> de </a:t>
            </a:r>
            <a:r>
              <a:rPr lang="en-US" sz="1600" dirty="0" err="1" smtClean="0"/>
              <a:t>este</a:t>
            </a:r>
            <a:r>
              <a:rPr lang="en-US" sz="1600" dirty="0" smtClean="0"/>
              <a:t> hardware </a:t>
            </a:r>
            <a:r>
              <a:rPr lang="en-US" sz="1600" dirty="0" err="1" smtClean="0"/>
              <a:t>mejorado</a:t>
            </a:r>
            <a:endParaRPr lang="en-US" sz="1600" dirty="0" smtClean="0"/>
          </a:p>
          <a:p>
            <a:pPr>
              <a:lnSpc>
                <a:spcPts val="1920"/>
              </a:lnSpc>
              <a:spcBef>
                <a:spcPts val="0"/>
              </a:spcBef>
              <a:spcAft>
                <a:spcPts val="3000"/>
              </a:spcAft>
              <a:buFont typeface="Arial" pitchFamily="34" charset="0"/>
              <a:buChar char="•"/>
              <a:defRPr/>
            </a:pPr>
            <a:r>
              <a:rPr lang="en-US" sz="1600" dirty="0" smtClean="0"/>
              <a:t>Para </a:t>
            </a:r>
            <a:r>
              <a:rPr lang="en-US" sz="1600" dirty="0" err="1" smtClean="0"/>
              <a:t>aprovechar</a:t>
            </a:r>
            <a:r>
              <a:rPr lang="en-US" sz="1600" dirty="0" smtClean="0"/>
              <a:t> al </a:t>
            </a:r>
            <a:r>
              <a:rPr lang="en-US" sz="1600" dirty="0" err="1" smtClean="0"/>
              <a:t>máximo</a:t>
            </a:r>
            <a:r>
              <a:rPr lang="en-US" sz="1600" dirty="0" smtClean="0"/>
              <a:t> </a:t>
            </a:r>
            <a:r>
              <a:rPr lang="en-US" sz="1600" dirty="0" err="1" smtClean="0"/>
              <a:t>las</a:t>
            </a:r>
            <a:r>
              <a:rPr lang="en-US" sz="1600" dirty="0" smtClean="0"/>
              <a:t> </a:t>
            </a:r>
            <a:r>
              <a:rPr lang="en-US" sz="1600" dirty="0" err="1" smtClean="0"/>
              <a:t>ventajas</a:t>
            </a:r>
            <a:r>
              <a:rPr lang="en-US" sz="1600" dirty="0" smtClean="0"/>
              <a:t> de la </a:t>
            </a:r>
            <a:r>
              <a:rPr lang="en-US" sz="1600" dirty="0" err="1" smtClean="0"/>
              <a:t>última</a:t>
            </a:r>
            <a:r>
              <a:rPr lang="en-US" sz="1600" dirty="0" smtClean="0"/>
              <a:t> </a:t>
            </a:r>
            <a:r>
              <a:rPr lang="en-US" sz="1600" dirty="0" err="1" smtClean="0"/>
              <a:t>opción</a:t>
            </a:r>
            <a:r>
              <a:rPr lang="en-US" sz="1600" dirty="0" smtClean="0"/>
              <a:t> de </a:t>
            </a:r>
            <a:r>
              <a:rPr lang="en-US" sz="1600" dirty="0" err="1" smtClean="0"/>
              <a:t>baterías</a:t>
            </a:r>
            <a:r>
              <a:rPr lang="en-US" sz="1600" dirty="0" smtClean="0"/>
              <a:t> anti </a:t>
            </a:r>
            <a:r>
              <a:rPr lang="en-US" sz="1600" dirty="0" err="1" smtClean="0"/>
              <a:t>lentas</a:t>
            </a:r>
            <a:r>
              <a:rPr lang="en-US" sz="1600" dirty="0" smtClean="0"/>
              <a:t> </a:t>
            </a:r>
            <a:r>
              <a:rPr lang="en-US" sz="1600" dirty="0" err="1" smtClean="0"/>
              <a:t>tambien</a:t>
            </a:r>
            <a:r>
              <a:rPr lang="en-US" sz="1600" dirty="0" smtClean="0"/>
              <a:t> </a:t>
            </a:r>
            <a:r>
              <a:rPr lang="en-US" sz="1600" dirty="0" err="1" smtClean="0"/>
              <a:t>es</a:t>
            </a:r>
            <a:r>
              <a:rPr lang="en-US" sz="1600" dirty="0" smtClean="0"/>
              <a:t> </a:t>
            </a:r>
            <a:r>
              <a:rPr lang="en-US" sz="1600" dirty="0" err="1" smtClean="0"/>
              <a:t>necesario</a:t>
            </a:r>
            <a:r>
              <a:rPr lang="en-US" sz="1600" dirty="0" smtClean="0"/>
              <a:t> </a:t>
            </a:r>
            <a:r>
              <a:rPr lang="en-US" sz="1600" dirty="0" err="1" smtClean="0"/>
              <a:t>tener</a:t>
            </a:r>
            <a:r>
              <a:rPr lang="en-US" sz="1600" dirty="0" smtClean="0"/>
              <a:t> la </a:t>
            </a:r>
            <a:r>
              <a:rPr lang="en-US" sz="1600" dirty="0" err="1" smtClean="0"/>
              <a:t>última</a:t>
            </a:r>
            <a:r>
              <a:rPr lang="en-US" sz="1600" dirty="0" smtClean="0"/>
              <a:t> version de la </a:t>
            </a:r>
            <a:r>
              <a:rPr lang="en-US" sz="1600" dirty="0" err="1" smtClean="0"/>
              <a:t>plataforma</a:t>
            </a:r>
            <a:r>
              <a:rPr lang="en-US" sz="1600" dirty="0" smtClean="0"/>
              <a:t> del </a:t>
            </a:r>
            <a:r>
              <a:rPr lang="en-US" sz="1600" dirty="0" err="1" smtClean="0"/>
              <a:t>cargador</a:t>
            </a:r>
            <a:r>
              <a:rPr lang="en-US" sz="1600" dirty="0" smtClean="0"/>
              <a:t> y el </a:t>
            </a:r>
            <a:r>
              <a:rPr lang="en-US" sz="1600" dirty="0" err="1" smtClean="0"/>
              <a:t>adptador</a:t>
            </a:r>
            <a:r>
              <a:rPr lang="en-US" sz="1600" dirty="0" smtClean="0"/>
              <a:t> de </a:t>
            </a:r>
            <a:r>
              <a:rPr lang="en-US" sz="1600" dirty="0" err="1" smtClean="0"/>
              <a:t>energia</a:t>
            </a:r>
            <a:endParaRPr lang="en-US" sz="1600" dirty="0" smtClean="0"/>
          </a:p>
          <a:p>
            <a:pPr>
              <a:lnSpc>
                <a:spcPts val="1920"/>
              </a:lnSpc>
              <a:spcBef>
                <a:spcPts val="0"/>
              </a:spcBef>
              <a:spcAft>
                <a:spcPts val="3000"/>
              </a:spcAft>
              <a:buFont typeface="Arial" pitchFamily="34" charset="0"/>
              <a:buChar char="•"/>
              <a:defRPr/>
            </a:pPr>
            <a:r>
              <a:rPr lang="en-US" sz="1600" dirty="0" smtClean="0"/>
              <a:t>Nota:  </a:t>
            </a:r>
            <a:r>
              <a:rPr lang="en-US" sz="1600" dirty="0" err="1" smtClean="0"/>
              <a:t>Plataformas</a:t>
            </a:r>
            <a:r>
              <a:rPr lang="en-US" sz="1600" dirty="0" smtClean="0"/>
              <a:t> de </a:t>
            </a:r>
            <a:r>
              <a:rPr lang="en-US" sz="1600" dirty="0" err="1" smtClean="0"/>
              <a:t>cargador</a:t>
            </a:r>
            <a:r>
              <a:rPr lang="en-US" sz="1600" dirty="0" smtClean="0"/>
              <a:t> y </a:t>
            </a:r>
            <a:r>
              <a:rPr lang="en-US" sz="1600" dirty="0" err="1" smtClean="0"/>
              <a:t>adaptadores</a:t>
            </a:r>
            <a:r>
              <a:rPr lang="en-US" sz="1600" dirty="0" smtClean="0"/>
              <a:t> de </a:t>
            </a:r>
            <a:r>
              <a:rPr lang="en-US" sz="1600" dirty="0" err="1" smtClean="0"/>
              <a:t>energía</a:t>
            </a:r>
            <a:r>
              <a:rPr lang="en-US" sz="1600" dirty="0" smtClean="0"/>
              <a:t> </a:t>
            </a:r>
            <a:r>
              <a:rPr lang="en-US" sz="1600" dirty="0" err="1" smtClean="0"/>
              <a:t>vendidos</a:t>
            </a:r>
            <a:r>
              <a:rPr lang="en-US" sz="1600" dirty="0" smtClean="0"/>
              <a:t> antes de </a:t>
            </a:r>
            <a:r>
              <a:rPr lang="en-US" sz="1600" dirty="0" err="1" smtClean="0"/>
              <a:t>Octobre</a:t>
            </a:r>
            <a:r>
              <a:rPr lang="en-US" sz="1600" dirty="0" smtClean="0"/>
              <a:t>, 2011 </a:t>
            </a:r>
            <a:r>
              <a:rPr lang="en-US" sz="1600" dirty="0" err="1" smtClean="0"/>
              <a:t>pueden</a:t>
            </a:r>
            <a:r>
              <a:rPr lang="en-US" sz="1600" dirty="0" smtClean="0"/>
              <a:t> </a:t>
            </a:r>
            <a:r>
              <a:rPr lang="en-US" sz="1600" dirty="0" err="1" smtClean="0"/>
              <a:t>ser</a:t>
            </a:r>
            <a:r>
              <a:rPr lang="en-US" sz="1600" dirty="0" smtClean="0"/>
              <a:t> </a:t>
            </a:r>
            <a:r>
              <a:rPr lang="en-US" sz="1600" dirty="0" err="1" smtClean="0"/>
              <a:t>actualizadas</a:t>
            </a:r>
            <a:r>
              <a:rPr lang="en-US" sz="1600" dirty="0" smtClean="0"/>
              <a:t>  a la </a:t>
            </a:r>
            <a:r>
              <a:rPr lang="en-US" sz="1600" dirty="0" err="1" smtClean="0"/>
              <a:t>última</a:t>
            </a:r>
            <a:r>
              <a:rPr lang="en-US" sz="1600" dirty="0" smtClean="0"/>
              <a:t> </a:t>
            </a:r>
            <a:r>
              <a:rPr lang="en-US" sz="1600" dirty="0" err="1" smtClean="0"/>
              <a:t>configuración</a:t>
            </a:r>
            <a:r>
              <a:rPr lang="en-US" sz="1600" dirty="0" smtClean="0"/>
              <a:t> en </a:t>
            </a:r>
            <a:r>
              <a:rPr lang="en-US" sz="1600" dirty="0" err="1" smtClean="0"/>
              <a:t>las</a:t>
            </a:r>
            <a:r>
              <a:rPr lang="en-US" sz="1600" dirty="0" smtClean="0"/>
              <a:t> </a:t>
            </a:r>
            <a:r>
              <a:rPr lang="en-US" sz="1600" dirty="0" err="1" smtClean="0"/>
              <a:t>instalaciones</a:t>
            </a:r>
            <a:r>
              <a:rPr lang="en-US" sz="1600" dirty="0" smtClean="0"/>
              <a:t> de </a:t>
            </a:r>
            <a:r>
              <a:rPr lang="en-US" sz="1600" dirty="0" err="1" smtClean="0"/>
              <a:t>GfG</a:t>
            </a:r>
            <a:r>
              <a:rPr lang="en-US" sz="1600" dirty="0" smtClean="0"/>
              <a:t> en Ann Arbor  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endParaRPr lang="en-US" sz="1600" dirty="0" smtClean="0"/>
          </a:p>
          <a:p>
            <a:pPr marL="0" indent="0"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endParaRPr lang="en-US" sz="1600" dirty="0"/>
          </a:p>
          <a:p>
            <a:pPr marL="0" indent="0"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endParaRPr lang="en-US" sz="1600" dirty="0"/>
          </a:p>
        </p:txBody>
      </p:sp>
      <p:sp>
        <p:nvSpPr>
          <p:cNvPr id="14342" name="Line 7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14343" name="Picture 6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2888" y="790575"/>
            <a:ext cx="5500687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81675" y="3457575"/>
            <a:ext cx="2819400" cy="738664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/>
            </a:solidFill>
          </a:ln>
          <a:effectLst>
            <a:outerShdw dist="10541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El N/S de la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plataforma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que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termina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 en “</a:t>
            </a:r>
            <a:r>
              <a:rPr lang="en-US" sz="1400" i="1" dirty="0">
                <a:solidFill>
                  <a:srgbClr val="000000"/>
                </a:solidFill>
                <a:latin typeface="Arial" charset="0"/>
              </a:rPr>
              <a:t>D”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indica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 la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última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versión</a:t>
            </a:r>
            <a:endParaRPr lang="en-US" sz="1400" i="1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4345" name="Straight Arrow Connector 10"/>
          <p:cNvCxnSpPr>
            <a:cxnSpLocks noChangeShapeType="1"/>
            <a:stCxn id="8" idx="0"/>
          </p:cNvCxnSpPr>
          <p:nvPr/>
        </p:nvCxnSpPr>
        <p:spPr bwMode="auto">
          <a:xfrm flipV="1">
            <a:off x="7191375" y="3124201"/>
            <a:ext cx="209550" cy="333374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346" name="Picture 12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4400550"/>
            <a:ext cx="3343275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591175" y="5829300"/>
            <a:ext cx="2819400" cy="738188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/>
            </a:solidFill>
          </a:ln>
          <a:effectLst>
            <a:outerShdw dist="10541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400" i="1" dirty="0">
                <a:solidFill>
                  <a:srgbClr val="000000"/>
                </a:solidFill>
                <a:latin typeface="Arial" charset="0"/>
              </a:rPr>
              <a:t>Power adapter must be equipped with “stereo” type jack with two black stripes </a:t>
            </a:r>
          </a:p>
        </p:txBody>
      </p:sp>
      <p:cxnSp>
        <p:nvCxnSpPr>
          <p:cNvPr id="14348" name="Straight Arrow Connector 17"/>
          <p:cNvCxnSpPr>
            <a:cxnSpLocks noChangeShapeType="1"/>
          </p:cNvCxnSpPr>
          <p:nvPr/>
        </p:nvCxnSpPr>
        <p:spPr bwMode="auto">
          <a:xfrm flipH="1" flipV="1">
            <a:off x="5686425" y="5391150"/>
            <a:ext cx="295275" cy="43815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8069094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err="1" smtClean="0"/>
              <a:t>Pantalla</a:t>
            </a:r>
            <a:r>
              <a:rPr lang="en-US" sz="2000" dirty="0" smtClean="0"/>
              <a:t> del </a:t>
            </a:r>
            <a:r>
              <a:rPr lang="en-US" sz="2000" dirty="0" err="1" smtClean="0"/>
              <a:t>Menú</a:t>
            </a:r>
            <a:r>
              <a:rPr lang="en-US" sz="2000" dirty="0" smtClean="0"/>
              <a:t> Principal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5248" y="1112960"/>
            <a:ext cx="5248397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1800" dirty="0" err="1" smtClean="0"/>
              <a:t>Presione</a:t>
            </a:r>
            <a:r>
              <a:rPr lang="en-US" sz="1800" dirty="0" smtClean="0"/>
              <a:t> y </a:t>
            </a:r>
            <a:r>
              <a:rPr lang="en-US" sz="1800" dirty="0" err="1" smtClean="0"/>
              <a:t>sujete</a:t>
            </a:r>
            <a:r>
              <a:rPr lang="en-US" sz="1800" dirty="0" smtClean="0"/>
              <a:t> el </a:t>
            </a:r>
            <a:r>
              <a:rPr lang="en-US" sz="1800" dirty="0" err="1" smtClean="0"/>
              <a:t>botón</a:t>
            </a:r>
            <a:r>
              <a:rPr lang="en-US" sz="1800" dirty="0" smtClean="0"/>
              <a:t> “Reset” hasta </a:t>
            </a:r>
            <a:r>
              <a:rPr lang="en-US" sz="1800" dirty="0" err="1" smtClean="0"/>
              <a:t>que</a:t>
            </a:r>
            <a:r>
              <a:rPr lang="en-US" sz="1800" dirty="0" smtClean="0"/>
              <a:t> </a:t>
            </a:r>
            <a:r>
              <a:rPr lang="en-US" sz="1800" dirty="0" err="1" smtClean="0"/>
              <a:t>las</a:t>
            </a:r>
            <a:r>
              <a:rPr lang="en-US" sz="1800" dirty="0" smtClean="0"/>
              <a:t> </a:t>
            </a:r>
            <a:r>
              <a:rPr lang="en-US" sz="1800" dirty="0" err="1" smtClean="0"/>
              <a:t>siguientes</a:t>
            </a:r>
            <a:r>
              <a:rPr lang="en-US" sz="1800" dirty="0" smtClean="0"/>
              <a:t> </a:t>
            </a:r>
            <a:r>
              <a:rPr lang="en-US" sz="1800" dirty="0" err="1" smtClean="0"/>
              <a:t>opciones</a:t>
            </a:r>
            <a:r>
              <a:rPr lang="en-US" sz="1800" dirty="0" smtClean="0"/>
              <a:t> del “Main menu” </a:t>
            </a:r>
            <a:r>
              <a:rPr lang="en-US" sz="1800" dirty="0" err="1" smtClean="0"/>
              <a:t>aparezcan</a:t>
            </a:r>
            <a:r>
              <a:rPr lang="en-US" sz="1800" dirty="0" smtClean="0"/>
              <a:t>:</a:t>
            </a:r>
            <a:endParaRPr lang="en-US" sz="1600" dirty="0" smtClean="0"/>
          </a:p>
          <a:p>
            <a:pPr marL="838200" lvl="1" indent="-3810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AutoNum type="arabicPeriod"/>
            </a:pPr>
            <a:r>
              <a:rPr lang="en-US" sz="1600" dirty="0" smtClean="0">
                <a:solidFill>
                  <a:srgbClr val="FF0000"/>
                </a:solidFill>
              </a:rPr>
              <a:t>Location</a:t>
            </a:r>
            <a:r>
              <a:rPr lang="en-US" sz="1600" dirty="0" smtClean="0"/>
              <a:t> (</a:t>
            </a:r>
            <a:r>
              <a:rPr lang="en-US" sz="1600" dirty="0" err="1" smtClean="0"/>
              <a:t>Ingrese</a:t>
            </a:r>
            <a:r>
              <a:rPr lang="en-US" sz="1600" dirty="0" smtClean="0"/>
              <a:t> </a:t>
            </a:r>
            <a:r>
              <a:rPr lang="en-US" sz="1600" dirty="0" err="1" smtClean="0"/>
              <a:t>su</a:t>
            </a:r>
            <a:r>
              <a:rPr lang="en-US" sz="1600" dirty="0" smtClean="0"/>
              <a:t> </a:t>
            </a:r>
            <a:r>
              <a:rPr lang="en-US" sz="1600" dirty="0" err="1" smtClean="0"/>
              <a:t>localidad</a:t>
            </a:r>
            <a:r>
              <a:rPr lang="en-US" sz="1600" dirty="0" smtClean="0"/>
              <a:t>)</a:t>
            </a:r>
          </a:p>
          <a:p>
            <a:pPr marL="838200" lvl="1" indent="-3810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AutoNum type="arabicPeriod"/>
            </a:pPr>
            <a:r>
              <a:rPr lang="en-US" sz="1600" dirty="0" smtClean="0">
                <a:solidFill>
                  <a:srgbClr val="FF0000"/>
                </a:solidFill>
              </a:rPr>
              <a:t>User</a:t>
            </a:r>
            <a:r>
              <a:rPr lang="en-US" sz="1600" dirty="0" smtClean="0"/>
              <a:t> (</a:t>
            </a:r>
            <a:r>
              <a:rPr lang="en-US" sz="1600" dirty="0" err="1" smtClean="0"/>
              <a:t>Ingrese</a:t>
            </a:r>
            <a:r>
              <a:rPr lang="en-US" sz="1600" dirty="0" smtClean="0"/>
              <a:t> el </a:t>
            </a:r>
            <a:r>
              <a:rPr lang="en-US" sz="1600" dirty="0" err="1" smtClean="0"/>
              <a:t>código</a:t>
            </a:r>
            <a:r>
              <a:rPr lang="en-US" sz="1600" dirty="0" smtClean="0"/>
              <a:t> ID del </a:t>
            </a:r>
            <a:r>
              <a:rPr lang="en-US" sz="1600" dirty="0" err="1" smtClean="0"/>
              <a:t>usuario</a:t>
            </a:r>
            <a:r>
              <a:rPr lang="en-US" sz="1600" dirty="0" smtClean="0"/>
              <a:t>)</a:t>
            </a:r>
          </a:p>
          <a:p>
            <a:pPr marL="838200" lvl="1" indent="-3810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AutoNum type="arabicPeriod"/>
            </a:pPr>
            <a:r>
              <a:rPr lang="en-US" sz="1600" dirty="0" err="1" smtClean="0">
                <a:solidFill>
                  <a:srgbClr val="FF0000"/>
                </a:solidFill>
              </a:rPr>
              <a:t>Datalogger</a:t>
            </a:r>
            <a:r>
              <a:rPr lang="en-US" sz="1600" dirty="0" smtClean="0"/>
              <a:t> (para </a:t>
            </a:r>
            <a:r>
              <a:rPr lang="en-US" sz="1600" dirty="0" err="1" smtClean="0"/>
              <a:t>ajustar</a:t>
            </a:r>
            <a:r>
              <a:rPr lang="en-US" sz="1600" dirty="0" smtClean="0"/>
              <a:t> el interval </a:t>
            </a:r>
            <a:r>
              <a:rPr lang="en-US" sz="1600" dirty="0" err="1" smtClean="0"/>
              <a:t>datalog</a:t>
            </a:r>
            <a:r>
              <a:rPr lang="en-US" sz="1600" dirty="0" smtClean="0"/>
              <a:t>)</a:t>
            </a:r>
          </a:p>
          <a:p>
            <a:pPr marL="838200" lvl="1" indent="-3810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AutoNum type="arabicPeriod"/>
            </a:pPr>
            <a:r>
              <a:rPr lang="en-US" sz="1600" dirty="0" smtClean="0">
                <a:solidFill>
                  <a:srgbClr val="FF0000"/>
                </a:solidFill>
              </a:rPr>
              <a:t>Alarm clock</a:t>
            </a:r>
            <a:r>
              <a:rPr lang="en-US" sz="1600" dirty="0" smtClean="0"/>
              <a:t> (para </a:t>
            </a:r>
            <a:r>
              <a:rPr lang="en-US" sz="1600" dirty="0" err="1" smtClean="0"/>
              <a:t>activar</a:t>
            </a:r>
            <a:r>
              <a:rPr lang="en-US" sz="1600" dirty="0" smtClean="0"/>
              <a:t> un </a:t>
            </a:r>
            <a:r>
              <a:rPr lang="en-US" sz="1600" dirty="0" err="1" smtClean="0"/>
              <a:t>alarma</a:t>
            </a:r>
            <a:r>
              <a:rPr lang="en-US" sz="1600" dirty="0" smtClean="0"/>
              <a:t> </a:t>
            </a:r>
            <a:r>
              <a:rPr lang="en-US" sz="1600" dirty="0" err="1" smtClean="0"/>
              <a:t>periódica</a:t>
            </a:r>
            <a:r>
              <a:rPr lang="en-US" sz="1600" dirty="0" smtClean="0"/>
              <a:t> </a:t>
            </a:r>
            <a:r>
              <a:rPr lang="en-US" sz="1600" dirty="0" err="1" smtClean="0"/>
              <a:t>según</a:t>
            </a:r>
            <a:r>
              <a:rPr lang="en-US" sz="1600" dirty="0" smtClean="0"/>
              <a:t> el </a:t>
            </a:r>
            <a:r>
              <a:rPr lang="en-US" sz="1600" dirty="0" err="1" smtClean="0"/>
              <a:t>reloj</a:t>
            </a:r>
            <a:r>
              <a:rPr lang="en-US" sz="1600" dirty="0" smtClean="0"/>
              <a:t> actual)</a:t>
            </a:r>
          </a:p>
          <a:p>
            <a:pPr marL="838200" lvl="1" indent="-3810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AutoNum type="arabicPeriod"/>
            </a:pPr>
            <a:r>
              <a:rPr lang="en-US" sz="1600" dirty="0" smtClean="0">
                <a:solidFill>
                  <a:srgbClr val="FF0000"/>
                </a:solidFill>
              </a:rPr>
              <a:t>Service</a:t>
            </a:r>
            <a:r>
              <a:rPr lang="en-US" sz="1600" dirty="0" smtClean="0"/>
              <a:t> (para </a:t>
            </a:r>
            <a:r>
              <a:rPr lang="en-US" sz="1600" dirty="0" err="1" smtClean="0"/>
              <a:t>accesar</a:t>
            </a:r>
            <a:r>
              <a:rPr lang="en-US" sz="1600" dirty="0" smtClean="0"/>
              <a:t> al menu de </a:t>
            </a:r>
            <a:r>
              <a:rPr lang="en-US" sz="1600" dirty="0" err="1" smtClean="0"/>
              <a:t>servicios</a:t>
            </a:r>
            <a:endParaRPr lang="en-US" sz="1600" dirty="0" smtClean="0"/>
          </a:p>
          <a:p>
            <a:pPr marL="838200" lvl="1" indent="-3810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AutoNum type="arabicPeriod"/>
            </a:pPr>
            <a:r>
              <a:rPr lang="en-US" sz="1600" dirty="0" err="1" smtClean="0">
                <a:solidFill>
                  <a:srgbClr val="FF0000"/>
                </a:solidFill>
              </a:rPr>
              <a:t>AutoCal</a:t>
            </a:r>
            <a:r>
              <a:rPr lang="en-US" sz="1600" dirty="0" smtClean="0">
                <a:solidFill>
                  <a:srgbClr val="FF0000"/>
                </a:solidFill>
                <a:cs typeface="Arial" charset="0"/>
              </a:rPr>
              <a:t>®</a:t>
            </a:r>
            <a:r>
              <a:rPr lang="en-US" sz="1600" dirty="0" smtClean="0">
                <a:cs typeface="Arial" charset="0"/>
              </a:rPr>
              <a:t> (para </a:t>
            </a:r>
            <a:r>
              <a:rPr lang="en-US" sz="1600" dirty="0" err="1" smtClean="0">
                <a:cs typeface="Arial" charset="0"/>
              </a:rPr>
              <a:t>calibraciones</a:t>
            </a:r>
            <a:r>
              <a:rPr lang="en-US" sz="1600" dirty="0" smtClean="0">
                <a:cs typeface="Arial" charset="0"/>
              </a:rPr>
              <a:t> al </a:t>
            </a:r>
            <a:r>
              <a:rPr lang="en-US" sz="1600" dirty="0" err="1" smtClean="0">
                <a:cs typeface="Arial" charset="0"/>
              </a:rPr>
              <a:t>aire</a:t>
            </a:r>
            <a:r>
              <a:rPr lang="en-US" sz="1600" dirty="0" smtClean="0">
                <a:cs typeface="Arial" charset="0"/>
              </a:rPr>
              <a:t> o </a:t>
            </a:r>
            <a:r>
              <a:rPr lang="en-US" sz="1600" dirty="0" err="1" smtClean="0">
                <a:cs typeface="Arial" charset="0"/>
              </a:rPr>
              <a:t>ajuste</a:t>
            </a:r>
            <a:r>
              <a:rPr lang="en-US" sz="1600" dirty="0" smtClean="0">
                <a:cs typeface="Arial" charset="0"/>
              </a:rPr>
              <a:t> de </a:t>
            </a:r>
            <a:r>
              <a:rPr lang="en-US" sz="1600" dirty="0" err="1" smtClean="0">
                <a:cs typeface="Arial" charset="0"/>
              </a:rPr>
              <a:t>calibración</a:t>
            </a:r>
            <a:r>
              <a:rPr lang="en-US" sz="1600" dirty="0" smtClean="0">
                <a:cs typeface="Arial" charset="0"/>
              </a:rPr>
              <a:t> con gas </a:t>
            </a:r>
            <a:r>
              <a:rPr lang="en-US" sz="1600" dirty="0" err="1" smtClean="0">
                <a:cs typeface="Arial" charset="0"/>
              </a:rPr>
              <a:t>patrón</a:t>
            </a:r>
            <a:r>
              <a:rPr lang="en-US" sz="1600" dirty="0" smtClean="0">
                <a:cs typeface="Arial" charset="0"/>
              </a:rPr>
              <a:t>) </a:t>
            </a:r>
          </a:p>
          <a:p>
            <a:pPr marL="838200" lvl="1" indent="-3810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AutoNum type="arabicPeriod"/>
            </a:pPr>
            <a:r>
              <a:rPr lang="en-US" sz="1600" dirty="0" smtClean="0">
                <a:solidFill>
                  <a:srgbClr val="FF0000"/>
                </a:solidFill>
                <a:cs typeface="Arial" charset="0"/>
              </a:rPr>
              <a:t>Options </a:t>
            </a:r>
            <a:r>
              <a:rPr lang="en-US" sz="1600" dirty="0" smtClean="0">
                <a:cs typeface="Arial" charset="0"/>
              </a:rPr>
              <a:t>(</a:t>
            </a:r>
            <a:r>
              <a:rPr lang="en-US" sz="1600" dirty="0" err="1" smtClean="0">
                <a:cs typeface="Arial" charset="0"/>
              </a:rPr>
              <a:t>ajuste</a:t>
            </a:r>
            <a:r>
              <a:rPr lang="en-US" sz="1600" dirty="0" smtClean="0">
                <a:cs typeface="Arial" charset="0"/>
              </a:rPr>
              <a:t> el </a:t>
            </a:r>
            <a:r>
              <a:rPr lang="en-US" sz="1600" dirty="0" err="1" smtClean="0">
                <a:cs typeface="Arial" charset="0"/>
              </a:rPr>
              <a:t>contraste</a:t>
            </a:r>
            <a:r>
              <a:rPr lang="en-US" sz="1600" dirty="0" smtClean="0">
                <a:cs typeface="Arial" charset="0"/>
              </a:rPr>
              <a:t> de display, </a:t>
            </a:r>
            <a:r>
              <a:rPr lang="en-US" sz="1600" dirty="0" err="1" smtClean="0">
                <a:cs typeface="Arial" charset="0"/>
              </a:rPr>
              <a:t>alarma</a:t>
            </a:r>
            <a:r>
              <a:rPr lang="en-US" sz="1600" dirty="0" smtClean="0">
                <a:cs typeface="Arial" charset="0"/>
              </a:rPr>
              <a:t>, </a:t>
            </a:r>
            <a:r>
              <a:rPr lang="en-US" sz="1600" dirty="0" err="1" smtClean="0">
                <a:cs typeface="Arial" charset="0"/>
              </a:rPr>
              <a:t>confianza</a:t>
            </a:r>
            <a:r>
              <a:rPr lang="en-US" sz="1600" dirty="0" smtClean="0">
                <a:cs typeface="Arial" charset="0"/>
              </a:rPr>
              <a:t> beep , o </a:t>
            </a:r>
            <a:r>
              <a:rPr lang="en-US" sz="1600" dirty="0" err="1" smtClean="0">
                <a:cs typeface="Arial" charset="0"/>
              </a:rPr>
              <a:t>activar</a:t>
            </a:r>
            <a:r>
              <a:rPr lang="en-US" sz="1600" dirty="0" smtClean="0">
                <a:cs typeface="Arial" charset="0"/>
              </a:rPr>
              <a:t> la </a:t>
            </a:r>
            <a:r>
              <a:rPr lang="en-US" sz="1600" dirty="0" err="1" smtClean="0">
                <a:cs typeface="Arial" charset="0"/>
              </a:rPr>
              <a:t>opción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batería“Anti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lenta</a:t>
            </a:r>
            <a:r>
              <a:rPr lang="en-US" sz="1600" dirty="0" smtClean="0">
                <a:cs typeface="Arial" charset="0"/>
              </a:rPr>
              <a:t>”)</a:t>
            </a:r>
          </a:p>
          <a:p>
            <a:pPr marL="838200" lvl="1" indent="-3810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AutoNum type="arabicPeriod"/>
            </a:pPr>
            <a:r>
              <a:rPr lang="en-US" sz="1600" dirty="0" smtClean="0">
                <a:solidFill>
                  <a:srgbClr val="FF0000"/>
                </a:solidFill>
                <a:cs typeface="Arial" charset="0"/>
              </a:rPr>
              <a:t>Pump </a:t>
            </a:r>
            <a:r>
              <a:rPr lang="en-US" sz="1600" dirty="0" smtClean="0">
                <a:cs typeface="Arial" charset="0"/>
              </a:rPr>
              <a:t>(para </a:t>
            </a:r>
            <a:r>
              <a:rPr lang="en-US" sz="1600" dirty="0" err="1" smtClean="0">
                <a:cs typeface="Arial" charset="0"/>
              </a:rPr>
              <a:t>revisar</a:t>
            </a:r>
            <a:r>
              <a:rPr lang="en-US" sz="1600" dirty="0" smtClean="0">
                <a:cs typeface="Arial" charset="0"/>
              </a:rPr>
              <a:t> el </a:t>
            </a:r>
            <a:r>
              <a:rPr lang="en-US" sz="1600" dirty="0" err="1" smtClean="0">
                <a:cs typeface="Arial" charset="0"/>
              </a:rPr>
              <a:t>estado</a:t>
            </a:r>
            <a:r>
              <a:rPr lang="en-US" sz="1600" dirty="0" smtClean="0">
                <a:cs typeface="Arial" charset="0"/>
              </a:rPr>
              <a:t> de la </a:t>
            </a:r>
            <a:r>
              <a:rPr lang="en-US" sz="1600" dirty="0" err="1" smtClean="0">
                <a:cs typeface="Arial" charset="0"/>
              </a:rPr>
              <a:t>bomba</a:t>
            </a:r>
            <a:r>
              <a:rPr lang="en-US" sz="1600" dirty="0" smtClean="0">
                <a:cs typeface="Arial" charset="0"/>
              </a:rPr>
              <a:t> del tracking de </a:t>
            </a:r>
            <a:r>
              <a:rPr lang="en-US" sz="1600" smtClean="0">
                <a:cs typeface="Arial" charset="0"/>
              </a:rPr>
              <a:t>bomba) </a:t>
            </a:r>
            <a:endParaRPr lang="en-US" sz="1600" dirty="0" smtClean="0">
              <a:cs typeface="Arial" charset="0"/>
            </a:endParaRPr>
          </a:p>
          <a:p>
            <a:pPr marL="838200" lvl="1" indent="-3810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AutoNum type="arabicPeriod"/>
            </a:pPr>
            <a:endParaRPr lang="en-US" sz="1800" dirty="0" smtClean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9299" y="2764230"/>
            <a:ext cx="2600325" cy="1288657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1536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5676" y="1260818"/>
            <a:ext cx="2545373" cy="121092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1715" y="4282006"/>
            <a:ext cx="2644898" cy="145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43187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9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ts val="300"/>
              </a:lnSpc>
            </a:pPr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533400" y="3362325"/>
            <a:ext cx="4886325" cy="390525"/>
          </a:xfrm>
          <a:prstGeom prst="rect">
            <a:avLst/>
          </a:prstGeom>
          <a:solidFill>
            <a:srgbClr val="FF6D6D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16388" name="Rectangle 2"/>
          <p:cNvSpPr>
            <a:spLocks noChangeArrowheads="1"/>
          </p:cNvSpPr>
          <p:nvPr/>
        </p:nvSpPr>
        <p:spPr bwMode="auto">
          <a:xfrm>
            <a:off x="552450" y="5038725"/>
            <a:ext cx="4838700" cy="819150"/>
          </a:xfrm>
          <a:prstGeom prst="rect">
            <a:avLst/>
          </a:prstGeom>
          <a:solidFill>
            <a:srgbClr val="FF6D6D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9238" y="1044575"/>
            <a:ext cx="4951412" cy="51562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err="1" smtClean="0"/>
              <a:t>Desde</a:t>
            </a:r>
            <a:r>
              <a:rPr lang="en-US" sz="1600" dirty="0" smtClean="0"/>
              <a:t> “Option Menu” </a:t>
            </a:r>
            <a:r>
              <a:rPr lang="en-US" sz="1600" dirty="0" err="1" smtClean="0"/>
              <a:t>escoja</a:t>
            </a:r>
            <a:r>
              <a:rPr lang="en-US" sz="1600" dirty="0" smtClean="0"/>
              <a:t> “Anti-Lazy-Battery”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err="1" smtClean="0"/>
              <a:t>Presione</a:t>
            </a:r>
            <a:r>
              <a:rPr lang="en-US" sz="1600" dirty="0" smtClean="0"/>
              <a:t> “Change” para </a:t>
            </a:r>
            <a:r>
              <a:rPr lang="en-US" sz="1600" dirty="0" err="1" smtClean="0"/>
              <a:t>cambiar</a:t>
            </a:r>
            <a:r>
              <a:rPr lang="en-US" sz="1600" dirty="0" smtClean="0"/>
              <a:t> al </a:t>
            </a:r>
            <a:r>
              <a:rPr lang="en-US" sz="1600" dirty="0" err="1" smtClean="0"/>
              <a:t>ciclo</a:t>
            </a:r>
            <a:r>
              <a:rPr lang="en-US" sz="1600" dirty="0" smtClean="0"/>
              <a:t> de </a:t>
            </a:r>
            <a:r>
              <a:rPr lang="en-US" sz="1600" dirty="0" err="1" smtClean="0"/>
              <a:t>descarga</a:t>
            </a:r>
            <a:r>
              <a:rPr lang="en-US" sz="1600" dirty="0" smtClean="0"/>
              <a:t> </a:t>
            </a:r>
            <a:r>
              <a:rPr lang="en-US" sz="1600" dirty="0" err="1" smtClean="0"/>
              <a:t>profunda</a:t>
            </a:r>
            <a:r>
              <a:rPr lang="en-US" sz="1600" dirty="0" smtClean="0"/>
              <a:t> </a:t>
            </a:r>
            <a:r>
              <a:rPr lang="en-US" sz="1600" dirty="0" err="1" smtClean="0"/>
              <a:t>por</a:t>
            </a:r>
            <a:r>
              <a:rPr lang="en-US" sz="1600" dirty="0" smtClean="0"/>
              <a:t> </a:t>
            </a:r>
            <a:r>
              <a:rPr lang="en-US" sz="1600" dirty="0" err="1" smtClean="0"/>
              <a:t>única</a:t>
            </a:r>
            <a:r>
              <a:rPr lang="en-US" sz="1600" dirty="0" smtClean="0"/>
              <a:t> </a:t>
            </a:r>
            <a:r>
              <a:rPr lang="en-US" sz="1600" dirty="0" err="1" smtClean="0"/>
              <a:t>vez</a:t>
            </a:r>
            <a:endParaRPr lang="en-US" sz="1600" dirty="0" smtClean="0"/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La </a:t>
            </a:r>
            <a:r>
              <a:rPr lang="en-US" sz="1600" dirty="0" err="1" smtClean="0"/>
              <a:t>pantalla</a:t>
            </a:r>
            <a:r>
              <a:rPr lang="en-US" sz="1600" dirty="0" smtClean="0"/>
              <a:t> </a:t>
            </a:r>
            <a:r>
              <a:rPr lang="en-US" sz="1600" dirty="0" err="1" smtClean="0"/>
              <a:t>mostrará</a:t>
            </a:r>
            <a:r>
              <a:rPr lang="en-US" sz="1600" dirty="0" smtClean="0"/>
              <a:t> “1X” en </a:t>
            </a:r>
            <a:r>
              <a:rPr lang="en-US" sz="1600" dirty="0" err="1" smtClean="0"/>
              <a:t>vez</a:t>
            </a:r>
            <a:r>
              <a:rPr lang="en-US" sz="1600" dirty="0" smtClean="0"/>
              <a:t> de “Off” 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err="1" smtClean="0"/>
              <a:t>Presione</a:t>
            </a:r>
            <a:r>
              <a:rPr lang="en-US" sz="1600" dirty="0" smtClean="0"/>
              <a:t> “Exit” para </a:t>
            </a:r>
            <a:r>
              <a:rPr lang="en-US" sz="1600" dirty="0" err="1" smtClean="0"/>
              <a:t>regresar</a:t>
            </a:r>
            <a:r>
              <a:rPr lang="en-US" sz="1600" dirty="0" smtClean="0"/>
              <a:t> a la </a:t>
            </a:r>
            <a:r>
              <a:rPr lang="en-US" sz="1600" dirty="0" err="1" smtClean="0"/>
              <a:t>operación</a:t>
            </a:r>
            <a:r>
              <a:rPr lang="en-US" sz="1600" dirty="0" smtClean="0"/>
              <a:t> normal de G450  </a:t>
            </a:r>
          </a:p>
          <a:p>
            <a:pPr marL="400050" lvl="1" indent="0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sz="1600" dirty="0" smtClean="0"/>
              <a:t>NO APAGUE EL INSTRUMENTO!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err="1" smtClean="0"/>
              <a:t>Permita</a:t>
            </a:r>
            <a:r>
              <a:rPr lang="en-US" sz="1600" dirty="0" smtClean="0"/>
              <a:t> la </a:t>
            </a:r>
            <a:r>
              <a:rPr lang="en-US" sz="1600" dirty="0" err="1" smtClean="0"/>
              <a:t>descarga</a:t>
            </a:r>
            <a:r>
              <a:rPr lang="en-US" sz="1600" dirty="0" smtClean="0"/>
              <a:t> total de la </a:t>
            </a:r>
            <a:r>
              <a:rPr lang="en-US" sz="1600" dirty="0" err="1" smtClean="0"/>
              <a:t>batería</a:t>
            </a:r>
            <a:r>
              <a:rPr lang="en-US" sz="1600" dirty="0" smtClean="0"/>
              <a:t>, then </a:t>
            </a:r>
            <a:r>
              <a:rPr lang="en-US" sz="1600" dirty="0" err="1" smtClean="0"/>
              <a:t>luego</a:t>
            </a:r>
            <a:r>
              <a:rPr lang="en-US" sz="1600" dirty="0" smtClean="0"/>
              <a:t> </a:t>
            </a:r>
            <a:r>
              <a:rPr lang="en-US" sz="1600" dirty="0" err="1" smtClean="0"/>
              <a:t>recargue</a:t>
            </a:r>
            <a:r>
              <a:rPr lang="en-US" sz="1600" dirty="0" smtClean="0"/>
              <a:t> </a:t>
            </a:r>
            <a:r>
              <a:rPr lang="en-US" sz="1600" dirty="0" err="1" smtClean="0"/>
              <a:t>totalmente</a:t>
            </a:r>
            <a:r>
              <a:rPr lang="en-US" sz="1600" dirty="0" smtClean="0"/>
              <a:t>, ó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err="1" smtClean="0"/>
              <a:t>Cuando</a:t>
            </a:r>
            <a:r>
              <a:rPr lang="en-US" sz="1600" dirty="0" smtClean="0"/>
              <a:t> se </a:t>
            </a:r>
            <a:r>
              <a:rPr lang="en-US" sz="1600" dirty="0" err="1" smtClean="0"/>
              <a:t>llega</a:t>
            </a:r>
            <a:r>
              <a:rPr lang="en-US" sz="1600" dirty="0" smtClean="0"/>
              <a:t> al 10% de la </a:t>
            </a:r>
            <a:r>
              <a:rPr lang="en-US" sz="1600" dirty="0" err="1" smtClean="0"/>
              <a:t>batería</a:t>
            </a:r>
            <a:r>
              <a:rPr lang="en-US" sz="1600" dirty="0" smtClean="0"/>
              <a:t> </a:t>
            </a:r>
            <a:r>
              <a:rPr lang="en-US" sz="1600" dirty="0" err="1" smtClean="0"/>
              <a:t>coloque</a:t>
            </a:r>
            <a:r>
              <a:rPr lang="en-US" sz="1600" dirty="0" smtClean="0"/>
              <a:t> el </a:t>
            </a:r>
            <a:r>
              <a:rPr lang="en-US" sz="1600" dirty="0" err="1" smtClean="0"/>
              <a:t>equipo</a:t>
            </a:r>
            <a:r>
              <a:rPr lang="en-US" sz="1600" dirty="0" smtClean="0"/>
              <a:t> en el </a:t>
            </a:r>
            <a:r>
              <a:rPr lang="en-US" sz="1600" dirty="0" err="1" smtClean="0"/>
              <a:t>cargador</a:t>
            </a:r>
            <a:r>
              <a:rPr lang="en-US" sz="1600" dirty="0" smtClean="0"/>
              <a:t> </a:t>
            </a:r>
          </a:p>
          <a:p>
            <a:pPr marL="400050" lvl="1" indent="0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sz="1600" dirty="0" smtClean="0"/>
              <a:t>No lo </a:t>
            </a:r>
            <a:r>
              <a:rPr lang="en-US" sz="1600" dirty="0" err="1" smtClean="0"/>
              <a:t>coloque</a:t>
            </a:r>
            <a:r>
              <a:rPr lang="en-US" sz="1600" dirty="0" smtClean="0"/>
              <a:t> en el </a:t>
            </a:r>
            <a:r>
              <a:rPr lang="en-US" sz="1600" dirty="0" err="1" smtClean="0"/>
              <a:t>cargador</a:t>
            </a:r>
            <a:r>
              <a:rPr lang="en-US" sz="1600" dirty="0" smtClean="0"/>
              <a:t> hasta </a:t>
            </a:r>
            <a:r>
              <a:rPr lang="en-US" sz="1600" dirty="0" err="1" smtClean="0"/>
              <a:t>que</a:t>
            </a:r>
            <a:r>
              <a:rPr lang="en-US" sz="1600" dirty="0" smtClean="0"/>
              <a:t> el </a:t>
            </a:r>
            <a:r>
              <a:rPr lang="en-US" sz="1600" dirty="0" err="1" smtClean="0"/>
              <a:t>ícono</a:t>
            </a:r>
            <a:r>
              <a:rPr lang="en-US" sz="1600" dirty="0" smtClean="0"/>
              <a:t> de la bacteria </a:t>
            </a:r>
            <a:r>
              <a:rPr lang="en-US" sz="1600" dirty="0" err="1" smtClean="0"/>
              <a:t>muestre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la </a:t>
            </a:r>
            <a:r>
              <a:rPr lang="en-US" sz="1600" dirty="0" err="1" smtClean="0"/>
              <a:t>energía</a:t>
            </a:r>
            <a:r>
              <a:rPr lang="en-US" sz="1600" dirty="0" smtClean="0"/>
              <a:t> ha </a:t>
            </a:r>
            <a:r>
              <a:rPr lang="en-US" sz="1600" dirty="0" err="1" smtClean="0"/>
              <a:t>llegado</a:t>
            </a:r>
            <a:r>
              <a:rPr lang="en-US" sz="1600" dirty="0" smtClean="0"/>
              <a:t> al 10%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El </a:t>
            </a:r>
            <a:r>
              <a:rPr lang="en-US" sz="1600" dirty="0" err="1" smtClean="0"/>
              <a:t>equipo</a:t>
            </a:r>
            <a:r>
              <a:rPr lang="en-US" sz="1600" dirty="0" smtClean="0"/>
              <a:t> </a:t>
            </a:r>
            <a:r>
              <a:rPr lang="en-US" sz="1600" dirty="0" err="1" smtClean="0"/>
              <a:t>completará</a:t>
            </a:r>
            <a:r>
              <a:rPr lang="en-US" sz="1600" dirty="0" smtClean="0"/>
              <a:t> la </a:t>
            </a:r>
            <a:r>
              <a:rPr lang="en-US" sz="1600" dirty="0" err="1" smtClean="0"/>
              <a:t>descarga</a:t>
            </a:r>
            <a:r>
              <a:rPr lang="en-US" sz="1600" dirty="0" smtClean="0"/>
              <a:t> </a:t>
            </a:r>
            <a:r>
              <a:rPr lang="en-US" sz="1600" dirty="0" err="1" smtClean="0"/>
              <a:t>profunda</a:t>
            </a:r>
            <a:r>
              <a:rPr lang="en-US" sz="1600" dirty="0" smtClean="0"/>
              <a:t> de la </a:t>
            </a:r>
            <a:r>
              <a:rPr lang="en-US" sz="1600" dirty="0" err="1" smtClean="0"/>
              <a:t>batería</a:t>
            </a:r>
            <a:r>
              <a:rPr lang="en-US" sz="1600" dirty="0" smtClean="0"/>
              <a:t> “no </a:t>
            </a:r>
            <a:r>
              <a:rPr lang="en-US" sz="1600" dirty="0" err="1" smtClean="0"/>
              <a:t>lenta</a:t>
            </a:r>
            <a:r>
              <a:rPr lang="en-US" sz="1600" dirty="0" smtClean="0"/>
              <a:t>”, </a:t>
            </a:r>
            <a:r>
              <a:rPr lang="en-US" sz="1600" dirty="0" err="1" smtClean="0"/>
              <a:t>luego</a:t>
            </a:r>
            <a:r>
              <a:rPr lang="en-US" sz="1600" dirty="0" smtClean="0"/>
              <a:t> </a:t>
            </a:r>
            <a:r>
              <a:rPr lang="en-US" sz="1600" dirty="0" err="1" smtClean="0"/>
              <a:t>cargar</a:t>
            </a:r>
            <a:r>
              <a:rPr lang="en-US" sz="1600" dirty="0" smtClean="0"/>
              <a:t> </a:t>
            </a:r>
            <a:r>
              <a:rPr lang="en-US" sz="1600" dirty="0" err="1" smtClean="0"/>
              <a:t>normalmente</a:t>
            </a:r>
            <a:endParaRPr lang="en-US" sz="1600" dirty="0" smtClean="0"/>
          </a:p>
          <a:p>
            <a:pPr>
              <a:spcBef>
                <a:spcPct val="0"/>
              </a:spcBef>
              <a:spcAft>
                <a:spcPts val="1200"/>
              </a:spcAft>
            </a:pPr>
            <a:endParaRPr lang="en-US" sz="1600" dirty="0" smtClean="0"/>
          </a:p>
        </p:txBody>
      </p:sp>
      <p:sp>
        <p:nvSpPr>
          <p:cNvPr id="163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73025"/>
            <a:ext cx="4037308" cy="812800"/>
          </a:xfrm>
        </p:spPr>
        <p:txBody>
          <a:bodyPr/>
          <a:lstStyle/>
          <a:p>
            <a:r>
              <a:rPr lang="en-US" sz="2000" dirty="0" err="1" smtClean="0"/>
              <a:t>Ciclo</a:t>
            </a:r>
            <a:r>
              <a:rPr lang="en-US" sz="2000" dirty="0" smtClean="0"/>
              <a:t> de </a:t>
            </a:r>
            <a:r>
              <a:rPr lang="en-US" sz="2000" dirty="0" err="1" smtClean="0"/>
              <a:t>Descarga</a:t>
            </a:r>
            <a:r>
              <a:rPr lang="en-US" sz="2000" dirty="0" smtClean="0"/>
              <a:t> </a:t>
            </a:r>
            <a:r>
              <a:rPr lang="en-US" sz="2000" dirty="0" err="1" smtClean="0"/>
              <a:t>profunda</a:t>
            </a:r>
            <a:r>
              <a:rPr lang="en-US" sz="2000" dirty="0" smtClean="0"/>
              <a:t> </a:t>
            </a:r>
            <a:r>
              <a:rPr lang="en-US" sz="2000" dirty="0" err="1" smtClean="0"/>
              <a:t>por</a:t>
            </a:r>
            <a:r>
              <a:rPr lang="en-US" sz="2000" dirty="0" smtClean="0"/>
              <a:t> </a:t>
            </a:r>
            <a:r>
              <a:rPr lang="en-US" sz="2000" dirty="0" err="1" smtClean="0"/>
              <a:t>única</a:t>
            </a:r>
            <a:r>
              <a:rPr lang="en-US" sz="2000" dirty="0" smtClean="0"/>
              <a:t> </a:t>
            </a:r>
            <a:r>
              <a:rPr lang="en-US" sz="2000" dirty="0" err="1" smtClean="0"/>
              <a:t>vez</a:t>
            </a:r>
            <a:r>
              <a:rPr lang="en-US" sz="2000" dirty="0" smtClean="0"/>
              <a:t> para </a:t>
            </a:r>
            <a:r>
              <a:rPr lang="en-US" sz="2000" dirty="0" err="1" smtClean="0"/>
              <a:t>baterías</a:t>
            </a:r>
            <a:r>
              <a:rPr lang="en-US" sz="2000" dirty="0" smtClean="0"/>
              <a:t> NiMH</a:t>
            </a:r>
          </a:p>
        </p:txBody>
      </p:sp>
      <p:sp>
        <p:nvSpPr>
          <p:cNvPr id="16391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16392" name="Picture 2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150813"/>
            <a:ext cx="1638300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1644650"/>
            <a:ext cx="176053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26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8425" y="3222625"/>
            <a:ext cx="2144713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3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1225" y="4908550"/>
            <a:ext cx="30003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2144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842738" y="5407269"/>
            <a:ext cx="1301262" cy="1450731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266" y="1273170"/>
            <a:ext cx="5656262" cy="51562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600" dirty="0" err="1" smtClean="0"/>
              <a:t>Es</a:t>
            </a:r>
            <a:r>
              <a:rPr lang="en-US" sz="1600" dirty="0" smtClean="0"/>
              <a:t> </a:t>
            </a:r>
            <a:r>
              <a:rPr lang="en-US" sz="1600" dirty="0" err="1" smtClean="0"/>
              <a:t>posible</a:t>
            </a:r>
            <a:r>
              <a:rPr lang="en-US" sz="1600" dirty="0" smtClean="0"/>
              <a:t> </a:t>
            </a:r>
            <a:r>
              <a:rPr lang="en-US" sz="1600" dirty="0" err="1" smtClean="0"/>
              <a:t>programar</a:t>
            </a:r>
            <a:r>
              <a:rPr lang="en-US" sz="1600" dirty="0" smtClean="0"/>
              <a:t> el </a:t>
            </a:r>
            <a:r>
              <a:rPr lang="en-US" sz="1600" dirty="0" err="1" smtClean="0"/>
              <a:t>equipo</a:t>
            </a:r>
            <a:r>
              <a:rPr lang="en-US" sz="1600" dirty="0" smtClean="0"/>
              <a:t> de </a:t>
            </a:r>
            <a:r>
              <a:rPr lang="en-US" sz="1600" dirty="0" err="1" smtClean="0"/>
              <a:t>modo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el </a:t>
            </a:r>
            <a:r>
              <a:rPr lang="en-US" sz="1600" dirty="0" err="1" smtClean="0"/>
              <a:t>ciclo</a:t>
            </a:r>
            <a:r>
              <a:rPr lang="en-US" sz="1600" dirty="0" smtClean="0"/>
              <a:t> de la </a:t>
            </a:r>
            <a:r>
              <a:rPr lang="en-US" sz="1600" dirty="0" err="1" smtClean="0"/>
              <a:t>descarga</a:t>
            </a:r>
            <a:r>
              <a:rPr lang="en-US" sz="1600" dirty="0" smtClean="0"/>
              <a:t> </a:t>
            </a:r>
            <a:r>
              <a:rPr lang="en-US" sz="1600" dirty="0" err="1" smtClean="0"/>
              <a:t>profunda</a:t>
            </a:r>
            <a:r>
              <a:rPr lang="en-US" sz="1600" dirty="0" smtClean="0"/>
              <a:t> </a:t>
            </a:r>
            <a:r>
              <a:rPr lang="en-US" sz="1600" dirty="0" err="1" smtClean="0"/>
              <a:t>este´siempre</a:t>
            </a:r>
            <a:r>
              <a:rPr lang="en-US" sz="1600" dirty="0" smtClean="0"/>
              <a:t> </a:t>
            </a:r>
            <a:r>
              <a:rPr lang="en-US" sz="1600" dirty="0" err="1" smtClean="0"/>
              <a:t>activado</a:t>
            </a:r>
            <a:r>
              <a:rPr lang="en-US" sz="1600" dirty="0" smtClean="0"/>
              <a:t> en </a:t>
            </a:r>
            <a:r>
              <a:rPr lang="en-US" sz="1600" dirty="0" err="1" smtClean="0"/>
              <a:t>automático</a:t>
            </a:r>
            <a:r>
              <a:rPr lang="en-US" sz="1600" dirty="0" smtClean="0"/>
              <a:t> </a:t>
            </a:r>
            <a:r>
              <a:rPr lang="en-US" sz="1600" dirty="0" err="1" smtClean="0"/>
              <a:t>cada</a:t>
            </a:r>
            <a:r>
              <a:rPr lang="en-US" sz="1600" dirty="0" smtClean="0"/>
              <a:t> </a:t>
            </a:r>
            <a:r>
              <a:rPr lang="en-US" sz="1600" dirty="0" err="1" smtClean="0"/>
              <a:t>vez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el </a:t>
            </a:r>
            <a:r>
              <a:rPr lang="en-US" sz="1600" dirty="0" err="1" smtClean="0"/>
              <a:t>equipo</a:t>
            </a:r>
            <a:r>
              <a:rPr lang="en-US" sz="1600" dirty="0" smtClean="0"/>
              <a:t> sea </a:t>
            </a:r>
            <a:r>
              <a:rPr lang="en-US" sz="1600" dirty="0" err="1" smtClean="0"/>
              <a:t>colocado</a:t>
            </a:r>
            <a:r>
              <a:rPr lang="en-US" sz="1600" dirty="0" smtClean="0"/>
              <a:t> en el </a:t>
            </a:r>
            <a:r>
              <a:rPr lang="en-US" sz="1600" dirty="0" err="1" smtClean="0"/>
              <a:t>cargado</a:t>
            </a:r>
            <a:r>
              <a:rPr lang="en-US" sz="1600" dirty="0" smtClean="0"/>
              <a:t> </a:t>
            </a:r>
            <a:r>
              <a:rPr lang="en-US" sz="1600" dirty="0" err="1" smtClean="0"/>
              <a:t>cuando</a:t>
            </a:r>
            <a:r>
              <a:rPr lang="en-US" sz="1600" dirty="0" smtClean="0"/>
              <a:t> la </a:t>
            </a:r>
            <a:r>
              <a:rPr lang="en-US" sz="1600" dirty="0" err="1" smtClean="0"/>
              <a:t>batería</a:t>
            </a:r>
            <a:r>
              <a:rPr lang="en-US" sz="1600" dirty="0" smtClean="0"/>
              <a:t> </a:t>
            </a:r>
            <a:r>
              <a:rPr lang="en-US" sz="1600" dirty="0" err="1" smtClean="0"/>
              <a:t>esté</a:t>
            </a:r>
            <a:r>
              <a:rPr lang="en-US" sz="1600" dirty="0" smtClean="0"/>
              <a:t> </a:t>
            </a:r>
            <a:r>
              <a:rPr lang="en-US" sz="1600" dirty="0" err="1" smtClean="0"/>
              <a:t>por</a:t>
            </a:r>
            <a:r>
              <a:rPr lang="en-US" sz="1600" dirty="0" smtClean="0"/>
              <a:t> </a:t>
            </a:r>
            <a:r>
              <a:rPr lang="en-US" sz="1600" dirty="0" err="1" smtClean="0"/>
              <a:t>debajo</a:t>
            </a:r>
            <a:r>
              <a:rPr lang="en-US" sz="1600" dirty="0" smtClean="0"/>
              <a:t> del 10% de voltage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600" dirty="0" err="1" smtClean="0"/>
              <a:t>Desde</a:t>
            </a:r>
            <a:r>
              <a:rPr lang="en-US" sz="1600" dirty="0" smtClean="0"/>
              <a:t> “Options” </a:t>
            </a:r>
            <a:r>
              <a:rPr lang="en-US" sz="1600" dirty="0" err="1" smtClean="0"/>
              <a:t>escoja“Anti</a:t>
            </a:r>
            <a:r>
              <a:rPr lang="en-US" sz="1600" dirty="0" smtClean="0"/>
              <a:t>-Lazy-Battery” </a:t>
            </a:r>
            <a:r>
              <a:rPr lang="en-US" sz="1600" dirty="0" err="1" smtClean="0"/>
              <a:t>luego</a:t>
            </a:r>
            <a:r>
              <a:rPr lang="en-US" sz="1600" dirty="0" smtClean="0"/>
              <a:t> </a:t>
            </a:r>
            <a:r>
              <a:rPr lang="en-US" sz="1600" dirty="0" err="1" smtClean="0"/>
              <a:t>presione</a:t>
            </a:r>
            <a:r>
              <a:rPr lang="en-US" sz="1600" dirty="0" smtClean="0"/>
              <a:t> “Change” para </a:t>
            </a:r>
            <a:r>
              <a:rPr lang="en-US" sz="1600" dirty="0" err="1" smtClean="0"/>
              <a:t>activar</a:t>
            </a:r>
            <a:r>
              <a:rPr lang="en-US" sz="1600" dirty="0" smtClean="0"/>
              <a:t> el </a:t>
            </a:r>
            <a:r>
              <a:rPr lang="en-US" sz="1600" dirty="0" err="1" smtClean="0"/>
              <a:t>cilclo</a:t>
            </a:r>
            <a:r>
              <a:rPr lang="en-US" sz="1600" dirty="0" smtClean="0"/>
              <a:t> de </a:t>
            </a:r>
            <a:r>
              <a:rPr lang="en-US" sz="1600" dirty="0" err="1" smtClean="0"/>
              <a:t>descarga</a:t>
            </a:r>
            <a:r>
              <a:rPr lang="en-US" sz="1600" dirty="0" smtClean="0"/>
              <a:t> </a:t>
            </a:r>
            <a:r>
              <a:rPr lang="en-US" sz="1600" dirty="0" err="1" smtClean="0"/>
              <a:t>profunda</a:t>
            </a:r>
            <a:r>
              <a:rPr lang="en-US" sz="1600" dirty="0" smtClean="0"/>
              <a:t> </a:t>
            </a:r>
            <a:r>
              <a:rPr lang="en-US" sz="1600" dirty="0" err="1" smtClean="0"/>
              <a:t>unica</a:t>
            </a:r>
            <a:r>
              <a:rPr lang="en-US" sz="1600" dirty="0" smtClean="0"/>
              <a:t> </a:t>
            </a:r>
            <a:r>
              <a:rPr lang="en-US" sz="1600" dirty="0" err="1" smtClean="0"/>
              <a:t>vez</a:t>
            </a:r>
            <a:r>
              <a:rPr lang="en-US" sz="1600" dirty="0" smtClean="0"/>
              <a:t> (la </a:t>
            </a:r>
            <a:r>
              <a:rPr lang="en-US" sz="1600" dirty="0" err="1" smtClean="0"/>
              <a:t>pantalla</a:t>
            </a:r>
            <a:r>
              <a:rPr lang="en-US" sz="1600" dirty="0" smtClean="0"/>
              <a:t> </a:t>
            </a:r>
            <a:r>
              <a:rPr lang="en-US" sz="1600" dirty="0" err="1" smtClean="0"/>
              <a:t>mostrará</a:t>
            </a:r>
            <a:r>
              <a:rPr lang="en-US" sz="1600" dirty="0" smtClean="0"/>
              <a:t> “1X” )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600" dirty="0" err="1" smtClean="0"/>
              <a:t>Presione</a:t>
            </a:r>
            <a:r>
              <a:rPr lang="en-US" sz="1600" dirty="0" smtClean="0"/>
              <a:t> “Change” </a:t>
            </a:r>
            <a:r>
              <a:rPr lang="en-US" sz="1600" dirty="0" err="1" smtClean="0"/>
              <a:t>nuevamente</a:t>
            </a:r>
            <a:r>
              <a:rPr lang="en-US" sz="1600" dirty="0" smtClean="0"/>
              <a:t> y </a:t>
            </a:r>
            <a:r>
              <a:rPr lang="en-US" sz="1600" dirty="0" err="1" smtClean="0"/>
              <a:t>escoja“Days</a:t>
            </a:r>
            <a:r>
              <a:rPr lang="en-US" sz="1600" dirty="0" smtClean="0"/>
              <a:t>”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r>
              <a:rPr lang="en-US" sz="1600" dirty="0" smtClean="0"/>
              <a:t>En </a:t>
            </a:r>
            <a:r>
              <a:rPr lang="en-US" sz="1600" dirty="0" err="1" smtClean="0"/>
              <a:t>cualquier</a:t>
            </a:r>
            <a:r>
              <a:rPr lang="en-US" sz="1600" dirty="0" smtClean="0"/>
              <a:t> </a:t>
            </a:r>
            <a:r>
              <a:rPr lang="en-US" sz="1600" dirty="0" err="1" smtClean="0"/>
              <a:t>momento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la </a:t>
            </a:r>
            <a:r>
              <a:rPr lang="en-US" sz="1600" dirty="0" err="1" smtClean="0"/>
              <a:t>batería</a:t>
            </a:r>
            <a:r>
              <a:rPr lang="en-US" sz="1600" dirty="0" smtClean="0"/>
              <a:t> </a:t>
            </a:r>
            <a:r>
              <a:rPr lang="es-PE" sz="1600" dirty="0" smtClean="0"/>
              <a:t>sea colocada en el cargador cuando quede menos del </a:t>
            </a:r>
            <a:r>
              <a:rPr lang="en-US" sz="1600" dirty="0" smtClean="0"/>
              <a:t>10% </a:t>
            </a:r>
            <a:r>
              <a:rPr lang="en-US" sz="1600" dirty="0" err="1" smtClean="0"/>
              <a:t>como</a:t>
            </a:r>
            <a:r>
              <a:rPr lang="en-US" sz="1600" dirty="0" smtClean="0"/>
              <a:t> </a:t>
            </a:r>
            <a:r>
              <a:rPr lang="en-US" sz="1600" dirty="0" err="1" smtClean="0"/>
              <a:t>saldo</a:t>
            </a:r>
            <a:r>
              <a:rPr lang="en-US" sz="1600" dirty="0" smtClean="0"/>
              <a:t> del voltage el </a:t>
            </a:r>
            <a:r>
              <a:rPr lang="en-US" sz="1600" dirty="0" err="1" smtClean="0"/>
              <a:t>ciclo</a:t>
            </a:r>
            <a:r>
              <a:rPr lang="en-US" sz="1600" dirty="0" smtClean="0"/>
              <a:t> de </a:t>
            </a:r>
            <a:r>
              <a:rPr lang="en-US" sz="1600" dirty="0" err="1" smtClean="0"/>
              <a:t>descarga</a:t>
            </a:r>
            <a:r>
              <a:rPr lang="en-US" sz="1600" dirty="0" smtClean="0"/>
              <a:t> </a:t>
            </a:r>
            <a:r>
              <a:rPr lang="en-US" sz="1600" dirty="0" err="1" smtClean="0"/>
              <a:t>profunda</a:t>
            </a:r>
            <a:r>
              <a:rPr lang="en-US" sz="1600" dirty="0" smtClean="0"/>
              <a:t> se </a:t>
            </a:r>
            <a:r>
              <a:rPr lang="en-US" sz="1600" dirty="0" err="1" smtClean="0"/>
              <a:t>activará</a:t>
            </a:r>
            <a:r>
              <a:rPr lang="en-US" sz="1600" dirty="0" smtClean="0"/>
              <a:t> </a:t>
            </a:r>
            <a:r>
              <a:rPr lang="en-US" sz="1600" dirty="0" err="1" smtClean="0"/>
              <a:t>automáticamente</a:t>
            </a:r>
            <a:r>
              <a:rPr lang="en-US" sz="1600" dirty="0" smtClean="0"/>
              <a:t>. </a:t>
            </a:r>
          </a:p>
          <a:p>
            <a:pPr>
              <a:spcBef>
                <a:spcPct val="0"/>
              </a:spcBef>
              <a:spcAft>
                <a:spcPts val="2400"/>
              </a:spcAft>
            </a:pPr>
            <a:endParaRPr lang="en-US" sz="1600" dirty="0" smtClean="0"/>
          </a:p>
          <a:p>
            <a:pPr>
              <a:spcBef>
                <a:spcPct val="0"/>
              </a:spcBef>
              <a:spcAft>
                <a:spcPts val="2400"/>
              </a:spcAft>
            </a:pPr>
            <a:endParaRPr lang="en-US" sz="1600" dirty="0" smtClean="0"/>
          </a:p>
          <a:p>
            <a:pPr>
              <a:spcBef>
                <a:spcPct val="0"/>
              </a:spcBef>
              <a:spcAft>
                <a:spcPts val="2400"/>
              </a:spcAft>
            </a:pPr>
            <a:endParaRPr lang="en-US" sz="1600" dirty="0" smtClean="0"/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3253153" y="73025"/>
            <a:ext cx="2871421" cy="812800"/>
          </a:xfrm>
        </p:spPr>
        <p:txBody>
          <a:bodyPr/>
          <a:lstStyle/>
          <a:p>
            <a:r>
              <a:rPr lang="en-US" sz="2000" dirty="0" err="1" smtClean="0"/>
              <a:t>Ciclo</a:t>
            </a:r>
            <a:r>
              <a:rPr lang="en-US" sz="2000" dirty="0" smtClean="0"/>
              <a:t> de </a:t>
            </a:r>
            <a:r>
              <a:rPr lang="en-US" sz="2000" dirty="0" err="1" smtClean="0"/>
              <a:t>descarga</a:t>
            </a:r>
            <a:r>
              <a:rPr lang="en-US" sz="2000" dirty="0" smtClean="0"/>
              <a:t> </a:t>
            </a:r>
            <a:r>
              <a:rPr lang="en-US" sz="2000" dirty="0" err="1" smtClean="0"/>
              <a:t>profunda</a:t>
            </a:r>
            <a:r>
              <a:rPr lang="en-US" sz="2000" dirty="0" smtClean="0"/>
              <a:t> </a:t>
            </a:r>
            <a:r>
              <a:rPr lang="en-US" sz="2000" dirty="0" err="1" smtClean="0"/>
              <a:t>automática</a:t>
            </a:r>
            <a:endParaRPr lang="en-US" sz="2000" dirty="0" smtClean="0"/>
          </a:p>
        </p:txBody>
      </p:sp>
      <p:sp>
        <p:nvSpPr>
          <p:cNvPr id="17413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17414" name="Picture 26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3143250"/>
            <a:ext cx="2211388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3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8375" y="4876800"/>
            <a:ext cx="2971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9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550" y="0"/>
            <a:ext cx="1762125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00" y="1600200"/>
            <a:ext cx="17716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61349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7" y="1330325"/>
            <a:ext cx="6542087" cy="1908175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err="1" smtClean="0"/>
              <a:t>Presione</a:t>
            </a:r>
            <a:r>
              <a:rPr lang="en-US" sz="1800" dirty="0" smtClean="0"/>
              <a:t> “Off” </a:t>
            </a:r>
            <a:r>
              <a:rPr lang="en-US" sz="1800" dirty="0" err="1" smtClean="0"/>
              <a:t>mientras</a:t>
            </a:r>
            <a:r>
              <a:rPr lang="en-US" sz="1800" dirty="0" smtClean="0"/>
              <a:t> el </a:t>
            </a:r>
            <a:r>
              <a:rPr lang="en-US" sz="1800" dirty="0" err="1" smtClean="0"/>
              <a:t>equipo</a:t>
            </a:r>
            <a:r>
              <a:rPr lang="en-US" sz="1800" dirty="0" smtClean="0"/>
              <a:t> </a:t>
            </a:r>
            <a:r>
              <a:rPr lang="en-US" sz="1800" dirty="0" err="1" smtClean="0"/>
              <a:t>está</a:t>
            </a:r>
            <a:r>
              <a:rPr lang="en-US" sz="1800" dirty="0" smtClean="0"/>
              <a:t> en el </a:t>
            </a:r>
            <a:r>
              <a:rPr lang="en-US" sz="1800" dirty="0" err="1" smtClean="0"/>
              <a:t>cargador</a:t>
            </a:r>
            <a:r>
              <a:rPr lang="en-US" sz="1800" dirty="0" smtClean="0"/>
              <a:t> para </a:t>
            </a:r>
            <a:r>
              <a:rPr lang="en-US" sz="1800" dirty="0" err="1" smtClean="0"/>
              <a:t>que</a:t>
            </a:r>
            <a:r>
              <a:rPr lang="en-US" sz="1800" dirty="0" smtClean="0"/>
              <a:t> </a:t>
            </a:r>
            <a:r>
              <a:rPr lang="en-US" sz="1800" dirty="0" err="1" smtClean="0"/>
              <a:t>termine</a:t>
            </a:r>
            <a:r>
              <a:rPr lang="en-US" sz="1800" dirty="0" smtClean="0"/>
              <a:t> el </a:t>
            </a:r>
            <a:r>
              <a:rPr lang="en-US" sz="1800" dirty="0" err="1" smtClean="0"/>
              <a:t>ciclo</a:t>
            </a:r>
            <a:r>
              <a:rPr lang="en-US" sz="1800" dirty="0" smtClean="0"/>
              <a:t> de </a:t>
            </a:r>
            <a:r>
              <a:rPr lang="en-US" sz="1800" dirty="0" err="1" smtClean="0"/>
              <a:t>descarga</a:t>
            </a:r>
            <a:r>
              <a:rPr lang="en-US" sz="1800" dirty="0" smtClean="0"/>
              <a:t> </a:t>
            </a:r>
            <a:r>
              <a:rPr lang="en-US" sz="1800" dirty="0" err="1" smtClean="0"/>
              <a:t>profunda</a:t>
            </a:r>
            <a:r>
              <a:rPr lang="en-US" sz="1800" dirty="0" smtClean="0"/>
              <a:t> </a:t>
            </a:r>
            <a:r>
              <a:rPr lang="en-US" sz="1800" dirty="0" err="1" smtClean="0"/>
              <a:t>inmediatamente</a:t>
            </a:r>
            <a:r>
              <a:rPr lang="en-US" sz="1800" dirty="0" smtClean="0"/>
              <a:t>, y </a:t>
            </a:r>
            <a:r>
              <a:rPr lang="en-US" sz="1800" dirty="0" err="1" smtClean="0"/>
              <a:t>regrese</a:t>
            </a:r>
            <a:r>
              <a:rPr lang="en-US" sz="1800" dirty="0" smtClean="0"/>
              <a:t> el </a:t>
            </a:r>
            <a:r>
              <a:rPr lang="en-US" sz="1800" dirty="0" err="1" smtClean="0"/>
              <a:t>equipo</a:t>
            </a:r>
            <a:r>
              <a:rPr lang="en-US" sz="1800" dirty="0" smtClean="0"/>
              <a:t> al </a:t>
            </a:r>
            <a:r>
              <a:rPr lang="en-US" sz="1800" dirty="0" err="1" smtClean="0"/>
              <a:t>proceso</a:t>
            </a:r>
            <a:r>
              <a:rPr lang="en-US" sz="1800" dirty="0" smtClean="0"/>
              <a:t> de </a:t>
            </a:r>
            <a:r>
              <a:rPr lang="en-US" sz="1800" dirty="0" err="1" smtClean="0"/>
              <a:t>carga</a:t>
            </a:r>
            <a:r>
              <a:rPr lang="en-US" sz="1800" dirty="0" smtClean="0"/>
              <a:t> normal 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endParaRPr lang="en-US" sz="1800" dirty="0" smtClean="0"/>
          </a:p>
          <a:p>
            <a:pPr>
              <a:spcBef>
                <a:spcPct val="0"/>
              </a:spcBef>
              <a:spcAft>
                <a:spcPts val="1800"/>
              </a:spcAft>
            </a:pPr>
            <a:endParaRPr lang="en-US" sz="1800" dirty="0" smtClean="0"/>
          </a:p>
          <a:p>
            <a:pPr>
              <a:spcBef>
                <a:spcPct val="0"/>
              </a:spcBef>
              <a:spcAft>
                <a:spcPts val="1800"/>
              </a:spcAft>
            </a:pPr>
            <a:endParaRPr lang="en-US" sz="1800" dirty="0" smtClean="0"/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5610225" y="73025"/>
            <a:ext cx="2733674" cy="812800"/>
          </a:xfrm>
        </p:spPr>
        <p:txBody>
          <a:bodyPr/>
          <a:lstStyle/>
          <a:p>
            <a:r>
              <a:rPr lang="en-US" sz="2000" dirty="0" err="1"/>
              <a:t>Ciclo</a:t>
            </a:r>
            <a:r>
              <a:rPr lang="en-US" sz="2000" dirty="0"/>
              <a:t> de </a:t>
            </a:r>
            <a:r>
              <a:rPr lang="en-US" sz="2000" dirty="0" err="1"/>
              <a:t>descarga</a:t>
            </a:r>
            <a:r>
              <a:rPr lang="en-US" sz="2000" dirty="0"/>
              <a:t> </a:t>
            </a:r>
            <a:r>
              <a:rPr lang="en-US" sz="2000" dirty="0" err="1"/>
              <a:t>profunda</a:t>
            </a:r>
            <a:r>
              <a:rPr lang="en-US" sz="2000" dirty="0"/>
              <a:t> </a:t>
            </a:r>
            <a:r>
              <a:rPr lang="en-US" sz="2000" dirty="0" err="1"/>
              <a:t>automática</a:t>
            </a:r>
            <a:endParaRPr lang="en-US" sz="2000" dirty="0" smtClean="0"/>
          </a:p>
        </p:txBody>
      </p:sp>
      <p:sp>
        <p:nvSpPr>
          <p:cNvPr id="17413" name="Line 8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17414" name="Picture 2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1150" y="2705099"/>
            <a:ext cx="3430588" cy="310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3714750" y="4457700"/>
            <a:ext cx="685800" cy="66675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CC"/>
              </a:solidFill>
              <a:latin typeface="Arial" charset="0"/>
            </a:endParaRPr>
          </a:p>
        </p:txBody>
      </p:sp>
      <p:cxnSp>
        <p:nvCxnSpPr>
          <p:cNvPr id="4" name="Straight Connector 3"/>
          <p:cNvCxnSpPr>
            <a:stCxn id="2" idx="6"/>
          </p:cNvCxnSpPr>
          <p:nvPr/>
        </p:nvCxnSpPr>
        <p:spPr bwMode="auto">
          <a:xfrm flipV="1">
            <a:off x="4400550" y="4505325"/>
            <a:ext cx="1771650" cy="28575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5578189" y="4010025"/>
            <a:ext cx="2089436" cy="830997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 wrap="square" lIns="182880" tIns="91440" rIns="182880" bIns="91440" rtlCol="0">
            <a:spAutoFit/>
          </a:bodyPr>
          <a:lstStyle/>
          <a:p>
            <a:pPr algn="l"/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Presione“Off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” para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terminar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 la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descarga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profunda</a:t>
            </a:r>
            <a:endParaRPr lang="en-US" sz="1400" i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7748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81163" y="101600"/>
            <a:ext cx="4122737" cy="812800"/>
          </a:xfrm>
        </p:spPr>
        <p:txBody>
          <a:bodyPr/>
          <a:lstStyle/>
          <a:p>
            <a:r>
              <a:rPr lang="en-US" sz="2000" dirty="0" smtClean="0"/>
              <a:t>Bump Test (Manual de </a:t>
            </a:r>
            <a:r>
              <a:rPr lang="en-US" sz="2000" dirty="0" err="1" smtClean="0"/>
              <a:t>procedimiento</a:t>
            </a:r>
            <a:r>
              <a:rPr lang="en-US" sz="2000" dirty="0" smtClean="0"/>
              <a:t>)</a:t>
            </a:r>
          </a:p>
        </p:txBody>
      </p:sp>
      <p:sp>
        <p:nvSpPr>
          <p:cNvPr id="59396" name="Line 4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6963" y="387350"/>
            <a:ext cx="252095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9363" y="1836738"/>
            <a:ext cx="2295525" cy="109061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9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1425" y="3128963"/>
            <a:ext cx="2316163" cy="1136650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5238" y="4486275"/>
            <a:ext cx="2295525" cy="109061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1" name="Picture 8" descr="IMG_4438 outline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2645" y="3129700"/>
            <a:ext cx="4806950" cy="36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4452" y="1115157"/>
            <a:ext cx="5025537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err="1" smtClean="0"/>
              <a:t>Asegúrese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el </a:t>
            </a:r>
            <a:r>
              <a:rPr lang="en-US" sz="1600" dirty="0" err="1" smtClean="0"/>
              <a:t>equipo</a:t>
            </a:r>
            <a:r>
              <a:rPr lang="en-US" sz="1600" dirty="0" smtClean="0"/>
              <a:t> </a:t>
            </a:r>
            <a:r>
              <a:rPr lang="en-US" sz="1600" dirty="0" err="1" smtClean="0"/>
              <a:t>esté</a:t>
            </a:r>
            <a:r>
              <a:rPr lang="en-US" sz="1600" dirty="0" smtClean="0"/>
              <a:t> en un </a:t>
            </a:r>
            <a:r>
              <a:rPr lang="en-US" sz="1600" dirty="0" err="1" smtClean="0"/>
              <a:t>lugar</a:t>
            </a:r>
            <a:r>
              <a:rPr lang="en-US" sz="1600" dirty="0" smtClean="0"/>
              <a:t> fresco, </a:t>
            </a:r>
            <a:r>
              <a:rPr lang="en-US" sz="1600" dirty="0" err="1" smtClean="0"/>
              <a:t>prendido</a:t>
            </a:r>
            <a:r>
              <a:rPr lang="en-US" sz="1600" dirty="0" smtClean="0"/>
              <a:t> y </a:t>
            </a:r>
            <a:r>
              <a:rPr lang="en-US" sz="1600" dirty="0" err="1" smtClean="0"/>
              <a:t>que</a:t>
            </a:r>
            <a:r>
              <a:rPr lang="en-US" sz="1600" dirty="0" smtClean="0"/>
              <a:t> </a:t>
            </a:r>
            <a:r>
              <a:rPr lang="en-US" sz="1600" dirty="0" err="1" smtClean="0"/>
              <a:t>permita</a:t>
            </a:r>
            <a:r>
              <a:rPr lang="en-US" sz="1600" dirty="0" smtClean="0"/>
              <a:t> </a:t>
            </a:r>
            <a:r>
              <a:rPr lang="en-US" sz="1600" dirty="0" err="1" smtClean="0"/>
              <a:t>precalentarse</a:t>
            </a:r>
            <a:endParaRPr lang="en-US" sz="1600" dirty="0" smtClean="0"/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Note </a:t>
            </a:r>
            <a:r>
              <a:rPr lang="en-US" sz="1600" dirty="0" err="1" smtClean="0"/>
              <a:t>las</a:t>
            </a:r>
            <a:r>
              <a:rPr lang="en-US" sz="1600" dirty="0" smtClean="0"/>
              <a:t> </a:t>
            </a:r>
            <a:r>
              <a:rPr lang="en-US" sz="1600" dirty="0" err="1" smtClean="0"/>
              <a:t>lecturas</a:t>
            </a:r>
            <a:r>
              <a:rPr lang="en-US" sz="1600" dirty="0" smtClean="0"/>
              <a:t>, y </a:t>
            </a:r>
            <a:r>
              <a:rPr lang="en-US" sz="1600" dirty="0" err="1" smtClean="0"/>
              <a:t>realice</a:t>
            </a:r>
            <a:r>
              <a:rPr lang="en-US" sz="1600" dirty="0" smtClean="0"/>
              <a:t> la </a:t>
            </a:r>
            <a:r>
              <a:rPr lang="en-US" sz="1600" dirty="0" err="1" smtClean="0"/>
              <a:t>calibración</a:t>
            </a:r>
            <a:r>
              <a:rPr lang="en-US" sz="1600" dirty="0" smtClean="0"/>
              <a:t> al </a:t>
            </a:r>
            <a:r>
              <a:rPr lang="en-US" sz="1600" dirty="0" err="1" smtClean="0"/>
              <a:t>aire</a:t>
            </a:r>
            <a:r>
              <a:rPr lang="en-US" sz="1600" dirty="0" smtClean="0"/>
              <a:t> </a:t>
            </a:r>
            <a:r>
              <a:rPr lang="en-US" sz="1600" dirty="0" err="1" smtClean="0"/>
              <a:t>si</a:t>
            </a:r>
            <a:r>
              <a:rPr lang="en-US" sz="1600" dirty="0" smtClean="0"/>
              <a:t> </a:t>
            </a:r>
            <a:r>
              <a:rPr lang="en-US" sz="1600" dirty="0" err="1" smtClean="0"/>
              <a:t>es</a:t>
            </a:r>
            <a:r>
              <a:rPr lang="en-US" sz="1600" dirty="0" smtClean="0"/>
              <a:t> </a:t>
            </a:r>
            <a:r>
              <a:rPr lang="en-US" sz="1600" dirty="0" err="1" smtClean="0"/>
              <a:t>necesario</a:t>
            </a:r>
            <a:endParaRPr lang="en-US" sz="1600" dirty="0" smtClean="0"/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err="1" smtClean="0"/>
              <a:t>Conecte</a:t>
            </a:r>
            <a:r>
              <a:rPr lang="en-US" sz="1600" dirty="0" smtClean="0"/>
              <a:t> el </a:t>
            </a:r>
            <a:r>
              <a:rPr lang="en-US" sz="1600" dirty="0" err="1" smtClean="0"/>
              <a:t>adaptador</a:t>
            </a:r>
            <a:r>
              <a:rPr lang="en-US" sz="1600" dirty="0" smtClean="0"/>
              <a:t> de </a:t>
            </a:r>
            <a:r>
              <a:rPr lang="en-US" sz="1600" dirty="0" err="1" smtClean="0"/>
              <a:t>calibración</a:t>
            </a:r>
            <a:r>
              <a:rPr lang="en-US" sz="1600" dirty="0" smtClean="0"/>
              <a:t>; el </a:t>
            </a:r>
            <a:r>
              <a:rPr lang="en-US" sz="1600" dirty="0" err="1" smtClean="0"/>
              <a:t>equipo</a:t>
            </a:r>
            <a:r>
              <a:rPr lang="en-US" sz="1600" dirty="0" smtClean="0"/>
              <a:t> </a:t>
            </a:r>
            <a:r>
              <a:rPr lang="en-US" sz="1600" dirty="0" err="1" smtClean="0"/>
              <a:t>mostrará</a:t>
            </a:r>
            <a:r>
              <a:rPr lang="en-US" sz="1600" dirty="0" smtClean="0"/>
              <a:t> "</a:t>
            </a:r>
            <a:r>
              <a:rPr lang="en-US" sz="1600" dirty="0" err="1" smtClean="0"/>
              <a:t>AutoCal</a:t>
            </a:r>
            <a:r>
              <a:rPr lang="en-US" sz="1600" dirty="0" smtClean="0"/>
              <a:t> menu"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err="1" smtClean="0"/>
              <a:t>Presione</a:t>
            </a:r>
            <a:r>
              <a:rPr lang="en-US" sz="1600" dirty="0" smtClean="0"/>
              <a:t> "Exit"  para </a:t>
            </a:r>
            <a:r>
              <a:rPr lang="en-US" sz="1600" dirty="0" err="1" smtClean="0"/>
              <a:t>mostrar</a:t>
            </a:r>
            <a:r>
              <a:rPr lang="en-US" sz="1600" dirty="0" smtClean="0"/>
              <a:t> la </a:t>
            </a:r>
            <a:r>
              <a:rPr lang="en-US" sz="1600" dirty="0" err="1" smtClean="0"/>
              <a:t>pantalla</a:t>
            </a:r>
            <a:r>
              <a:rPr lang="en-US" sz="1600" dirty="0" smtClean="0"/>
              <a:t> de </a:t>
            </a:r>
            <a:r>
              <a:rPr lang="en-US" sz="1600" dirty="0" err="1" smtClean="0"/>
              <a:t>lectura</a:t>
            </a:r>
            <a:r>
              <a:rPr lang="en-US" sz="1600" dirty="0" smtClean="0"/>
              <a:t> de gas normal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El gas </a:t>
            </a:r>
            <a:r>
              <a:rPr lang="en-US" sz="1600" dirty="0" err="1" smtClean="0"/>
              <a:t>fluye</a:t>
            </a:r>
            <a:r>
              <a:rPr lang="en-US" sz="1600" dirty="0" smtClean="0"/>
              <a:t> a los </a:t>
            </a:r>
            <a:r>
              <a:rPr lang="en-US" sz="1600" dirty="0" err="1" smtClean="0"/>
              <a:t>sensores</a:t>
            </a:r>
            <a:r>
              <a:rPr lang="en-US" sz="1600" dirty="0" smtClean="0"/>
              <a:t>; </a:t>
            </a:r>
            <a:r>
              <a:rPr lang="en-US" sz="1600" dirty="0" err="1" smtClean="0"/>
              <a:t>las</a:t>
            </a:r>
            <a:r>
              <a:rPr lang="en-US" sz="1600" dirty="0" smtClean="0"/>
              <a:t> </a:t>
            </a:r>
            <a:r>
              <a:rPr lang="en-US" sz="1600" dirty="0" err="1" smtClean="0"/>
              <a:t>alarmas</a:t>
            </a:r>
            <a:r>
              <a:rPr lang="en-US" sz="1600" dirty="0" smtClean="0"/>
              <a:t> </a:t>
            </a:r>
            <a:r>
              <a:rPr lang="en-US" sz="1600" dirty="0" err="1" smtClean="0"/>
              <a:t>deben</a:t>
            </a:r>
            <a:r>
              <a:rPr lang="en-US" sz="1600" dirty="0" smtClean="0"/>
              <a:t> </a:t>
            </a:r>
            <a:r>
              <a:rPr lang="en-US" sz="1600" dirty="0" err="1" smtClean="0"/>
              <a:t>activarse</a:t>
            </a:r>
            <a:r>
              <a:rPr lang="en-US" sz="1600" dirty="0" smtClean="0"/>
              <a:t>, y </a:t>
            </a:r>
            <a:r>
              <a:rPr lang="en-US" sz="1600" dirty="0" err="1" smtClean="0"/>
              <a:t>las</a:t>
            </a:r>
            <a:r>
              <a:rPr lang="en-US" sz="1600" dirty="0" smtClean="0"/>
              <a:t> </a:t>
            </a:r>
            <a:r>
              <a:rPr lang="en-US" sz="1600" dirty="0" err="1" smtClean="0"/>
              <a:t>lecturas</a:t>
            </a:r>
            <a:r>
              <a:rPr lang="en-US" sz="1600" dirty="0" smtClean="0"/>
              <a:t> </a:t>
            </a:r>
            <a:r>
              <a:rPr lang="en-US" sz="1600" dirty="0" err="1" smtClean="0"/>
              <a:t>deben</a:t>
            </a:r>
            <a:r>
              <a:rPr lang="en-US" sz="1600" dirty="0" smtClean="0"/>
              <a:t> </a:t>
            </a:r>
            <a:r>
              <a:rPr lang="en-US" sz="1600" dirty="0" err="1" smtClean="0"/>
              <a:t>estabilizarse</a:t>
            </a:r>
            <a:r>
              <a:rPr lang="en-US" sz="1600" dirty="0" smtClean="0"/>
              <a:t> a los </a:t>
            </a:r>
            <a:r>
              <a:rPr lang="en-US" sz="1600" dirty="0" err="1" smtClean="0"/>
              <a:t>valores</a:t>
            </a:r>
            <a:r>
              <a:rPr lang="en-US" sz="1600" dirty="0" smtClean="0"/>
              <a:t> </a:t>
            </a:r>
            <a:r>
              <a:rPr lang="en-US" sz="1600" dirty="0" err="1" smtClean="0"/>
              <a:t>esperados</a:t>
            </a:r>
            <a:r>
              <a:rPr lang="en-US" sz="1600" dirty="0" smtClean="0"/>
              <a:t> (</a:t>
            </a:r>
            <a:r>
              <a:rPr lang="en-US" sz="1600" dirty="0" err="1" smtClean="0"/>
              <a:t>si</a:t>
            </a:r>
            <a:r>
              <a:rPr lang="en-US" sz="1600" dirty="0" smtClean="0"/>
              <a:t> los </a:t>
            </a:r>
            <a:r>
              <a:rPr lang="en-US" sz="1600" dirty="0" err="1" smtClean="0"/>
              <a:t>sensores</a:t>
            </a:r>
            <a:r>
              <a:rPr lang="en-US" sz="1600" dirty="0" smtClean="0"/>
              <a:t> </a:t>
            </a:r>
            <a:r>
              <a:rPr lang="en-US" sz="1600" dirty="0" err="1" smtClean="0"/>
              <a:t>fallan</a:t>
            </a:r>
            <a:r>
              <a:rPr lang="en-US" sz="1600" dirty="0" smtClean="0"/>
              <a:t> para responder </a:t>
            </a:r>
            <a:r>
              <a:rPr lang="en-US" sz="1600" dirty="0" err="1" smtClean="0"/>
              <a:t>apropiadamente</a:t>
            </a:r>
            <a:r>
              <a:rPr lang="en-US" sz="1600" dirty="0" smtClean="0"/>
              <a:t>, el </a:t>
            </a:r>
            <a:r>
              <a:rPr lang="en-US" sz="1600" dirty="0" err="1" smtClean="0"/>
              <a:t>equipo</a:t>
            </a:r>
            <a:r>
              <a:rPr lang="en-US" sz="1600" dirty="0" smtClean="0"/>
              <a:t> </a:t>
            </a:r>
            <a:r>
              <a:rPr lang="en-US" sz="1600" dirty="0" err="1" smtClean="0"/>
              <a:t>debe</a:t>
            </a:r>
            <a:r>
              <a:rPr lang="en-US" sz="1600" dirty="0" smtClean="0"/>
              <a:t> </a:t>
            </a:r>
            <a:r>
              <a:rPr lang="en-US" sz="1600" dirty="0" err="1" smtClean="0"/>
              <a:t>calibrarse</a:t>
            </a:r>
            <a:r>
              <a:rPr lang="en-US" sz="1600" dirty="0" smtClean="0"/>
              <a:t> antes para </a:t>
            </a:r>
            <a:r>
              <a:rPr lang="en-US" sz="1600" dirty="0" err="1" smtClean="0"/>
              <a:t>cualquier</a:t>
            </a:r>
            <a:r>
              <a:rPr lang="en-US" sz="1600" dirty="0" smtClean="0"/>
              <a:t> </a:t>
            </a:r>
            <a:r>
              <a:rPr lang="en-US" sz="1600" dirty="0" err="1" smtClean="0"/>
              <a:t>uso</a:t>
            </a:r>
            <a:r>
              <a:rPr lang="en-US" sz="1600" dirty="0" smtClean="0"/>
              <a:t> </a:t>
            </a:r>
            <a:r>
              <a:rPr lang="en-US" sz="1600" dirty="0" err="1" smtClean="0"/>
              <a:t>futuro</a:t>
            </a:r>
            <a:r>
              <a:rPr lang="en-US" sz="1600" dirty="0" smtClean="0"/>
              <a:t>)  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err="1" smtClean="0"/>
              <a:t>Apague</a:t>
            </a:r>
            <a:r>
              <a:rPr lang="en-US" sz="1600" dirty="0" smtClean="0"/>
              <a:t> el gas, </a:t>
            </a:r>
            <a:r>
              <a:rPr lang="en-US" sz="1600" dirty="0" err="1" smtClean="0"/>
              <a:t>remueva</a:t>
            </a:r>
            <a:r>
              <a:rPr lang="en-US" sz="1600" dirty="0" smtClean="0"/>
              <a:t> el                  </a:t>
            </a:r>
            <a:r>
              <a:rPr lang="en-US" sz="1600" dirty="0" err="1" smtClean="0"/>
              <a:t>adaptador</a:t>
            </a:r>
            <a:r>
              <a:rPr lang="en-US" sz="1600" dirty="0" smtClean="0"/>
              <a:t>  y </a:t>
            </a:r>
            <a:r>
              <a:rPr lang="en-US" sz="1600" dirty="0" err="1" smtClean="0"/>
              <a:t>permita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</a:t>
            </a:r>
            <a:r>
              <a:rPr lang="en-US" sz="1600" dirty="0" err="1" smtClean="0"/>
              <a:t>las</a:t>
            </a:r>
            <a:r>
              <a:rPr lang="en-US" sz="1600" dirty="0" smtClean="0"/>
              <a:t>                  </a:t>
            </a:r>
            <a:r>
              <a:rPr lang="en-US" sz="1600" dirty="0" err="1" smtClean="0"/>
              <a:t>lecturas</a:t>
            </a:r>
            <a:r>
              <a:rPr lang="en-US" sz="1600" dirty="0" smtClean="0"/>
              <a:t> se </a:t>
            </a:r>
            <a:r>
              <a:rPr lang="en-US" sz="1600" dirty="0" err="1" smtClean="0"/>
              <a:t>estabilicen</a:t>
            </a:r>
            <a:r>
              <a:rPr lang="en-US" sz="1600" dirty="0" smtClean="0"/>
              <a:t> a los                    </a:t>
            </a:r>
            <a:r>
              <a:rPr lang="en-US" sz="1600" dirty="0" err="1" smtClean="0"/>
              <a:t>valores</a:t>
            </a:r>
            <a:r>
              <a:rPr lang="en-US" sz="1600" dirty="0" smtClean="0"/>
              <a:t> del </a:t>
            </a:r>
            <a:r>
              <a:rPr lang="en-US" sz="1600" dirty="0" err="1" smtClean="0"/>
              <a:t>aire</a:t>
            </a:r>
            <a:r>
              <a:rPr lang="en-US" sz="1600" dirty="0" smtClean="0"/>
              <a:t> </a:t>
            </a:r>
            <a:r>
              <a:rPr lang="en-US" sz="1600" dirty="0" err="1" smtClean="0"/>
              <a:t>libre</a:t>
            </a:r>
            <a:r>
              <a:rPr lang="en-US" sz="16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6300518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65113" y="946150"/>
            <a:ext cx="1966912" cy="484188"/>
          </a:xfrm>
        </p:spPr>
        <p:txBody>
          <a:bodyPr/>
          <a:lstStyle/>
          <a:p>
            <a:r>
              <a:rPr lang="en-US" sz="2000" dirty="0" smtClean="0"/>
              <a:t>Bump Test</a:t>
            </a:r>
          </a:p>
        </p:txBody>
      </p:sp>
      <p:sp>
        <p:nvSpPr>
          <p:cNvPr id="60419" name="Line 8"/>
          <p:cNvSpPr>
            <a:spLocks noChangeShapeType="1"/>
          </p:cNvSpPr>
          <p:nvPr/>
        </p:nvSpPr>
        <p:spPr bwMode="auto">
          <a:xfrm>
            <a:off x="0" y="1458913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6146" y="379413"/>
            <a:ext cx="6207369" cy="4655901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042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8574" y="1541463"/>
            <a:ext cx="2424479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err="1" smtClean="0"/>
              <a:t>Respuesta</a:t>
            </a:r>
            <a:r>
              <a:rPr lang="en-US" sz="1600" dirty="0" smtClean="0"/>
              <a:t> de </a:t>
            </a:r>
            <a:r>
              <a:rPr lang="en-US" sz="1600" dirty="0" err="1" smtClean="0"/>
              <a:t>sensores</a:t>
            </a:r>
            <a:r>
              <a:rPr lang="en-US" sz="1600" dirty="0" smtClean="0"/>
              <a:t> a Quad Mix (graphs)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err="1" smtClean="0"/>
              <a:t>Lecturas</a:t>
            </a:r>
            <a:r>
              <a:rPr lang="en-US" sz="1600" dirty="0" smtClean="0"/>
              <a:t> </a:t>
            </a:r>
            <a:r>
              <a:rPr lang="en-US" sz="1600" dirty="0" err="1" smtClean="0"/>
              <a:t>registradas</a:t>
            </a:r>
            <a:r>
              <a:rPr lang="en-US" sz="1600" dirty="0" smtClean="0"/>
              <a:t> </a:t>
            </a:r>
            <a:r>
              <a:rPr lang="en-US" sz="1600" dirty="0" err="1" smtClean="0"/>
              <a:t>mientras</a:t>
            </a:r>
            <a:r>
              <a:rPr lang="en-US" sz="1600" dirty="0" smtClean="0"/>
              <a:t> </a:t>
            </a:r>
            <a:r>
              <a:rPr lang="en-US" sz="1600" dirty="0" err="1" smtClean="0"/>
              <a:t>equipo</a:t>
            </a:r>
            <a:r>
              <a:rPr lang="en-US" sz="1600" dirty="0" smtClean="0"/>
              <a:t> opera en </a:t>
            </a:r>
            <a:r>
              <a:rPr lang="en-US" sz="1600" dirty="0" err="1" smtClean="0"/>
              <a:t>modo</a:t>
            </a:r>
            <a:r>
              <a:rPr lang="en-US" sz="1600" dirty="0" smtClean="0"/>
              <a:t> normal de </a:t>
            </a:r>
            <a:r>
              <a:rPr lang="en-US" sz="1600" dirty="0" err="1" smtClean="0"/>
              <a:t>lectura</a:t>
            </a:r>
            <a:r>
              <a:rPr lang="en-US" sz="1600" dirty="0" smtClean="0"/>
              <a:t> de gas 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err="1" smtClean="0"/>
              <a:t>Respuesta</a:t>
            </a:r>
            <a:r>
              <a:rPr lang="en-US" sz="1600" dirty="0" smtClean="0"/>
              <a:t> </a:t>
            </a:r>
            <a:r>
              <a:rPr lang="en-US" sz="1600" dirty="0" err="1" smtClean="0"/>
              <a:t>simultánea</a:t>
            </a:r>
            <a:r>
              <a:rPr lang="en-US" sz="1600" dirty="0" smtClean="0"/>
              <a:t> a los </a:t>
            </a:r>
            <a:r>
              <a:rPr lang="en-US" sz="1600" dirty="0" err="1" smtClean="0"/>
              <a:t>cuatro</a:t>
            </a:r>
            <a:r>
              <a:rPr lang="en-US" sz="1600" dirty="0" smtClean="0"/>
              <a:t> gases, </a:t>
            </a:r>
            <a:r>
              <a:rPr lang="en-US" sz="1600" dirty="0" err="1" smtClean="0"/>
              <a:t>así</a:t>
            </a:r>
            <a:r>
              <a:rPr lang="en-US" sz="1600" dirty="0" smtClean="0"/>
              <a:t> </a:t>
            </a:r>
            <a:r>
              <a:rPr lang="en-US" sz="1600" dirty="0" err="1" smtClean="0"/>
              <a:t>como</a:t>
            </a:r>
            <a:r>
              <a:rPr lang="en-US" sz="1600" dirty="0" smtClean="0"/>
              <a:t> </a:t>
            </a:r>
            <a:r>
              <a:rPr lang="en-US" sz="1600" dirty="0" err="1" smtClean="0"/>
              <a:t>armonía</a:t>
            </a:r>
            <a:r>
              <a:rPr lang="en-US" sz="1600" dirty="0" smtClean="0"/>
              <a:t> entre </a:t>
            </a:r>
            <a:r>
              <a:rPr lang="en-US" sz="1600" dirty="0" err="1" smtClean="0"/>
              <a:t>las</a:t>
            </a:r>
            <a:r>
              <a:rPr lang="en-US" sz="1600" dirty="0" smtClean="0"/>
              <a:t> </a:t>
            </a:r>
            <a:r>
              <a:rPr lang="en-US" sz="1600" dirty="0" err="1" smtClean="0"/>
              <a:t>concentraciones</a:t>
            </a:r>
            <a:r>
              <a:rPr lang="en-US" sz="1600" dirty="0" smtClean="0"/>
              <a:t> de </a:t>
            </a:r>
            <a:r>
              <a:rPr lang="en-US" sz="1600" dirty="0" err="1" smtClean="0"/>
              <a:t>calibraciones</a:t>
            </a:r>
            <a:r>
              <a:rPr lang="en-US" sz="1600" dirty="0" smtClean="0"/>
              <a:t> de gas y </a:t>
            </a:r>
            <a:r>
              <a:rPr lang="en-US" sz="1600" dirty="0" err="1" smtClean="0"/>
              <a:t>las</a:t>
            </a:r>
            <a:r>
              <a:rPr lang="en-US" sz="1600" dirty="0" smtClean="0"/>
              <a:t> </a:t>
            </a:r>
            <a:r>
              <a:rPr lang="en-US" sz="1600" dirty="0" err="1" smtClean="0"/>
              <a:t>lecturas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967403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6969125" cy="739775"/>
          </a:xfrm>
        </p:spPr>
        <p:txBody>
          <a:bodyPr/>
          <a:lstStyle/>
          <a:p>
            <a:r>
              <a:rPr lang="en-US" sz="2400" dirty="0" err="1" smtClean="0"/>
              <a:t>Causas</a:t>
            </a:r>
            <a:r>
              <a:rPr lang="en-US" sz="2400" dirty="0" smtClean="0"/>
              <a:t> de la </a:t>
            </a:r>
            <a:r>
              <a:rPr lang="en-US" sz="2400" dirty="0" err="1" smtClean="0"/>
              <a:t>Deficiencia</a:t>
            </a:r>
            <a:r>
              <a:rPr lang="en-US" sz="2400" dirty="0" smtClean="0"/>
              <a:t> de </a:t>
            </a:r>
            <a:r>
              <a:rPr lang="en-US" sz="2400" dirty="0" err="1" smtClean="0"/>
              <a:t>Oxigeno</a:t>
            </a:r>
            <a:endParaRPr lang="en-US" sz="2400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6258" y="1228271"/>
            <a:ext cx="4524499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Combustion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err="1" smtClean="0"/>
              <a:t>Equipos</a:t>
            </a:r>
            <a:r>
              <a:rPr lang="en-US" dirty="0" smtClean="0"/>
              <a:t> de </a:t>
            </a:r>
            <a:r>
              <a:rPr lang="en-US" dirty="0" err="1" smtClean="0"/>
              <a:t>soldadura</a:t>
            </a:r>
            <a:r>
              <a:rPr lang="en-US" dirty="0" smtClean="0"/>
              <a:t> y </a:t>
            </a:r>
            <a:r>
              <a:rPr lang="en-US" dirty="0" err="1" smtClean="0"/>
              <a:t>corte</a:t>
            </a:r>
            <a:r>
              <a:rPr lang="en-US" dirty="0" smtClean="0"/>
              <a:t> 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err="1" smtClean="0"/>
              <a:t>Motores</a:t>
            </a:r>
            <a:r>
              <a:rPr lang="en-US" dirty="0" smtClean="0"/>
              <a:t> con combustion </a:t>
            </a:r>
            <a:r>
              <a:rPr lang="en-US" dirty="0" err="1" smtClean="0"/>
              <a:t>interna</a:t>
            </a:r>
            <a:endParaRPr lang="en-US" dirty="0" smtClean="0"/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err="1" smtClean="0"/>
              <a:t>Descomposición</a:t>
            </a:r>
            <a:r>
              <a:rPr lang="en-US" dirty="0" smtClean="0"/>
              <a:t> de </a:t>
            </a:r>
            <a:r>
              <a:rPr lang="en-US" dirty="0" err="1" smtClean="0"/>
              <a:t>materia</a:t>
            </a:r>
            <a:r>
              <a:rPr lang="en-US" dirty="0" smtClean="0"/>
              <a:t> </a:t>
            </a:r>
            <a:r>
              <a:rPr lang="en-US" dirty="0" err="1" smtClean="0"/>
              <a:t>orgánica</a:t>
            </a:r>
            <a:endParaRPr lang="en-US" dirty="0" smtClean="0"/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err="1" smtClean="0"/>
              <a:t>Alimentos</a:t>
            </a:r>
            <a:r>
              <a:rPr lang="en-US" dirty="0" smtClean="0"/>
              <a:t> </a:t>
            </a:r>
            <a:r>
              <a:rPr lang="en-US" dirty="0" err="1" smtClean="0"/>
              <a:t>putrefactos</a:t>
            </a:r>
            <a:r>
              <a:rPr lang="en-US" dirty="0" smtClean="0"/>
              <a:t>, flora y </a:t>
            </a:r>
            <a:r>
              <a:rPr lang="en-US" dirty="0" err="1" smtClean="0"/>
              <a:t>fermantación</a:t>
            </a:r>
            <a:r>
              <a:rPr lang="en-US" dirty="0" smtClean="0"/>
              <a:t> 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err="1" smtClean="0"/>
              <a:t>Oxidacion</a:t>
            </a:r>
            <a:r>
              <a:rPr lang="en-US" dirty="0" smtClean="0"/>
              <a:t>  de </a:t>
            </a:r>
            <a:r>
              <a:rPr lang="en-US" dirty="0" err="1" smtClean="0"/>
              <a:t>metales</a:t>
            </a:r>
            <a:r>
              <a:rPr lang="en-US" dirty="0" smtClean="0"/>
              <a:t> </a:t>
            </a:r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err="1" smtClean="0"/>
              <a:t>Corrosión</a:t>
            </a:r>
            <a:endParaRPr lang="en-US" dirty="0" smtClean="0"/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err="1" smtClean="0"/>
              <a:t>Intertización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err="1" smtClean="0"/>
              <a:t>Desplazamiento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err="1" smtClean="0"/>
              <a:t>Absorción</a:t>
            </a:r>
            <a:endParaRPr lang="en-US" dirty="0" smtClean="0">
              <a:solidFill>
                <a:schemeClr val="bg2"/>
              </a:solidFill>
            </a:endParaRPr>
          </a:p>
        </p:txBody>
      </p:sp>
      <p:sp>
        <p:nvSpPr>
          <p:cNvPr id="8197" name="Line 54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196" name="Picture 53" descr="OSHA low oxygen as consequence of vertical dept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7619" y="827572"/>
            <a:ext cx="3778455" cy="457931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title"/>
          </p:nvPr>
        </p:nvSpPr>
        <p:spPr>
          <a:xfrm>
            <a:off x="265113" y="946150"/>
            <a:ext cx="1966912" cy="484188"/>
          </a:xfrm>
        </p:spPr>
        <p:txBody>
          <a:bodyPr/>
          <a:lstStyle/>
          <a:p>
            <a:r>
              <a:rPr lang="en-US" sz="2000" dirty="0" smtClean="0"/>
              <a:t>Bump Test</a:t>
            </a:r>
          </a:p>
        </p:txBody>
      </p:sp>
      <p:sp>
        <p:nvSpPr>
          <p:cNvPr id="61443" name="Line 4"/>
          <p:cNvSpPr>
            <a:spLocks noChangeShapeType="1"/>
          </p:cNvSpPr>
          <p:nvPr/>
        </p:nvSpPr>
        <p:spPr bwMode="auto">
          <a:xfrm>
            <a:off x="0" y="1458913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6144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1527175"/>
            <a:ext cx="2351088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70000"/>
              </a:spcAft>
            </a:pPr>
            <a:r>
              <a:rPr lang="en-US" sz="1600" dirty="0" err="1"/>
              <a:t>Respuesta</a:t>
            </a:r>
            <a:r>
              <a:rPr lang="en-US" sz="1600" dirty="0"/>
              <a:t> de </a:t>
            </a:r>
            <a:r>
              <a:rPr lang="en-US" sz="1600" dirty="0" err="1"/>
              <a:t>sensores</a:t>
            </a:r>
            <a:r>
              <a:rPr lang="en-US" sz="1600" dirty="0"/>
              <a:t> a Quad </a:t>
            </a:r>
            <a:r>
              <a:rPr lang="en-US" sz="1600" dirty="0" smtClean="0"/>
              <a:t>Mix (</a:t>
            </a:r>
            <a:r>
              <a:rPr lang="en-US" sz="1600" dirty="0"/>
              <a:t>table</a:t>
            </a:r>
            <a:r>
              <a:rPr lang="en-US" sz="1600" dirty="0" smtClean="0"/>
              <a:t>)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err="1"/>
              <a:t>Lecturas</a:t>
            </a:r>
            <a:r>
              <a:rPr lang="en-US" sz="1600" dirty="0"/>
              <a:t> </a:t>
            </a:r>
            <a:r>
              <a:rPr lang="en-US" sz="1600" dirty="0" err="1"/>
              <a:t>registradas</a:t>
            </a:r>
            <a:r>
              <a:rPr lang="en-US" sz="1600" dirty="0"/>
              <a:t> </a:t>
            </a:r>
            <a:r>
              <a:rPr lang="en-US" sz="1600" dirty="0" err="1"/>
              <a:t>mientras</a:t>
            </a:r>
            <a:r>
              <a:rPr lang="en-US" sz="1600" dirty="0"/>
              <a:t> </a:t>
            </a:r>
            <a:r>
              <a:rPr lang="en-US" sz="1600" dirty="0" err="1"/>
              <a:t>equipo</a:t>
            </a:r>
            <a:r>
              <a:rPr lang="en-US" sz="1600" dirty="0"/>
              <a:t> opera en </a:t>
            </a:r>
            <a:r>
              <a:rPr lang="en-US" sz="1600" dirty="0" err="1"/>
              <a:t>modo</a:t>
            </a:r>
            <a:r>
              <a:rPr lang="en-US" sz="1600" dirty="0"/>
              <a:t> normal de </a:t>
            </a:r>
            <a:r>
              <a:rPr lang="en-US" sz="1600" dirty="0" err="1"/>
              <a:t>lectura</a:t>
            </a:r>
            <a:r>
              <a:rPr lang="en-US" sz="1600" dirty="0"/>
              <a:t> de gas  </a:t>
            </a:r>
          </a:p>
          <a:p>
            <a:pPr>
              <a:spcBef>
                <a:spcPct val="0"/>
              </a:spcBef>
              <a:spcAft>
                <a:spcPct val="70000"/>
              </a:spcAft>
            </a:pPr>
            <a:r>
              <a:rPr lang="en-US" sz="1600" dirty="0" err="1" smtClean="0"/>
              <a:t>Cuando</a:t>
            </a:r>
            <a:r>
              <a:rPr lang="en-US" sz="1600" dirty="0" smtClean="0"/>
              <a:t> un sensor </a:t>
            </a:r>
            <a:r>
              <a:rPr lang="en-US" sz="1600" dirty="0" err="1" smtClean="0"/>
              <a:t>está</a:t>
            </a:r>
            <a:r>
              <a:rPr lang="en-US" sz="1600" dirty="0" smtClean="0"/>
              <a:t> en </a:t>
            </a:r>
            <a:r>
              <a:rPr lang="en-US" sz="1600" dirty="0" err="1" smtClean="0"/>
              <a:t>lecturas</a:t>
            </a:r>
            <a:r>
              <a:rPr lang="en-US" sz="1600" dirty="0" smtClean="0"/>
              <a:t> de </a:t>
            </a:r>
            <a:r>
              <a:rPr lang="en-US" sz="1600" dirty="0" err="1" smtClean="0"/>
              <a:t>alarma</a:t>
            </a:r>
            <a:r>
              <a:rPr lang="en-US" sz="1600" dirty="0" smtClean="0"/>
              <a:t> y </a:t>
            </a:r>
            <a:r>
              <a:rPr lang="en-US" sz="1600" dirty="0" err="1" smtClean="0"/>
              <a:t>registradas</a:t>
            </a:r>
            <a:r>
              <a:rPr lang="en-US" sz="1600" dirty="0" smtClean="0"/>
              <a:t> en </a:t>
            </a:r>
            <a:r>
              <a:rPr lang="en-US" sz="1600" dirty="0" err="1" smtClean="0"/>
              <a:t>rojo</a:t>
            </a:r>
            <a:endParaRPr lang="en-US" sz="1600" dirty="0" smtClean="0"/>
          </a:p>
        </p:txBody>
      </p:sp>
      <p:pic>
        <p:nvPicPr>
          <p:cNvPr id="6144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0138" y="379413"/>
            <a:ext cx="6559550" cy="4919662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14382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Manual </a:t>
            </a:r>
            <a:r>
              <a:rPr lang="en-US" sz="2000" dirty="0" err="1" smtClean="0"/>
              <a:t>AutoCal</a:t>
            </a:r>
            <a:endParaRPr lang="en-US" sz="2000" dirty="0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4488" y="1054100"/>
            <a:ext cx="7062787" cy="4508500"/>
          </a:xfrm>
        </p:spPr>
        <p:txBody>
          <a:bodyPr/>
          <a:lstStyle/>
          <a:p>
            <a:r>
              <a:rPr lang="en-US" sz="1800" dirty="0" err="1" smtClean="0"/>
              <a:t>AutoCal</a:t>
            </a:r>
            <a:r>
              <a:rPr lang="en-US" sz="1800" dirty="0" smtClean="0"/>
              <a:t> </a:t>
            </a:r>
            <a:r>
              <a:rPr lang="en-US" sz="1800" dirty="0" err="1" smtClean="0"/>
              <a:t>permite</a:t>
            </a:r>
            <a:r>
              <a:rPr lang="en-US" sz="1800" dirty="0" smtClean="0"/>
              <a:t> al </a:t>
            </a:r>
            <a:r>
              <a:rPr lang="en-US" sz="1800" dirty="0" err="1" smtClean="0"/>
              <a:t>equipo</a:t>
            </a:r>
            <a:r>
              <a:rPr lang="en-US" sz="1800" dirty="0" smtClean="0"/>
              <a:t> </a:t>
            </a:r>
            <a:r>
              <a:rPr lang="en-US" sz="1800" dirty="0" err="1" smtClean="0"/>
              <a:t>ser</a:t>
            </a:r>
            <a:r>
              <a:rPr lang="en-US" sz="1800" dirty="0" smtClean="0"/>
              <a:t> </a:t>
            </a:r>
            <a:r>
              <a:rPr lang="en-US" sz="1800" dirty="0" err="1" smtClean="0"/>
              <a:t>sometido</a:t>
            </a:r>
            <a:r>
              <a:rPr lang="en-US" sz="1800" dirty="0" smtClean="0"/>
              <a:t> al “Fresh air” </a:t>
            </a:r>
            <a:r>
              <a:rPr lang="es-PE" sz="1800" dirty="0" smtClean="0"/>
              <a:t>(Aire fresco) </a:t>
            </a:r>
            <a:r>
              <a:rPr lang="en-US" sz="1800" dirty="0" smtClean="0"/>
              <a:t>or “Calibration” (span) </a:t>
            </a:r>
            <a:r>
              <a:rPr lang="en-US" sz="1800" dirty="0" err="1" smtClean="0"/>
              <a:t>ajustada</a:t>
            </a:r>
            <a:r>
              <a:rPr lang="en-US" sz="1800" dirty="0" smtClean="0"/>
              <a:t> </a:t>
            </a:r>
            <a:r>
              <a:rPr lang="en-US" sz="1800" dirty="0" err="1" smtClean="0"/>
              <a:t>si</a:t>
            </a:r>
            <a:r>
              <a:rPr lang="en-US" sz="1800" dirty="0" smtClean="0"/>
              <a:t> </a:t>
            </a:r>
            <a:r>
              <a:rPr lang="en-US" sz="1800" dirty="0" err="1" smtClean="0"/>
              <a:t>es</a:t>
            </a:r>
            <a:r>
              <a:rPr lang="en-US" sz="1800" dirty="0" smtClean="0"/>
              <a:t> </a:t>
            </a:r>
            <a:r>
              <a:rPr lang="en-US" sz="1800" dirty="0" err="1" smtClean="0"/>
              <a:t>necesario</a:t>
            </a:r>
            <a:endParaRPr lang="en-US" sz="1800" dirty="0" smtClean="0"/>
          </a:p>
        </p:txBody>
      </p:sp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0363" y="1989138"/>
            <a:ext cx="3716337" cy="1487363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</p:pic>
      <p:sp>
        <p:nvSpPr>
          <p:cNvPr id="62469" name="Line 5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62470" name="Picture 7" descr="IMG_4438 outline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1097" y="2696308"/>
            <a:ext cx="4806950" cy="360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476" y="3330454"/>
            <a:ext cx="2563202" cy="1242012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2" name="Picture 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856" y="1772628"/>
            <a:ext cx="2750160" cy="1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3" name="Picture 1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544" y="4794007"/>
            <a:ext cx="2585549" cy="1264534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146962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295400" y="3086100"/>
            <a:ext cx="381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sz="1600" i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-109538" y="577850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graphicFrame>
        <p:nvGraphicFramePr>
          <p:cNvPr id="6349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901590"/>
              </p:ext>
            </p:extLst>
          </p:nvPr>
        </p:nvGraphicFramePr>
        <p:xfrm>
          <a:off x="6122419" y="1186356"/>
          <a:ext cx="2581966" cy="1231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8" r:id="rId4" imgW="2514286" imgH="1238423" progId="PBrush">
                  <p:embed/>
                </p:oleObj>
              </mc:Choice>
              <mc:Fallback>
                <p:oleObj r:id="rId4" imgW="2514286" imgH="1238423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2419" y="1186356"/>
                        <a:ext cx="2581966" cy="1231529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3315620"/>
              </p:ext>
            </p:extLst>
          </p:nvPr>
        </p:nvGraphicFramePr>
        <p:xfrm>
          <a:off x="6128238" y="2642815"/>
          <a:ext cx="2558562" cy="1218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9" r:id="rId6" imgW="2514286" imgH="1238423" progId="PBrush">
                  <p:embed/>
                </p:oleObj>
              </mc:Choice>
              <mc:Fallback>
                <p:oleObj r:id="rId6" imgW="2514286" imgH="1238423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8238" y="2642815"/>
                        <a:ext cx="2558562" cy="121896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7762077"/>
              </p:ext>
            </p:extLst>
          </p:nvPr>
        </p:nvGraphicFramePr>
        <p:xfrm>
          <a:off x="6119447" y="4138250"/>
          <a:ext cx="2584937" cy="1232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0" r:id="rId8" imgW="2514286" imgH="1238423" progId="PBrush">
                  <p:embed/>
                </p:oleObj>
              </mc:Choice>
              <mc:Fallback>
                <p:oleObj r:id="rId8" imgW="2514286" imgH="1238423" progId="PBrush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9447" y="4138250"/>
                        <a:ext cx="2584937" cy="1232946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5" name="Rectangle 8"/>
          <p:cNvSpPr>
            <a:spLocks noChangeArrowheads="1"/>
          </p:cNvSpPr>
          <p:nvPr/>
        </p:nvSpPr>
        <p:spPr bwMode="auto">
          <a:xfrm>
            <a:off x="3124200" y="18716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graphicFrame>
        <p:nvGraphicFramePr>
          <p:cNvPr id="6349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9311078"/>
              </p:ext>
            </p:extLst>
          </p:nvPr>
        </p:nvGraphicFramePr>
        <p:xfrm>
          <a:off x="540117" y="1455738"/>
          <a:ext cx="2371725" cy="254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1" name="Bitmap Image" r:id="rId10" imgW="2316600" imgH="2560320" progId="PBrush">
                  <p:embed/>
                </p:oleObj>
              </mc:Choice>
              <mc:Fallback>
                <p:oleObj name="Bitmap Image" r:id="rId10" imgW="2316600" imgH="2560320" progId="PBrush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117" y="1455738"/>
                        <a:ext cx="2371725" cy="254952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7" name="Text Box 10"/>
          <p:cNvSpPr txBox="1">
            <a:spLocks noChangeArrowheads="1"/>
          </p:cNvSpPr>
          <p:nvPr/>
        </p:nvSpPr>
        <p:spPr bwMode="auto">
          <a:xfrm>
            <a:off x="416167" y="4404215"/>
            <a:ext cx="2634763" cy="1034129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square"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GB" sz="1600" i="1" dirty="0" err="1" smtClean="0">
                <a:solidFill>
                  <a:srgbClr val="000000"/>
                </a:solidFill>
                <a:cs typeface="Arial" charset="0"/>
              </a:rPr>
              <a:t>Inserte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 el </a:t>
            </a:r>
            <a:r>
              <a:rPr lang="en-GB" sz="1600" i="1" dirty="0" err="1" smtClean="0">
                <a:solidFill>
                  <a:srgbClr val="000000"/>
                </a:solidFill>
                <a:cs typeface="Arial" charset="0"/>
              </a:rPr>
              <a:t>cal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sz="1600" i="1" dirty="0">
                <a:solidFill>
                  <a:srgbClr val="000000"/>
                </a:solidFill>
                <a:cs typeface="Arial" charset="0"/>
              </a:rPr>
              <a:t>cap 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a la </a:t>
            </a:r>
            <a:r>
              <a:rPr lang="en-GB" sz="1600" i="1" dirty="0" err="1" smtClean="0">
                <a:solidFill>
                  <a:srgbClr val="000000"/>
                </a:solidFill>
                <a:cs typeface="Arial" charset="0"/>
              </a:rPr>
              <a:t>unidad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; el </a:t>
            </a:r>
            <a:r>
              <a:rPr lang="en-GB" sz="1600" i="1" dirty="0" err="1" smtClean="0">
                <a:solidFill>
                  <a:srgbClr val="000000"/>
                </a:solidFill>
                <a:cs typeface="Arial" charset="0"/>
              </a:rPr>
              <a:t>equipo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sz="1600" i="1" dirty="0" err="1" smtClean="0">
                <a:solidFill>
                  <a:srgbClr val="000000"/>
                </a:solidFill>
                <a:cs typeface="Arial" charset="0"/>
              </a:rPr>
              <a:t>entra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sz="1600" i="1" dirty="0" err="1" smtClean="0">
                <a:solidFill>
                  <a:srgbClr val="000000"/>
                </a:solidFill>
                <a:cs typeface="Arial" charset="0"/>
              </a:rPr>
              <a:t>automáticamente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 al </a:t>
            </a:r>
            <a:r>
              <a:rPr lang="en-GB" sz="1600" i="1" dirty="0" err="1" smtClean="0">
                <a:solidFill>
                  <a:srgbClr val="000000"/>
                </a:solidFill>
                <a:cs typeface="Arial" charset="0"/>
              </a:rPr>
              <a:t>menú</a:t>
            </a:r>
            <a:endParaRPr lang="en-GB" sz="1600" i="1" dirty="0" smtClean="0">
              <a:solidFill>
                <a:srgbClr val="000000"/>
              </a:solidFill>
              <a:cs typeface="Arial" charset="0"/>
            </a:endParaRPr>
          </a:p>
          <a:p>
            <a:pPr algn="l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“</a:t>
            </a:r>
            <a:r>
              <a:rPr lang="en-GB" sz="1600" i="1" dirty="0" err="1" smtClean="0">
                <a:solidFill>
                  <a:srgbClr val="000000"/>
                </a:solidFill>
                <a:cs typeface="Arial" charset="0"/>
              </a:rPr>
              <a:t>AutoCal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”</a:t>
            </a:r>
            <a:endParaRPr lang="de-DE" sz="1600" i="1" dirty="0">
              <a:solidFill>
                <a:srgbClr val="000000"/>
              </a:solidFill>
            </a:endParaRPr>
          </a:p>
        </p:txBody>
      </p:sp>
      <p:sp>
        <p:nvSpPr>
          <p:cNvPr id="63498" name="Rectangle 11"/>
          <p:cNvSpPr>
            <a:spLocks noChangeArrowheads="1"/>
          </p:cNvSpPr>
          <p:nvPr/>
        </p:nvSpPr>
        <p:spPr bwMode="auto">
          <a:xfrm>
            <a:off x="3044825" y="1289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63499" name="Text Box 12"/>
          <p:cNvSpPr txBox="1">
            <a:spLocks noChangeArrowheads="1"/>
          </p:cNvSpPr>
          <p:nvPr/>
        </p:nvSpPr>
        <p:spPr bwMode="auto">
          <a:xfrm>
            <a:off x="3393830" y="1589210"/>
            <a:ext cx="2177562" cy="984885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square"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None/>
            </a:pPr>
            <a:r>
              <a:rPr lang="en-GB" sz="1600" i="1" dirty="0" err="1" smtClean="0">
                <a:solidFill>
                  <a:srgbClr val="000000"/>
                </a:solidFill>
                <a:cs typeface="Arial" charset="0"/>
              </a:rPr>
              <a:t>Escoja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 ZERO o </a:t>
            </a:r>
            <a:r>
              <a:rPr lang="en-GB" sz="1600" i="1" dirty="0">
                <a:solidFill>
                  <a:srgbClr val="000000"/>
                </a:solidFill>
                <a:cs typeface="Arial" charset="0"/>
              </a:rPr>
              <a:t>CAL 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y </a:t>
            </a:r>
            <a:r>
              <a:rPr lang="en-GB" sz="1600" i="1" dirty="0" err="1" smtClean="0">
                <a:solidFill>
                  <a:srgbClr val="000000"/>
                </a:solidFill>
                <a:cs typeface="Arial" charset="0"/>
              </a:rPr>
              <a:t>aplique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 el gas </a:t>
            </a:r>
            <a:r>
              <a:rPr lang="en-GB" sz="1600" i="1" dirty="0">
                <a:solidFill>
                  <a:srgbClr val="000000"/>
                </a:solidFill>
                <a:cs typeface="Arial" charset="0"/>
              </a:rPr>
              <a:t/>
            </a:r>
            <a:br>
              <a:rPr lang="en-GB" sz="1600" i="1" dirty="0">
                <a:solidFill>
                  <a:srgbClr val="000000"/>
                </a:solidFill>
                <a:cs typeface="Arial" charset="0"/>
              </a:rPr>
            </a:b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GB" sz="1600" i="1" dirty="0" err="1" smtClean="0">
                <a:solidFill>
                  <a:srgbClr val="000000"/>
                </a:solidFill>
                <a:cs typeface="Arial" charset="0"/>
              </a:rPr>
              <a:t>si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sz="1600" i="1" dirty="0" err="1" smtClean="0">
                <a:solidFill>
                  <a:srgbClr val="000000"/>
                </a:solidFill>
                <a:cs typeface="Arial" charset="0"/>
              </a:rPr>
              <a:t>esta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sz="1600" i="1" dirty="0" err="1" smtClean="0">
                <a:solidFill>
                  <a:srgbClr val="000000"/>
                </a:solidFill>
                <a:cs typeface="Arial" charset="0"/>
              </a:rPr>
              <a:t>calibrando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), </a:t>
            </a:r>
            <a:r>
              <a:rPr lang="en-GB" sz="1600" i="1" dirty="0" err="1" smtClean="0">
                <a:solidFill>
                  <a:srgbClr val="000000"/>
                </a:solidFill>
                <a:cs typeface="Arial" charset="0"/>
              </a:rPr>
              <a:t>Ej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. </a:t>
            </a:r>
            <a:r>
              <a:rPr lang="en-GB" sz="1600" i="1" dirty="0" err="1" smtClean="0">
                <a:solidFill>
                  <a:srgbClr val="000000"/>
                </a:solidFill>
                <a:cs typeface="Arial" charset="0"/>
              </a:rPr>
              <a:t>Mezcla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 deH</a:t>
            </a:r>
            <a:r>
              <a:rPr lang="en-GB" sz="1600" i="1" baseline="-30000" dirty="0" smtClean="0">
                <a:solidFill>
                  <a:srgbClr val="000000"/>
                </a:solidFill>
                <a:cs typeface="Arial" charset="0"/>
              </a:rPr>
              <a:t>2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S/CO</a:t>
            </a:r>
            <a:endParaRPr lang="de-DE" sz="1600" i="1" dirty="0">
              <a:solidFill>
                <a:srgbClr val="000000"/>
              </a:solidFill>
            </a:endParaRPr>
          </a:p>
        </p:txBody>
      </p:sp>
      <p:sp>
        <p:nvSpPr>
          <p:cNvPr id="63500" name="Text Box 13"/>
          <p:cNvSpPr txBox="1">
            <a:spLocks noChangeArrowheads="1"/>
          </p:cNvSpPr>
          <p:nvPr/>
        </p:nvSpPr>
        <p:spPr bwMode="auto">
          <a:xfrm>
            <a:off x="3894992" y="2922589"/>
            <a:ext cx="1617785" cy="492443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square"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None/>
            </a:pPr>
            <a:r>
              <a:rPr lang="en-GB" sz="1600" i="1" dirty="0" err="1" smtClean="0">
                <a:solidFill>
                  <a:srgbClr val="000000"/>
                </a:solidFill>
                <a:cs typeface="Arial" charset="0"/>
              </a:rPr>
              <a:t>Regulación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sz="1600" i="1" dirty="0" err="1" smtClean="0">
                <a:solidFill>
                  <a:srgbClr val="000000"/>
                </a:solidFill>
                <a:cs typeface="Arial" charset="0"/>
              </a:rPr>
              <a:t>es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sz="1600" i="1" dirty="0" err="1" smtClean="0">
                <a:solidFill>
                  <a:srgbClr val="000000"/>
                </a:solidFill>
                <a:cs typeface="Arial" charset="0"/>
              </a:rPr>
              <a:t>automatica</a:t>
            </a:r>
            <a:endParaRPr lang="de-DE" sz="1600" i="1" dirty="0">
              <a:solidFill>
                <a:srgbClr val="000000"/>
              </a:solidFill>
            </a:endParaRPr>
          </a:p>
        </p:txBody>
      </p:sp>
      <p:sp>
        <p:nvSpPr>
          <p:cNvPr id="63501" name="Text Box 14"/>
          <p:cNvSpPr txBox="1">
            <a:spLocks noChangeArrowheads="1"/>
          </p:cNvSpPr>
          <p:nvPr/>
        </p:nvSpPr>
        <p:spPr bwMode="auto">
          <a:xfrm>
            <a:off x="3511061" y="4016376"/>
            <a:ext cx="2151185" cy="1231106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square"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None/>
            </a:pPr>
            <a:r>
              <a:rPr lang="en-GB" sz="1600" i="1" dirty="0" err="1" smtClean="0">
                <a:solidFill>
                  <a:srgbClr val="000000"/>
                </a:solidFill>
                <a:cs typeface="Arial" charset="0"/>
              </a:rPr>
              <a:t>Pantalla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sz="1600" i="1" dirty="0" err="1" smtClean="0">
                <a:solidFill>
                  <a:srgbClr val="000000"/>
                </a:solidFill>
                <a:cs typeface="Arial" charset="0"/>
              </a:rPr>
              <a:t>muestra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sz="1600" i="1" dirty="0" err="1" smtClean="0">
                <a:solidFill>
                  <a:srgbClr val="000000"/>
                </a:solidFill>
                <a:cs typeface="Arial" charset="0"/>
              </a:rPr>
              <a:t>cuando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 la </a:t>
            </a:r>
            <a:r>
              <a:rPr lang="en-GB" sz="1600" i="1" dirty="0" err="1" smtClean="0">
                <a:solidFill>
                  <a:srgbClr val="000000"/>
                </a:solidFill>
                <a:cs typeface="Arial" charset="0"/>
              </a:rPr>
              <a:t>regulación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sz="1600" i="1" dirty="0" err="1" smtClean="0">
                <a:solidFill>
                  <a:srgbClr val="000000"/>
                </a:solidFill>
                <a:cs typeface="Arial" charset="0"/>
              </a:rPr>
              <a:t>cal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s-PE" sz="1600" i="1" dirty="0" smtClean="0">
                <a:solidFill>
                  <a:srgbClr val="000000"/>
                </a:solidFill>
                <a:cs typeface="Arial" charset="0"/>
              </a:rPr>
              <a:t>ha sido exitosamente completada</a:t>
            </a:r>
            <a:endParaRPr lang="de-DE" sz="1600" i="1" dirty="0">
              <a:solidFill>
                <a:srgbClr val="000000"/>
              </a:solidFill>
            </a:endParaRPr>
          </a:p>
        </p:txBody>
      </p:sp>
      <p:sp>
        <p:nvSpPr>
          <p:cNvPr id="63502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4615962" y="-34925"/>
            <a:ext cx="3981937" cy="949325"/>
          </a:xfrm>
        </p:spPr>
        <p:txBody>
          <a:bodyPr/>
          <a:lstStyle/>
          <a:p>
            <a:r>
              <a:rPr lang="en-US" sz="2000" dirty="0" err="1" smtClean="0"/>
              <a:t>Conecte</a:t>
            </a:r>
            <a:r>
              <a:rPr lang="en-US" sz="2000" dirty="0" smtClean="0"/>
              <a:t> el Cal Cap para </a:t>
            </a:r>
            <a:r>
              <a:rPr lang="en-US" sz="2000" dirty="0" err="1" smtClean="0"/>
              <a:t>entrar</a:t>
            </a:r>
            <a:r>
              <a:rPr lang="en-US" sz="2000" dirty="0" smtClean="0"/>
              <a:t> al Fresh Air y Span “</a:t>
            </a:r>
            <a:r>
              <a:rPr lang="en-US" sz="2000" dirty="0" err="1" smtClean="0"/>
              <a:t>AutoCal</a:t>
            </a:r>
            <a:r>
              <a:rPr lang="en-US" sz="2000" dirty="0" smtClean="0"/>
              <a:t>”</a:t>
            </a:r>
          </a:p>
        </p:txBody>
      </p:sp>
      <p:sp>
        <p:nvSpPr>
          <p:cNvPr id="63503" name="Line 17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cxnSp>
        <p:nvCxnSpPr>
          <p:cNvPr id="3" name="Straight Arrow Connector 2"/>
          <p:cNvCxnSpPr>
            <a:stCxn id="63499" idx="3"/>
          </p:cNvCxnSpPr>
          <p:nvPr/>
        </p:nvCxnSpPr>
        <p:spPr bwMode="auto">
          <a:xfrm flipV="1">
            <a:off x="5571392" y="2031023"/>
            <a:ext cx="337039" cy="5063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5521569" y="3112477"/>
            <a:ext cx="378069" cy="80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5644662" y="4583723"/>
            <a:ext cx="337039" cy="5063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2262554" y="4079631"/>
            <a:ext cx="216877" cy="32026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788816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5" name="Line 17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436" y="1362807"/>
            <a:ext cx="2320407" cy="3736729"/>
          </a:xfrm>
          <a:prstGeom prst="rect">
            <a:avLst/>
          </a:prstGeom>
        </p:spPr>
      </p:pic>
      <p:sp>
        <p:nvSpPr>
          <p:cNvPr id="64514" name="Rectangle 3"/>
          <p:cNvSpPr>
            <a:spLocks noChangeArrowheads="1"/>
          </p:cNvSpPr>
          <p:nvPr/>
        </p:nvSpPr>
        <p:spPr bwMode="auto">
          <a:xfrm>
            <a:off x="-109538" y="577850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graphicFrame>
        <p:nvGraphicFramePr>
          <p:cNvPr id="6451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7481925"/>
              </p:ext>
            </p:extLst>
          </p:nvPr>
        </p:nvGraphicFramePr>
        <p:xfrm>
          <a:off x="6462346" y="1124810"/>
          <a:ext cx="2224453" cy="106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04" r:id="rId5" imgW="2514286" imgH="1238423" progId="PBrush">
                  <p:embed/>
                </p:oleObj>
              </mc:Choice>
              <mc:Fallback>
                <p:oleObj r:id="rId5" imgW="2514286" imgH="1238423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2346" y="1124810"/>
                        <a:ext cx="2224453" cy="106100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7051635"/>
              </p:ext>
            </p:extLst>
          </p:nvPr>
        </p:nvGraphicFramePr>
        <p:xfrm>
          <a:off x="6444762" y="2720246"/>
          <a:ext cx="2242038" cy="1068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05" r:id="rId7" imgW="2514286" imgH="1238423" progId="PBrush">
                  <p:embed/>
                </p:oleObj>
              </mc:Choice>
              <mc:Fallback>
                <p:oleObj r:id="rId7" imgW="2514286" imgH="1238423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4762" y="2720246"/>
                        <a:ext cx="2242038" cy="1068164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8" name="Rectangle 8"/>
          <p:cNvSpPr>
            <a:spLocks noChangeArrowheads="1"/>
          </p:cNvSpPr>
          <p:nvPr/>
        </p:nvSpPr>
        <p:spPr bwMode="auto">
          <a:xfrm>
            <a:off x="3124200" y="18716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64520" name="Rectangle 11"/>
          <p:cNvSpPr>
            <a:spLocks noChangeArrowheads="1"/>
          </p:cNvSpPr>
          <p:nvPr/>
        </p:nvSpPr>
        <p:spPr bwMode="auto">
          <a:xfrm>
            <a:off x="3044825" y="1289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64521" name="Text Box 12"/>
          <p:cNvSpPr txBox="1">
            <a:spLocks noChangeArrowheads="1"/>
          </p:cNvSpPr>
          <p:nvPr/>
        </p:nvSpPr>
        <p:spPr bwMode="auto">
          <a:xfrm>
            <a:off x="4018086" y="1184764"/>
            <a:ext cx="1966546" cy="1477328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square"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Clr>
                <a:srgbClr val="0099CC"/>
              </a:buClr>
            </a:pPr>
            <a:r>
              <a:rPr lang="en-GB" sz="1600" i="1" dirty="0" err="1">
                <a:solidFill>
                  <a:srgbClr val="000000"/>
                </a:solidFill>
                <a:cs typeface="Arial" charset="0"/>
              </a:rPr>
              <a:t>Escoja</a:t>
            </a:r>
            <a:r>
              <a:rPr lang="en-GB" sz="1600" i="1" dirty="0">
                <a:solidFill>
                  <a:srgbClr val="000000"/>
                </a:solidFill>
                <a:cs typeface="Arial" charset="0"/>
              </a:rPr>
              <a:t> ZERO o CAL y </a:t>
            </a:r>
            <a:r>
              <a:rPr lang="en-GB" sz="1600" i="1" dirty="0" err="1">
                <a:solidFill>
                  <a:srgbClr val="000000"/>
                </a:solidFill>
                <a:cs typeface="Arial" charset="0"/>
              </a:rPr>
              <a:t>aplique</a:t>
            </a:r>
            <a:r>
              <a:rPr lang="en-GB" sz="1600" i="1" dirty="0">
                <a:solidFill>
                  <a:srgbClr val="000000"/>
                </a:solidFill>
                <a:cs typeface="Arial" charset="0"/>
              </a:rPr>
              <a:t> el gas </a:t>
            </a:r>
            <a:br>
              <a:rPr lang="en-GB" sz="1600" i="1" dirty="0">
                <a:solidFill>
                  <a:srgbClr val="000000"/>
                </a:solidFill>
                <a:cs typeface="Arial" charset="0"/>
              </a:rPr>
            </a:br>
            <a:r>
              <a:rPr lang="en-GB" sz="1600" i="1" dirty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GB" sz="1600" i="1" dirty="0" err="1">
                <a:solidFill>
                  <a:srgbClr val="000000"/>
                </a:solidFill>
                <a:cs typeface="Arial" charset="0"/>
              </a:rPr>
              <a:t>si</a:t>
            </a:r>
            <a:r>
              <a:rPr lang="en-GB" sz="1600" i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cs typeface="Arial" charset="0"/>
              </a:rPr>
              <a:t>esta</a:t>
            </a:r>
            <a:r>
              <a:rPr lang="en-GB" sz="1600" i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cs typeface="Arial" charset="0"/>
              </a:rPr>
              <a:t>calibrando</a:t>
            </a:r>
            <a:r>
              <a:rPr lang="en-GB" sz="1600" i="1" dirty="0">
                <a:solidFill>
                  <a:srgbClr val="000000"/>
                </a:solidFill>
                <a:cs typeface="Arial" charset="0"/>
              </a:rPr>
              <a:t>), </a:t>
            </a:r>
            <a:r>
              <a:rPr lang="en-GB" sz="1600" i="1" dirty="0" err="1">
                <a:solidFill>
                  <a:srgbClr val="000000"/>
                </a:solidFill>
                <a:cs typeface="Arial" charset="0"/>
              </a:rPr>
              <a:t>Ej</a:t>
            </a:r>
            <a:r>
              <a:rPr lang="en-GB" sz="1600" i="1" dirty="0">
                <a:solidFill>
                  <a:srgbClr val="000000"/>
                </a:solidFill>
                <a:cs typeface="Arial" charset="0"/>
              </a:rPr>
              <a:t>. </a:t>
            </a:r>
            <a:r>
              <a:rPr lang="en-GB" sz="1600" i="1" dirty="0" err="1">
                <a:solidFill>
                  <a:srgbClr val="000000"/>
                </a:solidFill>
                <a:cs typeface="Arial" charset="0"/>
              </a:rPr>
              <a:t>Mezcla</a:t>
            </a:r>
            <a:r>
              <a:rPr lang="en-GB" sz="1600" i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deH</a:t>
            </a:r>
            <a:r>
              <a:rPr lang="en-GB" sz="1600" i="1" baseline="-30000" dirty="0" smtClean="0">
                <a:solidFill>
                  <a:srgbClr val="000000"/>
                </a:solidFill>
                <a:cs typeface="Arial" charset="0"/>
              </a:rPr>
              <a:t>2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S/CO.</a:t>
            </a:r>
            <a:r>
              <a:rPr lang="de-DE" sz="1600" i="1" dirty="0" smtClean="0">
                <a:solidFill>
                  <a:srgbClr val="000000"/>
                </a:solidFill>
              </a:rPr>
              <a:t> </a:t>
            </a:r>
            <a:endParaRPr lang="de-DE" sz="1600" i="1" dirty="0">
              <a:solidFill>
                <a:srgbClr val="000000"/>
              </a:solidFill>
            </a:endParaRPr>
          </a:p>
        </p:txBody>
      </p:sp>
      <p:sp>
        <p:nvSpPr>
          <p:cNvPr id="64522" name="Text Box 13"/>
          <p:cNvSpPr txBox="1">
            <a:spLocks noChangeArrowheads="1"/>
          </p:cNvSpPr>
          <p:nvPr/>
        </p:nvSpPr>
        <p:spPr bwMode="auto">
          <a:xfrm>
            <a:off x="4210754" y="3000229"/>
            <a:ext cx="1828800" cy="488950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None/>
            </a:pPr>
            <a:r>
              <a:rPr lang="en-GB" sz="1600" i="1" dirty="0" err="1">
                <a:solidFill>
                  <a:srgbClr val="000000"/>
                </a:solidFill>
                <a:cs typeface="Arial" charset="0"/>
              </a:rPr>
              <a:t>Regulación</a:t>
            </a:r>
            <a:r>
              <a:rPr lang="en-GB" sz="1600" i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cs typeface="Arial" charset="0"/>
              </a:rPr>
              <a:t>es</a:t>
            </a:r>
            <a:r>
              <a:rPr lang="en-GB" sz="1600" i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cs typeface="Arial" charset="0"/>
              </a:rPr>
              <a:t>automatica</a:t>
            </a:r>
            <a:endParaRPr lang="de-DE" sz="1600" i="1" dirty="0">
              <a:solidFill>
                <a:srgbClr val="000000"/>
              </a:solidFill>
            </a:endParaRPr>
          </a:p>
        </p:txBody>
      </p:sp>
      <p:sp>
        <p:nvSpPr>
          <p:cNvPr id="64523" name="Text Box 14"/>
          <p:cNvSpPr txBox="1">
            <a:spLocks noChangeArrowheads="1"/>
          </p:cNvSpPr>
          <p:nvPr/>
        </p:nvSpPr>
        <p:spPr bwMode="auto">
          <a:xfrm>
            <a:off x="4281854" y="4341691"/>
            <a:ext cx="1670541" cy="1477328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square" lIns="0" t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Clr>
                <a:srgbClr val="0099CC"/>
              </a:buClr>
              <a:buFont typeface="Wingdings" pitchFamily="2" charset="2"/>
              <a:buNone/>
            </a:pPr>
            <a:r>
              <a:rPr lang="en-GB" sz="1600" i="1" dirty="0" err="1">
                <a:solidFill>
                  <a:srgbClr val="000000"/>
                </a:solidFill>
                <a:cs typeface="Arial" charset="0"/>
              </a:rPr>
              <a:t>Pantalla</a:t>
            </a:r>
            <a:r>
              <a:rPr lang="en-GB" sz="1600" i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cs typeface="Arial" charset="0"/>
              </a:rPr>
              <a:t>muestra</a:t>
            </a:r>
            <a:r>
              <a:rPr lang="en-GB" sz="1600" i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sz="1600" i="1" dirty="0" err="1">
                <a:solidFill>
                  <a:srgbClr val="000000"/>
                </a:solidFill>
                <a:cs typeface="Arial" charset="0"/>
              </a:rPr>
              <a:t>cuando</a:t>
            </a:r>
            <a:r>
              <a:rPr lang="en-GB" sz="1600" i="1" dirty="0">
                <a:solidFill>
                  <a:srgbClr val="000000"/>
                </a:solidFill>
                <a:cs typeface="Arial" charset="0"/>
              </a:rPr>
              <a:t> la </a:t>
            </a:r>
            <a:r>
              <a:rPr lang="en-GB" sz="1600" i="1" dirty="0" err="1">
                <a:solidFill>
                  <a:srgbClr val="000000"/>
                </a:solidFill>
                <a:cs typeface="Arial" charset="0"/>
              </a:rPr>
              <a:t>regulación</a:t>
            </a:r>
            <a:r>
              <a:rPr lang="en-GB" sz="1600" i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sz="1600" i="1" dirty="0" err="1" smtClean="0">
                <a:solidFill>
                  <a:srgbClr val="000000"/>
                </a:solidFill>
                <a:cs typeface="Arial" charset="0"/>
              </a:rPr>
              <a:t>Autocal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s-PE" sz="1600" i="1" dirty="0">
                <a:solidFill>
                  <a:srgbClr val="000000"/>
                </a:solidFill>
                <a:cs typeface="Arial" charset="0"/>
              </a:rPr>
              <a:t>ha sido exitosamente completada</a:t>
            </a:r>
            <a:endParaRPr lang="de-DE" sz="1600" i="1" dirty="0">
              <a:solidFill>
                <a:srgbClr val="000000"/>
              </a:solidFill>
            </a:endParaRPr>
          </a:p>
        </p:txBody>
      </p:sp>
      <p:sp>
        <p:nvSpPr>
          <p:cNvPr id="64524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1719263" y="-34925"/>
            <a:ext cx="6878637" cy="949325"/>
          </a:xfrm>
        </p:spPr>
        <p:txBody>
          <a:bodyPr/>
          <a:lstStyle/>
          <a:p>
            <a:r>
              <a:rPr lang="en-US" sz="2000" dirty="0" err="1" smtClean="0"/>
              <a:t>Puede</a:t>
            </a:r>
            <a:r>
              <a:rPr lang="en-US" sz="2000" dirty="0" smtClean="0"/>
              <a:t> </a:t>
            </a:r>
            <a:r>
              <a:rPr lang="en-US" sz="2000" dirty="0" err="1" smtClean="0"/>
              <a:t>entrar</a:t>
            </a:r>
            <a:r>
              <a:rPr lang="en-US" sz="2000" dirty="0" smtClean="0"/>
              <a:t> al </a:t>
            </a:r>
            <a:r>
              <a:rPr lang="en-US" sz="2000" dirty="0" err="1" smtClean="0"/>
              <a:t>modo</a:t>
            </a:r>
            <a:r>
              <a:rPr lang="en-US" sz="2000" dirty="0" smtClean="0"/>
              <a:t> “</a:t>
            </a:r>
            <a:r>
              <a:rPr lang="en-US" sz="2000" dirty="0" err="1" smtClean="0"/>
              <a:t>AutoCal</a:t>
            </a:r>
            <a:r>
              <a:rPr lang="en-US" sz="2000" dirty="0" smtClean="0"/>
              <a:t>” </a:t>
            </a:r>
            <a:r>
              <a:rPr lang="en-US" sz="2000" dirty="0" err="1" smtClean="0"/>
              <a:t>presionando</a:t>
            </a:r>
            <a:r>
              <a:rPr lang="en-US" sz="2000" dirty="0" smtClean="0"/>
              <a:t> “Reset” y “Zoom” </a:t>
            </a:r>
            <a:r>
              <a:rPr lang="en-US" sz="2000" dirty="0" err="1" smtClean="0"/>
              <a:t>simultáneamente</a:t>
            </a:r>
            <a:endParaRPr lang="en-US" sz="2000" dirty="0" smtClean="0"/>
          </a:p>
        </p:txBody>
      </p:sp>
      <p:cxnSp>
        <p:nvCxnSpPr>
          <p:cNvPr id="64533" name="Straight Arrow Connector 2"/>
          <p:cNvCxnSpPr>
            <a:cxnSpLocks noChangeShapeType="1"/>
          </p:cNvCxnSpPr>
          <p:nvPr/>
        </p:nvCxnSpPr>
        <p:spPr bwMode="auto">
          <a:xfrm>
            <a:off x="1890347" y="2690446"/>
            <a:ext cx="272561" cy="1169377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5964116" y="4698024"/>
            <a:ext cx="378069" cy="80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>
            <a:stCxn id="64522" idx="3"/>
          </p:cNvCxnSpPr>
          <p:nvPr/>
        </p:nvCxnSpPr>
        <p:spPr bwMode="auto">
          <a:xfrm flipV="1">
            <a:off x="6039554" y="3011342"/>
            <a:ext cx="351692" cy="23336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5987561" y="1573823"/>
            <a:ext cx="228601" cy="7114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7" name="Picture 8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35970" y="4343005"/>
            <a:ext cx="2233246" cy="109217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9" name="Straight Arrow Connector 2"/>
          <p:cNvCxnSpPr>
            <a:cxnSpLocks noChangeShapeType="1"/>
          </p:cNvCxnSpPr>
          <p:nvPr/>
        </p:nvCxnSpPr>
        <p:spPr bwMode="auto">
          <a:xfrm>
            <a:off x="2329962" y="2584938"/>
            <a:ext cx="256442" cy="1071932"/>
          </a:xfrm>
          <a:prstGeom prst="straightConnector1">
            <a:avLst/>
          </a:prstGeom>
          <a:noFill/>
          <a:ln w="50800" algn="ctr">
            <a:solidFill>
              <a:srgbClr val="FF00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9" name="Text Box 10"/>
          <p:cNvSpPr txBox="1">
            <a:spLocks noChangeArrowheads="1"/>
          </p:cNvSpPr>
          <p:nvPr/>
        </p:nvSpPr>
        <p:spPr bwMode="auto">
          <a:xfrm>
            <a:off x="1620714" y="3639285"/>
            <a:ext cx="2265487" cy="1661993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  <a:extLst/>
        </p:spPr>
        <p:txBody>
          <a:bodyPr wrap="square" lIns="0" tIns="91440" bIns="9144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82880" algn="l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n-GB" sz="1600" i="1" dirty="0" err="1" smtClean="0">
                <a:solidFill>
                  <a:srgbClr val="000000"/>
                </a:solidFill>
                <a:cs typeface="Arial" charset="0"/>
              </a:rPr>
              <a:t>Presione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 “Reset</a:t>
            </a:r>
            <a:r>
              <a:rPr lang="en-GB" sz="1600" i="1" dirty="0">
                <a:solidFill>
                  <a:srgbClr val="000000"/>
                </a:solidFill>
                <a:cs typeface="Arial" charset="0"/>
              </a:rPr>
              <a:t>” 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y “Zoom</a:t>
            </a:r>
            <a:r>
              <a:rPr lang="en-GB" sz="1600" i="1" dirty="0">
                <a:solidFill>
                  <a:srgbClr val="000000"/>
                </a:solidFill>
                <a:cs typeface="Arial" charset="0"/>
              </a:rPr>
              <a:t>” </a:t>
            </a:r>
            <a:r>
              <a:rPr lang="en-GB" sz="1600" i="1" dirty="0" err="1" smtClean="0">
                <a:solidFill>
                  <a:srgbClr val="000000"/>
                </a:solidFill>
                <a:cs typeface="Arial" charset="0"/>
              </a:rPr>
              <a:t>simult</a:t>
            </a:r>
            <a:r>
              <a:rPr lang="es-PE" sz="1600" i="1" dirty="0" err="1" smtClean="0">
                <a:solidFill>
                  <a:srgbClr val="000000"/>
                </a:solidFill>
                <a:cs typeface="Arial" charset="0"/>
              </a:rPr>
              <a:t>áneamente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; el </a:t>
            </a:r>
            <a:r>
              <a:rPr lang="en-GB" sz="1600" i="1" dirty="0" err="1" smtClean="0">
                <a:solidFill>
                  <a:srgbClr val="000000"/>
                </a:solidFill>
                <a:cs typeface="Arial" charset="0"/>
              </a:rPr>
              <a:t>equipo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sz="1600" i="1" dirty="0" err="1" smtClean="0">
                <a:solidFill>
                  <a:srgbClr val="000000"/>
                </a:solidFill>
                <a:cs typeface="Arial" charset="0"/>
              </a:rPr>
              <a:t>entrará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sz="1600" i="1" dirty="0" err="1" smtClean="0">
                <a:solidFill>
                  <a:srgbClr val="000000"/>
                </a:solidFill>
                <a:cs typeface="Arial" charset="0"/>
              </a:rPr>
              <a:t>automáticamente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 al </a:t>
            </a:r>
            <a:r>
              <a:rPr lang="en-GB" sz="1600" i="1" dirty="0" err="1" smtClean="0">
                <a:solidFill>
                  <a:srgbClr val="000000"/>
                </a:solidFill>
                <a:cs typeface="Arial" charset="0"/>
              </a:rPr>
              <a:t>menu“AutoCal</a:t>
            </a:r>
            <a:r>
              <a:rPr lang="en-GB" sz="1600" i="1" dirty="0" smtClean="0">
                <a:solidFill>
                  <a:srgbClr val="000000"/>
                </a:solidFill>
                <a:cs typeface="Arial" charset="0"/>
              </a:rPr>
              <a:t>” </a:t>
            </a:r>
            <a:endParaRPr lang="de-DE" sz="16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4260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31884"/>
            <a:ext cx="4325815" cy="812800"/>
          </a:xfrm>
        </p:spPr>
        <p:txBody>
          <a:bodyPr/>
          <a:lstStyle/>
          <a:p>
            <a:r>
              <a:rPr lang="en-US" sz="2400" dirty="0" err="1" smtClean="0"/>
              <a:t>Concentraciones</a:t>
            </a:r>
            <a:r>
              <a:rPr lang="en-US" sz="2400" dirty="0" smtClean="0"/>
              <a:t> de gases de </a:t>
            </a:r>
            <a:r>
              <a:rPr lang="en-US" sz="2400" dirty="0" err="1" smtClean="0"/>
              <a:t>calibración</a:t>
            </a:r>
            <a:endParaRPr lang="en-US" sz="2400" dirty="0" smtClean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5013" y="1216025"/>
            <a:ext cx="4813300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Mucho </a:t>
            </a:r>
            <a:r>
              <a:rPr lang="en-US" sz="1800" dirty="0" err="1" smtClean="0"/>
              <a:t>mejor</a:t>
            </a:r>
            <a:r>
              <a:rPr lang="en-US" sz="1800" dirty="0" smtClean="0"/>
              <a:t> </a:t>
            </a:r>
            <a:r>
              <a:rPr lang="en-US" sz="1800" dirty="0" err="1" smtClean="0"/>
              <a:t>usar</a:t>
            </a:r>
            <a:r>
              <a:rPr lang="en-US" sz="1800" dirty="0" smtClean="0"/>
              <a:t> </a:t>
            </a:r>
            <a:r>
              <a:rPr lang="en-US" sz="1800" dirty="0" err="1" smtClean="0"/>
              <a:t>las</a:t>
            </a:r>
            <a:r>
              <a:rPr lang="en-US" sz="1800" dirty="0" smtClean="0"/>
              <a:t> </a:t>
            </a:r>
            <a:r>
              <a:rPr lang="en-US" sz="1800" dirty="0" err="1" smtClean="0"/>
              <a:t>concentraciones</a:t>
            </a:r>
            <a:r>
              <a:rPr lang="en-US" sz="1800" dirty="0" smtClean="0"/>
              <a:t> de </a:t>
            </a:r>
            <a:r>
              <a:rPr lang="en-US" sz="1800" dirty="0" err="1" smtClean="0"/>
              <a:t>calibración</a:t>
            </a:r>
            <a:r>
              <a:rPr lang="en-US" sz="1800" dirty="0" smtClean="0"/>
              <a:t> de gas </a:t>
            </a:r>
            <a:r>
              <a:rPr lang="en-US" sz="1800" dirty="0" err="1" smtClean="0"/>
              <a:t>por</a:t>
            </a:r>
            <a:r>
              <a:rPr lang="en-US" sz="1800" dirty="0" smtClean="0"/>
              <a:t> </a:t>
            </a:r>
            <a:r>
              <a:rPr lang="en-US" sz="1800" dirty="0" err="1" smtClean="0"/>
              <a:t>defecto</a:t>
            </a:r>
            <a:endParaRPr lang="en-US" sz="1800" dirty="0" smtClean="0"/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Las </a:t>
            </a:r>
            <a:r>
              <a:rPr lang="en-US" sz="1800" dirty="0" err="1" smtClean="0"/>
              <a:t>concentraciones</a:t>
            </a:r>
            <a:r>
              <a:rPr lang="en-US" sz="1800" dirty="0" smtClean="0"/>
              <a:t> </a:t>
            </a:r>
            <a:r>
              <a:rPr lang="en-US" sz="1800" dirty="0" err="1" smtClean="0"/>
              <a:t>GfG</a:t>
            </a:r>
            <a:r>
              <a:rPr lang="en-US" sz="1800" dirty="0" smtClean="0"/>
              <a:t> </a:t>
            </a:r>
            <a:r>
              <a:rPr lang="en-US" sz="1800" dirty="0" err="1" smtClean="0"/>
              <a:t>por</a:t>
            </a:r>
            <a:r>
              <a:rPr lang="en-US" sz="1800" dirty="0" smtClean="0"/>
              <a:t> </a:t>
            </a:r>
            <a:r>
              <a:rPr lang="en-US" sz="1800" dirty="0" err="1" smtClean="0"/>
              <a:t>defecto</a:t>
            </a:r>
            <a:r>
              <a:rPr lang="en-US" sz="1800" dirty="0" smtClean="0"/>
              <a:t> </a:t>
            </a:r>
            <a:r>
              <a:rPr lang="en-US" sz="1800" dirty="0" err="1" smtClean="0"/>
              <a:t>usadas</a:t>
            </a:r>
            <a:r>
              <a:rPr lang="en-US" sz="1800" dirty="0" smtClean="0"/>
              <a:t> para </a:t>
            </a:r>
            <a:r>
              <a:rPr lang="en-US" sz="1800" dirty="0" err="1" smtClean="0"/>
              <a:t>calibrar</a:t>
            </a:r>
            <a:r>
              <a:rPr lang="en-US" sz="1800" dirty="0" smtClean="0"/>
              <a:t> el </a:t>
            </a:r>
            <a:r>
              <a:rPr lang="en-US" sz="1800" dirty="0" err="1" smtClean="0"/>
              <a:t>equipo</a:t>
            </a:r>
            <a:r>
              <a:rPr lang="en-US" sz="1800" dirty="0" smtClean="0"/>
              <a:t> son: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200 ppm CO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20 ppm H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S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50% LEL </a:t>
            </a:r>
            <a:r>
              <a:rPr lang="en-US" sz="1800" dirty="0" err="1" smtClean="0"/>
              <a:t>Metano</a:t>
            </a:r>
            <a:r>
              <a:rPr lang="en-US" sz="1800" dirty="0" smtClean="0"/>
              <a:t> (CH</a:t>
            </a:r>
            <a:r>
              <a:rPr lang="en-US" sz="1800" baseline="-25000" dirty="0" smtClean="0"/>
              <a:t>4</a:t>
            </a:r>
            <a:r>
              <a:rPr lang="en-US" sz="1800" dirty="0" smtClean="0"/>
              <a:t>)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800" dirty="0" smtClean="0"/>
              <a:t>Si </a:t>
            </a:r>
            <a:r>
              <a:rPr lang="en-US" sz="1800" dirty="0" err="1" smtClean="0"/>
              <a:t>usas</a:t>
            </a:r>
            <a:r>
              <a:rPr lang="en-US" sz="1800" dirty="0" smtClean="0"/>
              <a:t> </a:t>
            </a:r>
            <a:r>
              <a:rPr lang="en-US" sz="1800" dirty="0" err="1" smtClean="0"/>
              <a:t>diferentes</a:t>
            </a:r>
            <a:r>
              <a:rPr lang="en-US" sz="1800" dirty="0" smtClean="0"/>
              <a:t> </a:t>
            </a:r>
            <a:r>
              <a:rPr lang="en-US" sz="1800" dirty="0" err="1" smtClean="0"/>
              <a:t>concentraciones</a:t>
            </a:r>
            <a:r>
              <a:rPr lang="en-US" sz="1800" dirty="0" smtClean="0"/>
              <a:t> </a:t>
            </a:r>
            <a:r>
              <a:rPr lang="en-US" sz="1800" dirty="0" err="1" smtClean="0"/>
              <a:t>debes</a:t>
            </a:r>
            <a:r>
              <a:rPr lang="en-US" sz="1800" dirty="0" smtClean="0"/>
              <a:t> </a:t>
            </a:r>
            <a:r>
              <a:rPr lang="en-US" sz="1800" dirty="0" err="1" smtClean="0"/>
              <a:t>cambiar</a:t>
            </a:r>
            <a:r>
              <a:rPr lang="en-US" sz="1800" dirty="0" smtClean="0"/>
              <a:t> </a:t>
            </a:r>
            <a:r>
              <a:rPr lang="en-US" sz="1800" dirty="0" err="1" smtClean="0"/>
              <a:t>las</a:t>
            </a:r>
            <a:r>
              <a:rPr lang="en-US" sz="1800" dirty="0" smtClean="0"/>
              <a:t> </a:t>
            </a:r>
            <a:r>
              <a:rPr lang="en-US" sz="1800" dirty="0" err="1" smtClean="0"/>
              <a:t>configuraciones</a:t>
            </a:r>
            <a:r>
              <a:rPr lang="en-US" sz="1800" dirty="0" smtClean="0"/>
              <a:t> del </a:t>
            </a:r>
            <a:r>
              <a:rPr lang="en-US" sz="1800" dirty="0" err="1" smtClean="0"/>
              <a:t>instrumento</a:t>
            </a:r>
            <a:r>
              <a:rPr lang="en-US" sz="1800" dirty="0" smtClean="0"/>
              <a:t>!</a:t>
            </a:r>
          </a:p>
        </p:txBody>
      </p:sp>
      <p:sp>
        <p:nvSpPr>
          <p:cNvPr id="65540" name="Line 5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102" y="-1055077"/>
            <a:ext cx="3092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7894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2"/>
          <p:cNvSpPr>
            <a:spLocks noGrp="1" noChangeArrowheads="1"/>
          </p:cNvSpPr>
          <p:nvPr>
            <p:ph type="title"/>
          </p:nvPr>
        </p:nvSpPr>
        <p:spPr>
          <a:xfrm>
            <a:off x="1969476" y="104409"/>
            <a:ext cx="4168287" cy="812800"/>
          </a:xfrm>
        </p:spPr>
        <p:txBody>
          <a:bodyPr/>
          <a:lstStyle/>
          <a:p>
            <a:r>
              <a:rPr lang="en-US" sz="2000" dirty="0" err="1" smtClean="0"/>
              <a:t>Qué</a:t>
            </a:r>
            <a:r>
              <a:rPr lang="en-US" sz="2000" dirty="0" smtClean="0"/>
              <a:t> se </a:t>
            </a:r>
            <a:r>
              <a:rPr lang="en-US" sz="2000" dirty="0" err="1" smtClean="0"/>
              <a:t>debe</a:t>
            </a:r>
            <a:r>
              <a:rPr lang="en-US" sz="2000" dirty="0" smtClean="0"/>
              <a:t> </a:t>
            </a:r>
            <a:r>
              <a:rPr lang="en-US" sz="2000" dirty="0" err="1" smtClean="0"/>
              <a:t>hacer</a:t>
            </a:r>
            <a:r>
              <a:rPr lang="en-US" sz="2000" dirty="0" smtClean="0"/>
              <a:t> </a:t>
            </a:r>
            <a:r>
              <a:rPr lang="en-US" sz="2000" dirty="0" err="1" smtClean="0"/>
              <a:t>si</a:t>
            </a:r>
            <a:r>
              <a:rPr lang="en-US" sz="2000" dirty="0" smtClean="0"/>
              <a:t> </a:t>
            </a:r>
            <a:r>
              <a:rPr lang="en-US" sz="2000" dirty="0" err="1" smtClean="0"/>
              <a:t>falla</a:t>
            </a:r>
            <a:r>
              <a:rPr lang="en-US" sz="2000" dirty="0" smtClean="0"/>
              <a:t> la </a:t>
            </a:r>
            <a:r>
              <a:rPr lang="en-US" sz="2000" dirty="0" err="1" smtClean="0"/>
              <a:t>regulación</a:t>
            </a:r>
            <a:r>
              <a:rPr lang="en-US" sz="2000" dirty="0" smtClean="0"/>
              <a:t> </a:t>
            </a:r>
            <a:r>
              <a:rPr lang="en-US" sz="2000" dirty="0" err="1" smtClean="0"/>
              <a:t>AutoCal</a:t>
            </a:r>
            <a:r>
              <a:rPr lang="en-US" sz="2000" dirty="0" smtClean="0"/>
              <a:t>?</a:t>
            </a:r>
          </a:p>
        </p:txBody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9886" y="1080599"/>
            <a:ext cx="5237163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err="1" smtClean="0">
                <a:cs typeface="Arial" charset="0"/>
              </a:rPr>
              <a:t>AutoCal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regula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todos</a:t>
            </a:r>
            <a:r>
              <a:rPr lang="en-US" sz="1600" dirty="0" smtClean="0">
                <a:cs typeface="Arial" charset="0"/>
              </a:rPr>
              <a:t> los </a:t>
            </a:r>
            <a:r>
              <a:rPr lang="en-US" sz="1600" dirty="0" err="1" smtClean="0">
                <a:cs typeface="Arial" charset="0"/>
              </a:rPr>
              <a:t>sensores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que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puedan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ser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regulados</a:t>
            </a:r>
            <a:r>
              <a:rPr lang="en-US" sz="1600" dirty="0" smtClean="0">
                <a:cs typeface="Arial" charset="0"/>
              </a:rPr>
              <a:t> en la </a:t>
            </a:r>
            <a:r>
              <a:rPr lang="en-US" sz="1600" dirty="0" err="1" smtClean="0">
                <a:cs typeface="Arial" charset="0"/>
              </a:rPr>
              <a:t>calibración</a:t>
            </a:r>
            <a:r>
              <a:rPr lang="en-US" sz="1600" dirty="0" smtClean="0">
                <a:cs typeface="Arial" charset="0"/>
              </a:rPr>
              <a:t> de gas </a:t>
            </a:r>
            <a:r>
              <a:rPr lang="en-US" sz="1600" dirty="0" err="1" smtClean="0">
                <a:cs typeface="Arial" charset="0"/>
              </a:rPr>
              <a:t>mientras</a:t>
            </a:r>
            <a:r>
              <a:rPr lang="en-US" sz="1600" dirty="0" smtClean="0">
                <a:cs typeface="Arial" charset="0"/>
              </a:rPr>
              <a:t> son </a:t>
            </a:r>
            <a:r>
              <a:rPr lang="en-US" sz="1600" dirty="0" err="1" smtClean="0">
                <a:cs typeface="Arial" charset="0"/>
              </a:rPr>
              <a:t>usados</a:t>
            </a:r>
            <a:r>
              <a:rPr lang="en-US" sz="1600" dirty="0" smtClean="0">
                <a:cs typeface="Arial" charset="0"/>
              </a:rPr>
              <a:t>. 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>
                <a:cs typeface="Arial" charset="0"/>
              </a:rPr>
              <a:t>La </a:t>
            </a:r>
            <a:r>
              <a:rPr lang="en-US" sz="1600" dirty="0" err="1" smtClean="0">
                <a:cs typeface="Arial" charset="0"/>
              </a:rPr>
              <a:t>pantalla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mostrará</a:t>
            </a:r>
            <a:r>
              <a:rPr lang="en-US" sz="1600" dirty="0" smtClean="0">
                <a:cs typeface="Arial" charset="0"/>
              </a:rPr>
              <a:t> un “Error” para </a:t>
            </a:r>
            <a:r>
              <a:rPr lang="en-US" sz="1600" dirty="0" err="1" smtClean="0">
                <a:cs typeface="Arial" charset="0"/>
              </a:rPr>
              <a:t>cualqueir</a:t>
            </a:r>
            <a:r>
              <a:rPr lang="en-US" sz="1600" dirty="0" smtClean="0">
                <a:cs typeface="Arial" charset="0"/>
              </a:rPr>
              <a:t> sensor </a:t>
            </a:r>
            <a:r>
              <a:rPr lang="en-US" sz="1600" dirty="0" err="1" smtClean="0">
                <a:cs typeface="Arial" charset="0"/>
              </a:rPr>
              <a:t>que</a:t>
            </a:r>
            <a:r>
              <a:rPr lang="en-US" sz="1600" dirty="0" smtClean="0">
                <a:cs typeface="Arial" charset="0"/>
              </a:rPr>
              <a:t> no ha </a:t>
            </a:r>
            <a:r>
              <a:rPr lang="en-US" sz="1600" dirty="0" err="1" smtClean="0">
                <a:cs typeface="Arial" charset="0"/>
              </a:rPr>
              <a:t>sido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correctamente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ajustado</a:t>
            </a:r>
            <a:endParaRPr lang="en-US" sz="1600" dirty="0" smtClean="0">
              <a:cs typeface="Arial" charset="0"/>
            </a:endParaRP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>
                <a:cs typeface="Arial" charset="0"/>
              </a:rPr>
              <a:t>Las </a:t>
            </a:r>
            <a:r>
              <a:rPr lang="en-US" sz="1600" dirty="0" err="1" smtClean="0">
                <a:cs typeface="Arial" charset="0"/>
              </a:rPr>
              <a:t>razones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más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comunes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por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las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que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falla</a:t>
            </a:r>
            <a:r>
              <a:rPr lang="en-US" sz="1600" dirty="0" smtClean="0">
                <a:cs typeface="Arial" charset="0"/>
              </a:rPr>
              <a:t> un </a:t>
            </a:r>
            <a:r>
              <a:rPr lang="en-US" sz="1600" dirty="0" err="1" smtClean="0">
                <a:cs typeface="Arial" charset="0"/>
              </a:rPr>
              <a:t>ajuste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AutoCal</a:t>
            </a:r>
            <a:r>
              <a:rPr lang="en-US" sz="1600" dirty="0" smtClean="0">
                <a:cs typeface="Arial" charset="0"/>
              </a:rPr>
              <a:t> son: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600" dirty="0" err="1" smtClean="0">
                <a:cs typeface="Arial" charset="0"/>
              </a:rPr>
              <a:t>Olvidar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conectar</a:t>
            </a:r>
            <a:r>
              <a:rPr lang="en-US" sz="1600" dirty="0" smtClean="0">
                <a:cs typeface="Arial" charset="0"/>
              </a:rPr>
              <a:t> el </a:t>
            </a:r>
            <a:r>
              <a:rPr lang="en-US" sz="1600" dirty="0" err="1" smtClean="0">
                <a:cs typeface="Arial" charset="0"/>
              </a:rPr>
              <a:t>adaptador</a:t>
            </a:r>
            <a:r>
              <a:rPr lang="en-US" sz="1600" dirty="0" smtClean="0">
                <a:cs typeface="Arial" charset="0"/>
              </a:rPr>
              <a:t> de </a:t>
            </a:r>
            <a:r>
              <a:rPr lang="en-US" sz="1600" dirty="0" err="1" smtClean="0">
                <a:cs typeface="Arial" charset="0"/>
              </a:rPr>
              <a:t>calibración</a:t>
            </a:r>
            <a:endParaRPr lang="en-US" sz="1600" dirty="0" smtClean="0">
              <a:cs typeface="Arial" charset="0"/>
            </a:endParaRP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600" dirty="0" err="1" smtClean="0">
                <a:cs typeface="Arial" charset="0"/>
              </a:rPr>
              <a:t>Olvidar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prender</a:t>
            </a:r>
            <a:r>
              <a:rPr lang="en-US" sz="1600" dirty="0" smtClean="0">
                <a:cs typeface="Arial" charset="0"/>
              </a:rPr>
              <a:t> el </a:t>
            </a:r>
            <a:r>
              <a:rPr lang="en-US" sz="1600" dirty="0" err="1" smtClean="0">
                <a:cs typeface="Arial" charset="0"/>
              </a:rPr>
              <a:t>flujo</a:t>
            </a:r>
            <a:r>
              <a:rPr lang="en-US" sz="1600" dirty="0" smtClean="0">
                <a:cs typeface="Arial" charset="0"/>
              </a:rPr>
              <a:t> de gas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600" dirty="0" err="1" smtClean="0">
                <a:cs typeface="Arial" charset="0"/>
              </a:rPr>
              <a:t>Cilindro</a:t>
            </a:r>
            <a:r>
              <a:rPr lang="en-US" sz="1600" dirty="0" smtClean="0">
                <a:cs typeface="Arial" charset="0"/>
              </a:rPr>
              <a:t> de </a:t>
            </a:r>
            <a:r>
              <a:rPr lang="en-US" sz="1600" dirty="0" err="1" smtClean="0">
                <a:cs typeface="Arial" charset="0"/>
              </a:rPr>
              <a:t>calibración</a:t>
            </a:r>
            <a:r>
              <a:rPr lang="en-US" sz="1600" dirty="0" smtClean="0">
                <a:cs typeface="Arial" charset="0"/>
              </a:rPr>
              <a:t> de gas </a:t>
            </a:r>
            <a:r>
              <a:rPr lang="en-US" sz="1600" dirty="0" err="1" smtClean="0">
                <a:cs typeface="Arial" charset="0"/>
              </a:rPr>
              <a:t>vacíos</a:t>
            </a:r>
            <a:r>
              <a:rPr lang="en-US" sz="1600" dirty="0" smtClean="0">
                <a:cs typeface="Arial" charset="0"/>
              </a:rPr>
              <a:t> 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600" dirty="0" err="1" smtClean="0">
                <a:cs typeface="Arial" charset="0"/>
              </a:rPr>
              <a:t>Cilindro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errado</a:t>
            </a:r>
            <a:r>
              <a:rPr lang="en-US" sz="1600" dirty="0" smtClean="0">
                <a:cs typeface="Arial" charset="0"/>
              </a:rPr>
              <a:t>/ </a:t>
            </a:r>
            <a:r>
              <a:rPr lang="en-US" sz="1600" dirty="0" err="1" smtClean="0">
                <a:cs typeface="Arial" charset="0"/>
              </a:rPr>
              <a:t>equivocada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concentración</a:t>
            </a:r>
            <a:r>
              <a:rPr lang="en-US" sz="1600" dirty="0" smtClean="0">
                <a:cs typeface="Arial" charset="0"/>
              </a:rPr>
              <a:t>(s) en </a:t>
            </a:r>
            <a:r>
              <a:rPr lang="en-US" sz="1600" dirty="0" err="1" smtClean="0">
                <a:cs typeface="Arial" charset="0"/>
              </a:rPr>
              <a:t>calibración</a:t>
            </a:r>
            <a:r>
              <a:rPr lang="en-US" sz="1600" dirty="0" smtClean="0">
                <a:cs typeface="Arial" charset="0"/>
              </a:rPr>
              <a:t> de gas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>
                <a:cs typeface="Arial" charset="0"/>
              </a:rPr>
              <a:t>Gas </a:t>
            </a:r>
            <a:r>
              <a:rPr lang="en-US" sz="1600" dirty="0" err="1" smtClean="0">
                <a:cs typeface="Arial" charset="0"/>
              </a:rPr>
              <a:t>vencido</a:t>
            </a:r>
            <a:r>
              <a:rPr lang="en-US" sz="1600" dirty="0" smtClean="0">
                <a:cs typeface="Arial" charset="0"/>
              </a:rPr>
              <a:t> y no </a:t>
            </a:r>
            <a:r>
              <a:rPr lang="en-US" sz="1600" dirty="0" err="1" smtClean="0">
                <a:cs typeface="Arial" charset="0"/>
              </a:rPr>
              <a:t>puede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ser</a:t>
            </a:r>
            <a:r>
              <a:rPr lang="en-US" sz="1600" dirty="0" smtClean="0">
                <a:cs typeface="Arial" charset="0"/>
              </a:rPr>
              <a:t> </a:t>
            </a:r>
            <a:r>
              <a:rPr lang="en-US" sz="1600" dirty="0" err="1" smtClean="0">
                <a:cs typeface="Arial" charset="0"/>
              </a:rPr>
              <a:t>usado</a:t>
            </a:r>
            <a:endParaRPr lang="en-US" sz="1600" dirty="0" smtClean="0">
              <a:cs typeface="Arial" charset="0"/>
            </a:endParaRP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s-ES" sz="1600" dirty="0" smtClean="0"/>
              <a:t>Antes </a:t>
            </a:r>
            <a:r>
              <a:rPr lang="es-ES" sz="1600" dirty="0"/>
              <a:t>de darse por vencido, comprobar el gas y los accesorios y vuelva a intentarlo</a:t>
            </a:r>
            <a:endParaRPr lang="en-US" sz="1600" dirty="0" smtClean="0">
              <a:cs typeface="Arial" charset="0"/>
            </a:endParaRPr>
          </a:p>
        </p:txBody>
      </p:sp>
      <p:pic>
        <p:nvPicPr>
          <p:cNvPr id="104463" name="Picture 19" descr="IMG_4438 outline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4742" y="4035914"/>
            <a:ext cx="3059112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65542" name="Picture 6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27176" y="2795954"/>
            <a:ext cx="2280481" cy="113420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7291463"/>
              </p:ext>
            </p:extLst>
          </p:nvPr>
        </p:nvGraphicFramePr>
        <p:xfrm>
          <a:off x="6462346" y="227995"/>
          <a:ext cx="2224453" cy="106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28" r:id="rId6" imgW="2514286" imgH="1238423" progId="PBrush">
                  <p:embed/>
                </p:oleObj>
              </mc:Choice>
              <mc:Fallback>
                <p:oleObj r:id="rId6" imgW="2514286" imgH="1238423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2346" y="227995"/>
                        <a:ext cx="2224453" cy="1061005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0555141"/>
              </p:ext>
            </p:extLst>
          </p:nvPr>
        </p:nvGraphicFramePr>
        <p:xfrm>
          <a:off x="6435970" y="1506907"/>
          <a:ext cx="2242038" cy="1068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29" r:id="rId8" imgW="2514286" imgH="1238423" progId="PBrush">
                  <p:embed/>
                </p:oleObj>
              </mc:Choice>
              <mc:Fallback>
                <p:oleObj r:id="rId8" imgW="2514286" imgH="1238423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5970" y="1506907"/>
                        <a:ext cx="2242038" cy="1068164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165381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2"/>
          <p:cNvSpPr>
            <a:spLocks noGrp="1" noChangeArrowheads="1"/>
          </p:cNvSpPr>
          <p:nvPr>
            <p:ph type="title"/>
          </p:nvPr>
        </p:nvSpPr>
        <p:spPr>
          <a:xfrm>
            <a:off x="2087217" y="95616"/>
            <a:ext cx="6458905" cy="812800"/>
          </a:xfrm>
        </p:spPr>
        <p:txBody>
          <a:bodyPr/>
          <a:lstStyle/>
          <a:p>
            <a:r>
              <a:rPr lang="en-US" sz="2000" dirty="0" smtClean="0"/>
              <a:t>¿</a:t>
            </a:r>
            <a:r>
              <a:rPr lang="en-US" sz="2000" dirty="0" err="1" smtClean="0"/>
              <a:t>Qué</a:t>
            </a:r>
            <a:r>
              <a:rPr lang="en-US" sz="2000" dirty="0" smtClean="0"/>
              <a:t> </a:t>
            </a:r>
            <a:r>
              <a:rPr lang="en-US" sz="2000" dirty="0" err="1" smtClean="0"/>
              <a:t>hacer</a:t>
            </a:r>
            <a:r>
              <a:rPr lang="en-US" sz="2000" dirty="0" smtClean="0"/>
              <a:t> </a:t>
            </a:r>
            <a:r>
              <a:rPr lang="en-US" sz="2000" dirty="0" err="1" smtClean="0"/>
              <a:t>si</a:t>
            </a:r>
            <a:r>
              <a:rPr lang="en-US" sz="2000" dirty="0" smtClean="0"/>
              <a:t> </a:t>
            </a:r>
            <a:r>
              <a:rPr lang="en-US" sz="2000" dirty="0" err="1" smtClean="0"/>
              <a:t>despues</a:t>
            </a:r>
            <a:r>
              <a:rPr lang="en-US" sz="2000" dirty="0" smtClean="0"/>
              <a:t> de </a:t>
            </a:r>
            <a:r>
              <a:rPr lang="en-US" sz="2000" dirty="0" err="1" smtClean="0"/>
              <a:t>chequear</a:t>
            </a:r>
            <a:r>
              <a:rPr lang="en-US" sz="2000" dirty="0" smtClean="0"/>
              <a:t> el gas y </a:t>
            </a:r>
            <a:r>
              <a:rPr lang="en-US" sz="2000" dirty="0" err="1" smtClean="0"/>
              <a:t>las</a:t>
            </a:r>
            <a:r>
              <a:rPr lang="en-US" sz="2000" dirty="0" smtClean="0"/>
              <a:t> </a:t>
            </a:r>
            <a:r>
              <a:rPr lang="en-US" sz="2000" dirty="0" err="1" smtClean="0"/>
              <a:t>conecciones</a:t>
            </a:r>
            <a:r>
              <a:rPr lang="en-US" sz="2000" dirty="0" smtClean="0"/>
              <a:t> </a:t>
            </a:r>
            <a:r>
              <a:rPr lang="en-US" sz="2000" dirty="0" err="1" smtClean="0"/>
              <a:t>aún</a:t>
            </a:r>
            <a:r>
              <a:rPr lang="en-US" sz="2000" dirty="0" smtClean="0"/>
              <a:t> </a:t>
            </a:r>
            <a:r>
              <a:rPr lang="en-US" sz="2000" dirty="0" err="1" smtClean="0"/>
              <a:t>falla</a:t>
            </a:r>
            <a:r>
              <a:rPr lang="en-US" sz="2000" dirty="0" smtClean="0"/>
              <a:t> la </a:t>
            </a:r>
            <a:r>
              <a:rPr lang="en-US" sz="2000" dirty="0" err="1" smtClean="0"/>
              <a:t>regulacion</a:t>
            </a:r>
            <a:r>
              <a:rPr lang="en-US" sz="2000" dirty="0" smtClean="0"/>
              <a:t> </a:t>
            </a:r>
            <a:r>
              <a:rPr lang="en-US" sz="2000" dirty="0" err="1" smtClean="0"/>
              <a:t>AutoCal</a:t>
            </a:r>
            <a:r>
              <a:rPr lang="en-US" sz="2000" dirty="0" smtClean="0"/>
              <a:t>?</a:t>
            </a:r>
          </a:p>
        </p:txBody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926" y="1168523"/>
            <a:ext cx="5096851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A fin de </a:t>
            </a:r>
            <a:r>
              <a:rPr lang="en-US" sz="1800" dirty="0" err="1" smtClean="0"/>
              <a:t>evitar</a:t>
            </a:r>
            <a:r>
              <a:rPr lang="en-US" sz="1800" dirty="0" smtClean="0"/>
              <a:t> </a:t>
            </a:r>
            <a:r>
              <a:rPr lang="en-US" sz="1800" dirty="0" err="1" smtClean="0"/>
              <a:t>que</a:t>
            </a:r>
            <a:r>
              <a:rPr lang="en-US" sz="1800" dirty="0" smtClean="0"/>
              <a:t> </a:t>
            </a:r>
            <a:r>
              <a:rPr lang="en-US" sz="1800" dirty="0" err="1" smtClean="0"/>
              <a:t>accidentalmente</a:t>
            </a:r>
            <a:r>
              <a:rPr lang="en-US" sz="1800" dirty="0" smtClean="0"/>
              <a:t> se use gas de </a:t>
            </a:r>
            <a:r>
              <a:rPr lang="en-US" sz="1800" dirty="0" err="1" smtClean="0"/>
              <a:t>calibración</a:t>
            </a:r>
            <a:r>
              <a:rPr lang="en-US" sz="1800" dirty="0" smtClean="0"/>
              <a:t> </a:t>
            </a:r>
            <a:r>
              <a:rPr lang="en-US" sz="1800" dirty="0" err="1" smtClean="0"/>
              <a:t>equivocado</a:t>
            </a:r>
            <a:r>
              <a:rPr lang="en-US" sz="1800" dirty="0" smtClean="0"/>
              <a:t>, o  </a:t>
            </a:r>
            <a:r>
              <a:rPr lang="en-US" sz="1800" dirty="0" err="1" smtClean="0"/>
              <a:t>poniendo</a:t>
            </a:r>
            <a:r>
              <a:rPr lang="en-US" sz="1800" dirty="0" smtClean="0"/>
              <a:t> a Cero el </a:t>
            </a:r>
            <a:r>
              <a:rPr lang="en-US" sz="1800" dirty="0" err="1" smtClean="0"/>
              <a:t>equipo</a:t>
            </a:r>
            <a:r>
              <a:rPr lang="en-US" sz="1800" dirty="0" smtClean="0"/>
              <a:t> en la </a:t>
            </a:r>
            <a:r>
              <a:rPr lang="en-US" sz="1800" dirty="0" err="1" smtClean="0"/>
              <a:t>presencia</a:t>
            </a:r>
            <a:r>
              <a:rPr lang="en-US" sz="1800" dirty="0" smtClean="0"/>
              <a:t> de </a:t>
            </a:r>
            <a:r>
              <a:rPr lang="en-US" sz="1800" dirty="0" err="1" smtClean="0"/>
              <a:t>contaminantes</a:t>
            </a:r>
            <a:r>
              <a:rPr lang="en-US" sz="1800" dirty="0" smtClean="0"/>
              <a:t>;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err="1" smtClean="0"/>
              <a:t>AutoCal</a:t>
            </a:r>
            <a:r>
              <a:rPr lang="en-US" sz="1800" dirty="0" smtClean="0"/>
              <a:t> </a:t>
            </a:r>
            <a:r>
              <a:rPr lang="en-US" sz="1800" dirty="0" err="1" smtClean="0"/>
              <a:t>tiene</a:t>
            </a:r>
            <a:r>
              <a:rPr lang="en-US" sz="1800" dirty="0" smtClean="0"/>
              <a:t> un </a:t>
            </a:r>
            <a:r>
              <a:rPr lang="en-US" sz="1800" dirty="0" err="1" smtClean="0"/>
              <a:t>máximo</a:t>
            </a:r>
            <a:r>
              <a:rPr lang="en-US" sz="1800" dirty="0" smtClean="0"/>
              <a:t> de </a:t>
            </a:r>
            <a:r>
              <a:rPr lang="en-US" sz="1800" dirty="0" err="1" smtClean="0"/>
              <a:t>cambios</a:t>
            </a:r>
            <a:r>
              <a:rPr lang="en-US" sz="1800" dirty="0" smtClean="0"/>
              <a:t> </a:t>
            </a:r>
            <a:r>
              <a:rPr lang="en-US" sz="1800" dirty="0" err="1" smtClean="0"/>
              <a:t>permitidos</a:t>
            </a:r>
            <a:r>
              <a:rPr lang="en-US" sz="1800" dirty="0" smtClean="0"/>
              <a:t> en </a:t>
            </a:r>
            <a:r>
              <a:rPr lang="en-US" sz="1800" dirty="0" err="1" smtClean="0"/>
              <a:t>ajustes</a:t>
            </a:r>
            <a:r>
              <a:rPr lang="en-US" sz="1800" dirty="0" smtClean="0"/>
              <a:t> entre </a:t>
            </a:r>
            <a:r>
              <a:rPr lang="en-US" sz="1800" dirty="0" err="1" smtClean="0"/>
              <a:t>una</a:t>
            </a:r>
            <a:r>
              <a:rPr lang="en-US" sz="1800" dirty="0" smtClean="0"/>
              <a:t> </a:t>
            </a:r>
            <a:r>
              <a:rPr lang="en-US" sz="1800" dirty="0" err="1" smtClean="0"/>
              <a:t>calibración</a:t>
            </a:r>
            <a:r>
              <a:rPr lang="en-US" sz="1800" dirty="0" smtClean="0"/>
              <a:t> cero al </a:t>
            </a:r>
            <a:r>
              <a:rPr lang="en-US" sz="1800" dirty="0" err="1" smtClean="0"/>
              <a:t>aire</a:t>
            </a:r>
            <a:r>
              <a:rPr lang="en-US" sz="1800" dirty="0" smtClean="0"/>
              <a:t> </a:t>
            </a:r>
            <a:r>
              <a:rPr lang="en-US" sz="1800" dirty="0" err="1" smtClean="0"/>
              <a:t>libre</a:t>
            </a:r>
            <a:r>
              <a:rPr lang="en-US" sz="1800" dirty="0" smtClean="0"/>
              <a:t>, o </a:t>
            </a:r>
            <a:r>
              <a:rPr lang="en-US" sz="1800" dirty="0" err="1" smtClean="0"/>
              <a:t>una</a:t>
            </a:r>
            <a:r>
              <a:rPr lang="en-US" sz="1800" dirty="0" smtClean="0"/>
              <a:t> </a:t>
            </a:r>
            <a:r>
              <a:rPr lang="en-US" sz="1800" dirty="0" err="1" smtClean="0"/>
              <a:t>calibración</a:t>
            </a:r>
            <a:r>
              <a:rPr lang="en-US" sz="1800" dirty="0" smtClean="0"/>
              <a:t> span y la </a:t>
            </a:r>
            <a:r>
              <a:rPr lang="en-US" sz="1800" dirty="0" err="1" smtClean="0"/>
              <a:t>siguiente</a:t>
            </a:r>
            <a:endParaRPr lang="en-US" sz="1800" dirty="0"/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Si el </a:t>
            </a:r>
            <a:r>
              <a:rPr lang="en-US" sz="1800" dirty="0" err="1" smtClean="0"/>
              <a:t>cambio</a:t>
            </a:r>
            <a:r>
              <a:rPr lang="en-US" sz="1800" dirty="0" smtClean="0"/>
              <a:t> entre </a:t>
            </a:r>
            <a:r>
              <a:rPr lang="en-US" sz="1800" dirty="0" err="1" smtClean="0"/>
              <a:t>las</a:t>
            </a:r>
            <a:r>
              <a:rPr lang="en-US" sz="1800" dirty="0" smtClean="0"/>
              <a:t> </a:t>
            </a:r>
            <a:r>
              <a:rPr lang="en-US" sz="1800" dirty="0" err="1" smtClean="0"/>
              <a:t>configuraciones</a:t>
            </a:r>
            <a:r>
              <a:rPr lang="en-US" sz="1800" dirty="0" smtClean="0"/>
              <a:t> cero o </a:t>
            </a:r>
            <a:r>
              <a:rPr lang="en-US" sz="1800" dirty="0"/>
              <a:t>span </a:t>
            </a:r>
            <a:r>
              <a:rPr lang="en-US" sz="1800" dirty="0" err="1" smtClean="0"/>
              <a:t>excede</a:t>
            </a:r>
            <a:r>
              <a:rPr lang="en-US" sz="1800" dirty="0" smtClean="0"/>
              <a:t> </a:t>
            </a:r>
            <a:r>
              <a:rPr lang="en-US" sz="1800" dirty="0" err="1" smtClean="0"/>
              <a:t>este</a:t>
            </a:r>
            <a:r>
              <a:rPr lang="en-US" sz="1800" dirty="0" smtClean="0"/>
              <a:t> </a:t>
            </a:r>
            <a:r>
              <a:rPr lang="en-US" sz="1800" dirty="0" err="1" smtClean="0"/>
              <a:t>máximo</a:t>
            </a:r>
            <a:r>
              <a:rPr lang="en-US" sz="1800" dirty="0" smtClean="0"/>
              <a:t>, el </a:t>
            </a:r>
            <a:r>
              <a:rPr lang="en-US" sz="1800" dirty="0" err="1" smtClean="0"/>
              <a:t>equipo</a:t>
            </a:r>
            <a:r>
              <a:rPr lang="en-US" sz="1800" dirty="0" smtClean="0"/>
              <a:t> no se </a:t>
            </a:r>
            <a:r>
              <a:rPr lang="en-US" sz="1800" dirty="0" err="1" smtClean="0"/>
              <a:t>ajustará</a:t>
            </a:r>
            <a:r>
              <a:rPr lang="en-US" sz="1800" dirty="0" smtClean="0"/>
              <a:t> </a:t>
            </a:r>
            <a:r>
              <a:rPr lang="en-US" sz="1800" dirty="0" err="1" smtClean="0"/>
              <a:t>apropiadamente</a:t>
            </a:r>
            <a:r>
              <a:rPr lang="en-US" sz="1800" dirty="0" smtClean="0"/>
              <a:t>.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800" dirty="0" smtClean="0"/>
              <a:t>En </a:t>
            </a:r>
            <a:r>
              <a:rPr lang="en-US" sz="1800" dirty="0" err="1" smtClean="0"/>
              <a:t>este</a:t>
            </a:r>
            <a:r>
              <a:rPr lang="en-US" sz="1800" dirty="0" smtClean="0"/>
              <a:t> </a:t>
            </a:r>
            <a:r>
              <a:rPr lang="en-US" sz="1800" dirty="0" err="1" smtClean="0"/>
              <a:t>caso</a:t>
            </a:r>
            <a:r>
              <a:rPr lang="en-US" sz="1800" dirty="0" smtClean="0"/>
              <a:t> </a:t>
            </a:r>
            <a:r>
              <a:rPr lang="en-US" sz="1800" dirty="0" err="1" smtClean="0"/>
              <a:t>necesitarás</a:t>
            </a:r>
            <a:r>
              <a:rPr lang="en-US" sz="1800" dirty="0" smtClean="0"/>
              <a:t> </a:t>
            </a:r>
            <a:r>
              <a:rPr lang="en-US" sz="1800" dirty="0" err="1" smtClean="0"/>
              <a:t>realizar</a:t>
            </a:r>
            <a:r>
              <a:rPr lang="en-US" sz="1800" dirty="0" smtClean="0"/>
              <a:t> </a:t>
            </a:r>
            <a:r>
              <a:rPr lang="en-US" sz="1800" dirty="0" err="1" smtClean="0"/>
              <a:t>una</a:t>
            </a:r>
            <a:r>
              <a:rPr lang="en-US" sz="1800" dirty="0" smtClean="0"/>
              <a:t> </a:t>
            </a:r>
            <a:r>
              <a:rPr lang="en-US" sz="1800" dirty="0" err="1" smtClean="0"/>
              <a:t>calibración</a:t>
            </a:r>
            <a:r>
              <a:rPr lang="en-US" sz="1800" dirty="0" smtClean="0"/>
              <a:t> individual de sensor en el sensor o sensors </a:t>
            </a:r>
            <a:r>
              <a:rPr lang="en-US" sz="1800" dirty="0" err="1" smtClean="0"/>
              <a:t>que</a:t>
            </a:r>
            <a:r>
              <a:rPr lang="en-US" sz="1800" dirty="0" smtClean="0"/>
              <a:t> </a:t>
            </a:r>
            <a:r>
              <a:rPr lang="en-US" sz="1800" dirty="0" err="1" smtClean="0"/>
              <a:t>han</a:t>
            </a:r>
            <a:r>
              <a:rPr lang="en-US" sz="1800" dirty="0" smtClean="0"/>
              <a:t> </a:t>
            </a:r>
            <a:r>
              <a:rPr lang="en-US" sz="1800" dirty="0" err="1" smtClean="0"/>
              <a:t>fallado</a:t>
            </a:r>
            <a:r>
              <a:rPr lang="en-US" sz="1800" dirty="0" smtClean="0"/>
              <a:t> en la </a:t>
            </a:r>
            <a:r>
              <a:rPr lang="en-US" sz="1800" dirty="0" err="1" smtClean="0"/>
              <a:t>calibración</a:t>
            </a:r>
            <a:r>
              <a:rPr lang="en-US" sz="1800" dirty="0" smtClean="0"/>
              <a:t> </a:t>
            </a:r>
            <a:r>
              <a:rPr lang="en-US" sz="1800" dirty="0" err="1" smtClean="0"/>
              <a:t>apropiada</a:t>
            </a:r>
            <a:r>
              <a:rPr lang="en-US" sz="1800" dirty="0" smtClean="0"/>
              <a:t>. </a:t>
            </a:r>
            <a:endParaRPr lang="en-US" sz="1800" dirty="0"/>
          </a:p>
        </p:txBody>
      </p:sp>
      <p:sp>
        <p:nvSpPr>
          <p:cNvPr id="17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2046" y="659422"/>
            <a:ext cx="3992293" cy="552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8730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2877" y="2497014"/>
            <a:ext cx="2076592" cy="101111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7798777" y="4739054"/>
            <a:ext cx="1345223" cy="211894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798777" y="4739054"/>
            <a:ext cx="1345223" cy="211894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/>
          </p:nvPr>
        </p:nvSpPr>
        <p:spPr>
          <a:xfrm>
            <a:off x="4079630" y="105507"/>
            <a:ext cx="4648734" cy="812800"/>
          </a:xfrm>
        </p:spPr>
        <p:txBody>
          <a:bodyPr/>
          <a:lstStyle/>
          <a:p>
            <a:r>
              <a:rPr lang="en-US" sz="2000" dirty="0" err="1" smtClean="0"/>
              <a:t>Procedimiento</a:t>
            </a:r>
            <a:r>
              <a:rPr lang="en-US" sz="2000" dirty="0" smtClean="0"/>
              <a:t> para la </a:t>
            </a:r>
            <a:r>
              <a:rPr lang="en-US" sz="2000" dirty="0" err="1" smtClean="0"/>
              <a:t>calibración</a:t>
            </a:r>
            <a:r>
              <a:rPr lang="en-US" sz="2000" dirty="0" smtClean="0"/>
              <a:t> individual de un sensor (part 1)</a:t>
            </a:r>
          </a:p>
        </p:txBody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0294" y="1133353"/>
            <a:ext cx="5354514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Use </a:t>
            </a:r>
            <a:r>
              <a:rPr lang="en-US" sz="1600" dirty="0" err="1" smtClean="0"/>
              <a:t>este</a:t>
            </a:r>
            <a:r>
              <a:rPr lang="en-US" sz="1600" dirty="0" smtClean="0"/>
              <a:t> </a:t>
            </a:r>
            <a:r>
              <a:rPr lang="en-US" sz="1600" dirty="0" err="1" smtClean="0"/>
              <a:t>procedimiento</a:t>
            </a:r>
            <a:r>
              <a:rPr lang="en-US" sz="1600" dirty="0" smtClean="0"/>
              <a:t> </a:t>
            </a:r>
            <a:r>
              <a:rPr lang="en-US" sz="1600" dirty="0" err="1" smtClean="0"/>
              <a:t>cuando</a:t>
            </a:r>
            <a:r>
              <a:rPr lang="en-US" sz="1600" dirty="0" smtClean="0"/>
              <a:t> </a:t>
            </a:r>
            <a:r>
              <a:rPr lang="en-US" sz="1600" dirty="0" err="1" smtClean="0"/>
              <a:t>quiera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</a:t>
            </a:r>
            <a:r>
              <a:rPr lang="en-US" sz="1600" dirty="0" err="1" smtClean="0"/>
              <a:t>necesites</a:t>
            </a:r>
            <a:r>
              <a:rPr lang="en-US" sz="1600" dirty="0" smtClean="0"/>
              <a:t> </a:t>
            </a:r>
            <a:r>
              <a:rPr lang="en-US" sz="1600" dirty="0" err="1" smtClean="0"/>
              <a:t>calibrar</a:t>
            </a:r>
            <a:r>
              <a:rPr lang="en-US" sz="1600" dirty="0" smtClean="0"/>
              <a:t> un sensor de </a:t>
            </a:r>
            <a:r>
              <a:rPr lang="en-US" sz="1600" dirty="0" err="1" smtClean="0"/>
              <a:t>una</a:t>
            </a:r>
            <a:r>
              <a:rPr lang="en-US" sz="1600" dirty="0" smtClean="0"/>
              <a:t> sola </a:t>
            </a:r>
            <a:r>
              <a:rPr lang="en-US" sz="1600" dirty="0" err="1" smtClean="0"/>
              <a:t>vez</a:t>
            </a:r>
            <a:endParaRPr lang="en-US" sz="1600" dirty="0" smtClean="0"/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err="1" smtClean="0"/>
              <a:t>Presione</a:t>
            </a:r>
            <a:r>
              <a:rPr lang="en-US" sz="1600" dirty="0" smtClean="0"/>
              <a:t> y </a:t>
            </a:r>
            <a:r>
              <a:rPr lang="en-US" sz="1600" dirty="0" err="1" smtClean="0"/>
              <a:t>sostenga</a:t>
            </a:r>
            <a:r>
              <a:rPr lang="en-US" sz="1600" dirty="0" smtClean="0"/>
              <a:t> el </a:t>
            </a:r>
            <a:r>
              <a:rPr lang="en-US" sz="1600" dirty="0" err="1" smtClean="0"/>
              <a:t>botón</a:t>
            </a:r>
            <a:r>
              <a:rPr lang="en-US" sz="1600" dirty="0" smtClean="0"/>
              <a:t> “Reset” para </a:t>
            </a:r>
            <a:r>
              <a:rPr lang="en-US" sz="1600" dirty="0" err="1" smtClean="0"/>
              <a:t>mostrar</a:t>
            </a:r>
            <a:r>
              <a:rPr lang="en-US" sz="1600" dirty="0" smtClean="0"/>
              <a:t> el “Main Menu” y </a:t>
            </a:r>
            <a:r>
              <a:rPr lang="en-US" sz="1600" dirty="0" err="1" smtClean="0"/>
              <a:t>luego</a:t>
            </a:r>
            <a:r>
              <a:rPr lang="en-US" sz="1600" dirty="0" smtClean="0"/>
              <a:t> </a:t>
            </a:r>
            <a:r>
              <a:rPr lang="en-US" sz="1600" dirty="0" err="1" smtClean="0"/>
              <a:t>escoger</a:t>
            </a:r>
            <a:r>
              <a:rPr lang="en-US" sz="1600" dirty="0" smtClean="0"/>
              <a:t> “Service”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err="1" smtClean="0"/>
              <a:t>En“Security</a:t>
            </a:r>
            <a:r>
              <a:rPr lang="en-US" sz="1600" dirty="0" smtClean="0"/>
              <a:t> Code” use “1100” </a:t>
            </a:r>
            <a:r>
              <a:rPr lang="en-US" sz="1600" dirty="0" err="1" smtClean="0"/>
              <a:t>como</a:t>
            </a:r>
            <a:r>
              <a:rPr lang="en-US" sz="1600" dirty="0" smtClean="0"/>
              <a:t> password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err="1" smtClean="0"/>
              <a:t>Escoja</a:t>
            </a:r>
            <a:r>
              <a:rPr lang="en-US" sz="1600" dirty="0" smtClean="0"/>
              <a:t> “Sensors”  </a:t>
            </a:r>
            <a:r>
              <a:rPr lang="en-US" sz="1600" dirty="0" err="1" smtClean="0"/>
              <a:t>luego</a:t>
            </a:r>
            <a:r>
              <a:rPr lang="en-US" sz="1600" dirty="0" smtClean="0"/>
              <a:t> </a:t>
            </a:r>
            <a:r>
              <a:rPr lang="en-US" sz="1600" dirty="0" err="1" smtClean="0"/>
              <a:t>seleccione</a:t>
            </a:r>
            <a:r>
              <a:rPr lang="en-US" sz="1600" dirty="0" smtClean="0"/>
              <a:t> el sensor </a:t>
            </a:r>
            <a:r>
              <a:rPr lang="en-US" sz="1600" dirty="0" err="1" smtClean="0"/>
              <a:t>que</a:t>
            </a:r>
            <a:r>
              <a:rPr lang="en-US" sz="1600" dirty="0" smtClean="0"/>
              <a:t> </a:t>
            </a:r>
            <a:r>
              <a:rPr lang="en-US" sz="1600" dirty="0" err="1" smtClean="0"/>
              <a:t>desee</a:t>
            </a:r>
            <a:r>
              <a:rPr lang="en-US" sz="1600" dirty="0" smtClean="0"/>
              <a:t> </a:t>
            </a:r>
            <a:r>
              <a:rPr lang="en-US" sz="1600" dirty="0" err="1" smtClean="0"/>
              <a:t>calibrar</a:t>
            </a:r>
            <a:endParaRPr lang="en-US" sz="1600" dirty="0" smtClean="0"/>
          </a:p>
          <a:p>
            <a:pPr>
              <a:spcBef>
                <a:spcPct val="0"/>
              </a:spcBef>
              <a:spcAft>
                <a:spcPts val="1800"/>
              </a:spcAft>
            </a:pPr>
            <a:endParaRPr lang="en-US" sz="1600" dirty="0"/>
          </a:p>
        </p:txBody>
      </p:sp>
      <p:pic>
        <p:nvPicPr>
          <p:cNvPr id="104453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6473" y="5213838"/>
            <a:ext cx="2017947" cy="99353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3465" y="3868616"/>
            <a:ext cx="2029055" cy="1037491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42320" y="1224632"/>
            <a:ext cx="2036750" cy="98621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>
            <a:endCxn id="22" idx="3"/>
          </p:cNvCxnSpPr>
          <p:nvPr/>
        </p:nvCxnSpPr>
        <p:spPr bwMode="auto">
          <a:xfrm flipV="1">
            <a:off x="5477608" y="3153383"/>
            <a:ext cx="1396449" cy="89107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Oval 12"/>
          <p:cNvSpPr>
            <a:spLocks noChangeArrowheads="1"/>
          </p:cNvSpPr>
          <p:nvPr/>
        </p:nvSpPr>
        <p:spPr bwMode="auto">
          <a:xfrm>
            <a:off x="6697298" y="2725614"/>
            <a:ext cx="1206988" cy="501163"/>
          </a:xfrm>
          <a:prstGeom prst="ellipse">
            <a:avLst/>
          </a:prstGeom>
          <a:noFill/>
          <a:ln w="38100" cmpd="sng" algn="ctr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2" y="4044463"/>
            <a:ext cx="3217988" cy="2154436"/>
          </a:xfrm>
          <a:prstGeom prst="rect">
            <a:avLst/>
          </a:prstGeom>
          <a:solidFill>
            <a:srgbClr val="FF8585"/>
          </a:solidFill>
          <a:ln w="1905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 wrap="square" lIns="182880" tIns="91440" rIns="182880" bIns="91440" rtlCol="0">
            <a:spAutoFit/>
          </a:bodyPr>
          <a:lstStyle/>
          <a:p>
            <a:pPr algn="l"/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Asegúrese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usar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 “1100”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como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 password.  </a:t>
            </a:r>
          </a:p>
          <a:p>
            <a:pPr algn="l"/>
            <a:endParaRPr lang="en-US" sz="1600" i="1" dirty="0">
              <a:solidFill>
                <a:srgbClr val="000000"/>
              </a:solidFill>
              <a:latin typeface="Arial" charset="0"/>
            </a:endParaRPr>
          </a:p>
          <a:p>
            <a:pPr algn="l"/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“1100”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es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</a:rPr>
              <a:t>un password especial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que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permite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s-ES" sz="1600" i="1" dirty="0">
                <a:solidFill>
                  <a:srgbClr val="000000"/>
                </a:solidFill>
                <a:latin typeface="Arial" charset="0"/>
              </a:rPr>
              <a:t>una ventana de ajuste de calibración en su máxima amplitud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556878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7798777" y="4739054"/>
            <a:ext cx="1345223" cy="211894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798777" y="4739054"/>
            <a:ext cx="1345223" cy="211894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2331" y="96715"/>
            <a:ext cx="5007792" cy="812800"/>
          </a:xfrm>
        </p:spPr>
        <p:txBody>
          <a:bodyPr/>
          <a:lstStyle/>
          <a:p>
            <a:r>
              <a:rPr lang="en-US" sz="2000" dirty="0" err="1" smtClean="0"/>
              <a:t>Procedimiento</a:t>
            </a:r>
            <a:r>
              <a:rPr lang="en-US" sz="2000" dirty="0" smtClean="0"/>
              <a:t> para la </a:t>
            </a:r>
            <a:r>
              <a:rPr lang="en-US" sz="2000" dirty="0" err="1" smtClean="0"/>
              <a:t>calibración</a:t>
            </a:r>
            <a:r>
              <a:rPr lang="en-US" sz="2000" dirty="0" smtClean="0"/>
              <a:t> </a:t>
            </a:r>
            <a:r>
              <a:rPr lang="en-US" sz="2000" dirty="0"/>
              <a:t>individual de un </a:t>
            </a:r>
            <a:r>
              <a:rPr lang="en-US" sz="2000" dirty="0" smtClean="0"/>
              <a:t>sensor (</a:t>
            </a:r>
            <a:r>
              <a:rPr lang="en-US" sz="2000" dirty="0"/>
              <a:t>part </a:t>
            </a:r>
            <a:r>
              <a:rPr lang="en-US" sz="2000" dirty="0" smtClean="0"/>
              <a:t>2)</a:t>
            </a:r>
          </a:p>
        </p:txBody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0293" y="1133353"/>
            <a:ext cx="5468816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err="1" smtClean="0"/>
              <a:t>Una</a:t>
            </a:r>
            <a:r>
              <a:rPr lang="en-US" sz="1600" dirty="0" smtClean="0"/>
              <a:t> </a:t>
            </a:r>
            <a:r>
              <a:rPr lang="en-US" sz="1600" dirty="0" err="1" smtClean="0"/>
              <a:t>pantalla</a:t>
            </a:r>
            <a:r>
              <a:rPr lang="en-US" sz="1600" dirty="0" smtClean="0"/>
              <a:t> </a:t>
            </a:r>
            <a:r>
              <a:rPr lang="en-US" sz="1600" dirty="0" err="1" smtClean="0"/>
              <a:t>mostrará</a:t>
            </a:r>
            <a:r>
              <a:rPr lang="en-US" sz="1600" dirty="0" smtClean="0"/>
              <a:t> el menu de </a:t>
            </a:r>
            <a:r>
              <a:rPr lang="en-US" sz="1600" dirty="0" err="1" smtClean="0"/>
              <a:t>opciones</a:t>
            </a:r>
            <a:r>
              <a:rPr lang="en-US" sz="1600" dirty="0" smtClean="0"/>
              <a:t> para </a:t>
            </a:r>
            <a:r>
              <a:rPr lang="en-US" sz="1600" dirty="0" err="1" smtClean="0"/>
              <a:t>que</a:t>
            </a:r>
            <a:r>
              <a:rPr lang="en-US" sz="1600" dirty="0" smtClean="0"/>
              <a:t> </a:t>
            </a:r>
            <a:r>
              <a:rPr lang="en-US" sz="1600" dirty="0" err="1" smtClean="0"/>
              <a:t>seleccione</a:t>
            </a:r>
            <a:r>
              <a:rPr lang="en-US" sz="1600" dirty="0" smtClean="0"/>
              <a:t> el sensor.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Si el sensor </a:t>
            </a:r>
            <a:r>
              <a:rPr lang="en-US" sz="1600" dirty="0" err="1" smtClean="0"/>
              <a:t>ser</a:t>
            </a:r>
            <a:r>
              <a:rPr lang="en-US" sz="1600" dirty="0" smtClean="0"/>
              <a:t> </a:t>
            </a:r>
            <a:r>
              <a:rPr lang="en-US" sz="1600" dirty="0" err="1" smtClean="0"/>
              <a:t>regulada</a:t>
            </a:r>
            <a:r>
              <a:rPr lang="en-US" sz="1600" dirty="0" smtClean="0"/>
              <a:t> al </a:t>
            </a:r>
            <a:r>
              <a:rPr lang="en-US" sz="1600" dirty="0" err="1" smtClean="0"/>
              <a:t>aire</a:t>
            </a:r>
            <a:r>
              <a:rPr lang="en-US" sz="1600" dirty="0" smtClean="0"/>
              <a:t> fresco </a:t>
            </a:r>
            <a:r>
              <a:rPr lang="en-US" sz="1600" dirty="0" err="1" smtClean="0"/>
              <a:t>entonces</a:t>
            </a:r>
            <a:r>
              <a:rPr lang="en-US" sz="1600" dirty="0" smtClean="0"/>
              <a:t> </a:t>
            </a:r>
            <a:r>
              <a:rPr lang="en-US" sz="1600" dirty="0" err="1" smtClean="0"/>
              <a:t>escoja</a:t>
            </a:r>
            <a:r>
              <a:rPr lang="en-US" sz="1600" dirty="0" smtClean="0"/>
              <a:t> “Zero”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Si el sensor no </a:t>
            </a:r>
            <a:r>
              <a:rPr lang="en-US" sz="1600" dirty="0" err="1" smtClean="0"/>
              <a:t>necesita</a:t>
            </a:r>
            <a:r>
              <a:rPr lang="en-US" sz="1600" dirty="0" smtClean="0"/>
              <a:t> </a:t>
            </a:r>
            <a:r>
              <a:rPr lang="en-US" sz="1600" dirty="0" err="1" smtClean="0"/>
              <a:t>ser</a:t>
            </a:r>
            <a:r>
              <a:rPr lang="en-US" sz="1600" dirty="0" smtClean="0"/>
              <a:t> </a:t>
            </a:r>
            <a:r>
              <a:rPr lang="en-US" sz="1600" dirty="0" err="1" smtClean="0"/>
              <a:t>calibrado</a:t>
            </a:r>
            <a:r>
              <a:rPr lang="en-US" sz="1600" dirty="0" smtClean="0"/>
              <a:t> al </a:t>
            </a:r>
            <a:r>
              <a:rPr lang="en-US" sz="1600" dirty="0" err="1" smtClean="0"/>
              <a:t>aire</a:t>
            </a:r>
            <a:r>
              <a:rPr lang="en-US" sz="1600" dirty="0" smtClean="0"/>
              <a:t> fresco </a:t>
            </a:r>
            <a:r>
              <a:rPr lang="en-US" sz="1600" dirty="0" err="1" smtClean="0"/>
              <a:t>escoja</a:t>
            </a:r>
            <a:r>
              <a:rPr lang="en-US" sz="1600" dirty="0" smtClean="0"/>
              <a:t> “Calibrate”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endParaRPr lang="en-US" sz="1600" dirty="0"/>
          </a:p>
        </p:txBody>
      </p:sp>
      <p:pic>
        <p:nvPicPr>
          <p:cNvPr id="104453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6647" y="685798"/>
            <a:ext cx="1886905" cy="929012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4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8953" y="2079325"/>
            <a:ext cx="1906832" cy="936434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9" descr="IMG_4438 outline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419" y="4027120"/>
            <a:ext cx="3059112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1441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7798777" y="4739054"/>
            <a:ext cx="1345223" cy="211894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798777" y="4739054"/>
            <a:ext cx="1345223" cy="211894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/>
          </p:nvPr>
        </p:nvSpPr>
        <p:spPr>
          <a:xfrm>
            <a:off x="1718993" y="96715"/>
            <a:ext cx="4541130" cy="812800"/>
          </a:xfrm>
        </p:spPr>
        <p:txBody>
          <a:bodyPr/>
          <a:lstStyle/>
          <a:p>
            <a:r>
              <a:rPr lang="en-US" sz="2000" dirty="0" err="1"/>
              <a:t>Procedimiento</a:t>
            </a:r>
            <a:r>
              <a:rPr lang="en-US" sz="2000" dirty="0"/>
              <a:t> para la </a:t>
            </a:r>
            <a:r>
              <a:rPr lang="en-US" sz="2000" dirty="0" err="1"/>
              <a:t>calibración</a:t>
            </a:r>
            <a:r>
              <a:rPr lang="en-US" sz="2000" dirty="0"/>
              <a:t> individual de un sensor(part </a:t>
            </a:r>
            <a:r>
              <a:rPr lang="en-US" sz="2000" dirty="0" smtClean="0"/>
              <a:t>3)</a:t>
            </a:r>
          </a:p>
        </p:txBody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8069" y="1071686"/>
            <a:ext cx="6244404" cy="379046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Para </a:t>
            </a:r>
            <a:r>
              <a:rPr lang="en-US" sz="1600" dirty="0" err="1" smtClean="0"/>
              <a:t>realizar</a:t>
            </a:r>
            <a:r>
              <a:rPr lang="en-US" sz="1600" dirty="0" smtClean="0"/>
              <a:t> </a:t>
            </a:r>
            <a:r>
              <a:rPr lang="en-US" sz="1600" dirty="0" err="1" smtClean="0"/>
              <a:t>una</a:t>
            </a:r>
            <a:r>
              <a:rPr lang="en-US" sz="1600" dirty="0" smtClean="0"/>
              <a:t> </a:t>
            </a:r>
            <a:r>
              <a:rPr lang="en-US" sz="1600" dirty="0" err="1" smtClean="0"/>
              <a:t>calibración</a:t>
            </a:r>
            <a:r>
              <a:rPr lang="en-US" sz="1600" dirty="0" smtClean="0"/>
              <a:t> Cero </a:t>
            </a:r>
            <a:r>
              <a:rPr lang="en-US" sz="1600" dirty="0" err="1" smtClean="0"/>
              <a:t>aire</a:t>
            </a:r>
            <a:r>
              <a:rPr lang="en-US" sz="1600" dirty="0" smtClean="0"/>
              <a:t> </a:t>
            </a:r>
            <a:r>
              <a:rPr lang="en-US" sz="1600" dirty="0" err="1" smtClean="0"/>
              <a:t>libre</a:t>
            </a:r>
            <a:r>
              <a:rPr lang="en-US" sz="1600" dirty="0" smtClean="0"/>
              <a:t>: </a:t>
            </a:r>
          </a:p>
          <a:p>
            <a:pPr lvl="1">
              <a:spcBef>
                <a:spcPct val="0"/>
              </a:spcBef>
              <a:spcAft>
                <a:spcPts val="1800"/>
              </a:spcAft>
            </a:pPr>
            <a:r>
              <a:rPr lang="en-US" sz="1600" dirty="0" err="1" smtClean="0"/>
              <a:t>Asegúrese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el sensor </a:t>
            </a:r>
            <a:r>
              <a:rPr lang="en-US" sz="1600" dirty="0" err="1" smtClean="0"/>
              <a:t>esté</a:t>
            </a:r>
            <a:r>
              <a:rPr lang="en-US" sz="1600" dirty="0" smtClean="0"/>
              <a:t> </a:t>
            </a:r>
            <a:r>
              <a:rPr lang="en-US" sz="1600" dirty="0" err="1" smtClean="0"/>
              <a:t>expuesto</a:t>
            </a:r>
            <a:r>
              <a:rPr lang="en-US" sz="1600" dirty="0" smtClean="0"/>
              <a:t> al </a:t>
            </a:r>
            <a:r>
              <a:rPr lang="en-US" sz="1600" dirty="0" err="1" smtClean="0"/>
              <a:t>aire</a:t>
            </a:r>
            <a:r>
              <a:rPr lang="en-US" sz="1600" dirty="0" smtClean="0"/>
              <a:t> </a:t>
            </a:r>
            <a:r>
              <a:rPr lang="en-US" sz="1600" dirty="0" err="1" smtClean="0"/>
              <a:t>libre</a:t>
            </a:r>
            <a:r>
              <a:rPr lang="en-US" sz="1600" dirty="0" smtClean="0"/>
              <a:t>, </a:t>
            </a:r>
            <a:r>
              <a:rPr lang="en-US" sz="1600" dirty="0" err="1" smtClean="0"/>
              <a:t>contaminante</a:t>
            </a:r>
            <a:r>
              <a:rPr lang="en-US" sz="1600" dirty="0" smtClean="0"/>
              <a:t> fresco </a:t>
            </a:r>
          </a:p>
          <a:p>
            <a:pPr lvl="1">
              <a:spcBef>
                <a:spcPct val="0"/>
              </a:spcBef>
              <a:spcAft>
                <a:spcPts val="1800"/>
              </a:spcAft>
            </a:pPr>
            <a:r>
              <a:rPr lang="en-US" sz="1600" dirty="0" err="1" smtClean="0"/>
              <a:t>Asegúrese</a:t>
            </a:r>
            <a:r>
              <a:rPr lang="en-US" sz="1600" dirty="0" smtClean="0"/>
              <a:t> de remover el </a:t>
            </a:r>
            <a:r>
              <a:rPr lang="en-US" sz="1600" dirty="0" err="1" smtClean="0"/>
              <a:t>adaptador</a:t>
            </a:r>
            <a:r>
              <a:rPr lang="en-US" sz="1600" dirty="0" smtClean="0"/>
              <a:t> de </a:t>
            </a:r>
            <a:r>
              <a:rPr lang="en-US" sz="1600" dirty="0" err="1" smtClean="0"/>
              <a:t>calibración</a:t>
            </a:r>
            <a:r>
              <a:rPr lang="en-US" sz="1600" dirty="0" smtClean="0"/>
              <a:t> en </a:t>
            </a:r>
            <a:r>
              <a:rPr lang="en-US" sz="1600" dirty="0" err="1" smtClean="0"/>
              <a:t>caso</a:t>
            </a:r>
            <a:r>
              <a:rPr lang="en-US" sz="1600" dirty="0" smtClean="0"/>
              <a:t> </a:t>
            </a:r>
            <a:r>
              <a:rPr lang="en-US" sz="1600" dirty="0" err="1" smtClean="0"/>
              <a:t>estés</a:t>
            </a:r>
            <a:r>
              <a:rPr lang="en-US" sz="1600" dirty="0" smtClean="0"/>
              <a:t> </a:t>
            </a:r>
            <a:r>
              <a:rPr lang="en-US" sz="1600" dirty="0" err="1" smtClean="0"/>
              <a:t>usando</a:t>
            </a:r>
            <a:r>
              <a:rPr lang="en-US" sz="1600" dirty="0" smtClean="0"/>
              <a:t> el </a:t>
            </a:r>
            <a:r>
              <a:rPr lang="en-US" sz="1600" dirty="0" err="1" smtClean="0"/>
              <a:t>aire</a:t>
            </a:r>
            <a:r>
              <a:rPr lang="en-US" sz="1600" dirty="0" smtClean="0"/>
              <a:t> </a:t>
            </a:r>
            <a:r>
              <a:rPr lang="en-US" sz="1600" dirty="0" err="1" smtClean="0"/>
              <a:t>circundante</a:t>
            </a:r>
            <a:r>
              <a:rPr lang="en-US" sz="1600" dirty="0" smtClean="0"/>
              <a:t> para </a:t>
            </a:r>
            <a:r>
              <a:rPr lang="en-US" sz="1600" dirty="0" err="1" smtClean="0"/>
              <a:t>ajustar</a:t>
            </a:r>
            <a:r>
              <a:rPr lang="en-US" sz="1600" dirty="0" smtClean="0"/>
              <a:t> el sensor</a:t>
            </a:r>
          </a:p>
          <a:p>
            <a:pPr lvl="1"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La </a:t>
            </a:r>
            <a:r>
              <a:rPr lang="en-US" sz="1600" dirty="0" err="1" smtClean="0"/>
              <a:t>pantalla</a:t>
            </a:r>
            <a:r>
              <a:rPr lang="en-US" sz="1600" dirty="0" smtClean="0"/>
              <a:t> “Zero” </a:t>
            </a:r>
            <a:r>
              <a:rPr lang="en-US" sz="1600" dirty="0" err="1" smtClean="0"/>
              <a:t>mostrará</a:t>
            </a:r>
            <a:r>
              <a:rPr lang="en-US" sz="1600" dirty="0" smtClean="0"/>
              <a:t> la </a:t>
            </a:r>
            <a:r>
              <a:rPr lang="en-US" sz="1600" dirty="0" err="1" smtClean="0"/>
              <a:t>lectura</a:t>
            </a:r>
            <a:r>
              <a:rPr lang="en-US" sz="1600" dirty="0" smtClean="0"/>
              <a:t> actual</a:t>
            </a:r>
          </a:p>
          <a:p>
            <a:pPr lvl="1">
              <a:spcBef>
                <a:spcPct val="0"/>
              </a:spcBef>
              <a:spcAft>
                <a:spcPts val="1800"/>
              </a:spcAft>
            </a:pPr>
            <a:r>
              <a:rPr lang="en-US" sz="1600" dirty="0" err="1" smtClean="0"/>
              <a:t>Presione</a:t>
            </a:r>
            <a:r>
              <a:rPr lang="en-US" sz="1600" dirty="0" smtClean="0"/>
              <a:t> “Start”  para </a:t>
            </a:r>
            <a:r>
              <a:rPr lang="en-US" sz="1600" dirty="0" err="1" smtClean="0"/>
              <a:t>empezar</a:t>
            </a:r>
            <a:r>
              <a:rPr lang="en-US" sz="1600" dirty="0" smtClean="0"/>
              <a:t> el </a:t>
            </a:r>
            <a:r>
              <a:rPr lang="en-US" sz="1600" dirty="0" err="1" smtClean="0"/>
              <a:t>ajuste</a:t>
            </a:r>
            <a:r>
              <a:rPr lang="en-US" sz="1600" dirty="0" smtClean="0"/>
              <a:t> de </a:t>
            </a:r>
            <a:r>
              <a:rPr lang="en-US" sz="1600" dirty="0" err="1" smtClean="0"/>
              <a:t>aire</a:t>
            </a:r>
            <a:r>
              <a:rPr lang="en-US" sz="1600" dirty="0" smtClean="0"/>
              <a:t> fresco</a:t>
            </a:r>
          </a:p>
          <a:p>
            <a:pPr lvl="1"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Se </a:t>
            </a:r>
            <a:r>
              <a:rPr lang="en-US" sz="1600" dirty="0" err="1" smtClean="0"/>
              <a:t>indicará</a:t>
            </a:r>
            <a:r>
              <a:rPr lang="en-US" sz="1600" dirty="0" smtClean="0"/>
              <a:t>  “OK” </a:t>
            </a:r>
            <a:r>
              <a:rPr lang="en-US" sz="1600" dirty="0" err="1" smtClean="0"/>
              <a:t>apenas</a:t>
            </a:r>
            <a:r>
              <a:rPr lang="en-US" sz="1600" dirty="0" smtClean="0"/>
              <a:t> el </a:t>
            </a:r>
            <a:r>
              <a:rPr lang="en-US" sz="1600" dirty="0" err="1" smtClean="0"/>
              <a:t>procedimiento</a:t>
            </a:r>
            <a:r>
              <a:rPr lang="en-US" sz="1600" dirty="0" smtClean="0"/>
              <a:t> </a:t>
            </a:r>
            <a:r>
              <a:rPr lang="en-US" sz="1600" dirty="0" err="1" smtClean="0"/>
              <a:t>es</a:t>
            </a:r>
            <a:r>
              <a:rPr lang="en-US" sz="1600" dirty="0" smtClean="0"/>
              <a:t> </a:t>
            </a:r>
            <a:r>
              <a:rPr lang="en-US" sz="1600" dirty="0" err="1" smtClean="0"/>
              <a:t>completado</a:t>
            </a:r>
            <a:r>
              <a:rPr lang="en-US" sz="1600" dirty="0" smtClean="0"/>
              <a:t>, </a:t>
            </a:r>
            <a:r>
              <a:rPr lang="en-US" sz="1600" dirty="0" err="1" smtClean="0"/>
              <a:t>después</a:t>
            </a:r>
            <a:r>
              <a:rPr lang="en-US" sz="1600" dirty="0" smtClean="0"/>
              <a:t> de lo </a:t>
            </a:r>
            <a:r>
              <a:rPr lang="en-US" sz="1600" dirty="0" err="1" smtClean="0"/>
              <a:t>cual</a:t>
            </a:r>
            <a:r>
              <a:rPr lang="en-US" sz="1600" dirty="0" smtClean="0"/>
              <a:t> la </a:t>
            </a:r>
            <a:r>
              <a:rPr lang="en-US" sz="1600" dirty="0" err="1" smtClean="0"/>
              <a:t>pantalla</a:t>
            </a:r>
            <a:r>
              <a:rPr lang="en-US" sz="1600" dirty="0" smtClean="0"/>
              <a:t> </a:t>
            </a:r>
            <a:r>
              <a:rPr lang="en-US" sz="1600" dirty="0" err="1" smtClean="0"/>
              <a:t>retornará</a:t>
            </a:r>
            <a:r>
              <a:rPr lang="en-US" sz="1600" dirty="0" smtClean="0"/>
              <a:t> a la </a:t>
            </a:r>
            <a:r>
              <a:rPr lang="en-US" sz="1600" dirty="0" err="1" smtClean="0"/>
              <a:t>pantalla</a:t>
            </a:r>
            <a:r>
              <a:rPr lang="en-US" sz="1600" dirty="0" smtClean="0"/>
              <a:t> “Zero”</a:t>
            </a:r>
          </a:p>
          <a:p>
            <a:pPr lvl="1">
              <a:spcBef>
                <a:spcPct val="0"/>
              </a:spcBef>
              <a:spcAft>
                <a:spcPts val="1800"/>
              </a:spcAft>
            </a:pPr>
            <a:endParaRPr lang="en-US" sz="1600" dirty="0" smtClean="0"/>
          </a:p>
          <a:p>
            <a:pPr>
              <a:spcBef>
                <a:spcPct val="0"/>
              </a:spcBef>
              <a:spcAft>
                <a:spcPts val="1800"/>
              </a:spcAft>
            </a:pPr>
            <a:endParaRPr lang="en-US" sz="1600" dirty="0"/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87662" y="3923173"/>
            <a:ext cx="1960680" cy="93897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4034" y="597877"/>
            <a:ext cx="1971400" cy="94957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96450" y="1688131"/>
            <a:ext cx="1968248" cy="95836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70077" y="5033627"/>
            <a:ext cx="1987057" cy="96724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05245" y="2787168"/>
            <a:ext cx="1966125" cy="94077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8993" y="4875201"/>
            <a:ext cx="3934461" cy="1169551"/>
          </a:xfrm>
          <a:prstGeom prst="rect">
            <a:avLst/>
          </a:prstGeom>
          <a:solidFill>
            <a:srgbClr val="FF8585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 wrap="square" lIns="182880" tIns="91440" rIns="182880" bIns="91440" rtlCol="0">
            <a:spAutoFit/>
          </a:bodyPr>
          <a:lstStyle/>
          <a:p>
            <a:pPr algn="l"/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DEBES guarder los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resultados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 del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aire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 fresco o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ajustes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calibración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 de lo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contrario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 no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serán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grabados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 en la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memoria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 del </a:t>
            </a:r>
            <a:r>
              <a:rPr lang="en-US" sz="1600" i="1" dirty="0" err="1" smtClean="0">
                <a:solidFill>
                  <a:srgbClr val="000000"/>
                </a:solidFill>
                <a:latin typeface="Arial" charset="0"/>
              </a:rPr>
              <a:t>equipo</a:t>
            </a: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. </a:t>
            </a:r>
            <a:endParaRPr lang="en-US" sz="1600" i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9024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 bwMode="auto">
          <a:xfrm>
            <a:off x="532435" y="1863524"/>
            <a:ext cx="7986532" cy="3611301"/>
          </a:xfrm>
          <a:custGeom>
            <a:avLst/>
            <a:gdLst>
              <a:gd name="connsiteX0" fmla="*/ 0 w 7257327"/>
              <a:gd name="connsiteY0" fmla="*/ 2939970 h 4039565"/>
              <a:gd name="connsiteX1" fmla="*/ 2534856 w 7257327"/>
              <a:gd name="connsiteY1" fmla="*/ 0 h 4039565"/>
              <a:gd name="connsiteX2" fmla="*/ 7257327 w 7257327"/>
              <a:gd name="connsiteY2" fmla="*/ 0 h 4039565"/>
              <a:gd name="connsiteX3" fmla="*/ 6215606 w 7257327"/>
              <a:gd name="connsiteY3" fmla="*/ 4039565 h 4039565"/>
              <a:gd name="connsiteX4" fmla="*/ 0 w 7257327"/>
              <a:gd name="connsiteY4" fmla="*/ 2939970 h 403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7327" h="4039565">
                <a:moveTo>
                  <a:pt x="0" y="2939970"/>
                </a:moveTo>
                <a:lnTo>
                  <a:pt x="2534856" y="0"/>
                </a:lnTo>
                <a:lnTo>
                  <a:pt x="7257327" y="0"/>
                </a:lnTo>
                <a:lnTo>
                  <a:pt x="6215606" y="4039565"/>
                </a:lnTo>
                <a:lnTo>
                  <a:pt x="0" y="293997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49288" y="188913"/>
            <a:ext cx="6904176" cy="685800"/>
          </a:xfrm>
          <a:noFill/>
        </p:spPr>
        <p:txBody>
          <a:bodyPr anchor="ctr"/>
          <a:lstStyle/>
          <a:p>
            <a:r>
              <a:rPr lang="en-US" sz="2400" dirty="0" err="1" smtClean="0"/>
              <a:t>Desplazamiento</a:t>
            </a:r>
            <a:r>
              <a:rPr lang="en-US" sz="2400" dirty="0" smtClean="0"/>
              <a:t> de </a:t>
            </a:r>
            <a:r>
              <a:rPr lang="en-US" sz="2400" dirty="0" err="1" smtClean="0"/>
              <a:t>oxígeno</a:t>
            </a:r>
            <a:r>
              <a:rPr lang="en-US" sz="2400" dirty="0" smtClean="0"/>
              <a:t> en un </a:t>
            </a:r>
            <a:r>
              <a:rPr lang="en-US" sz="2400" dirty="0" err="1" smtClean="0"/>
              <a:t>espacio</a:t>
            </a:r>
            <a:r>
              <a:rPr lang="en-US" sz="2400" dirty="0" smtClean="0"/>
              <a:t> </a:t>
            </a:r>
            <a:r>
              <a:rPr lang="en-US" sz="2400" dirty="0" err="1" smtClean="0"/>
              <a:t>confinado</a:t>
            </a:r>
            <a:r>
              <a:rPr lang="en-US" sz="2400" dirty="0" smtClean="0"/>
              <a:t> </a:t>
            </a:r>
            <a:r>
              <a:rPr lang="en-US" sz="2400" dirty="0" err="1" smtClean="0"/>
              <a:t>abierto</a:t>
            </a:r>
            <a:r>
              <a:rPr lang="en-US" sz="2400" dirty="0" smtClean="0"/>
              <a:t> en la parte superior</a:t>
            </a:r>
          </a:p>
        </p:txBody>
      </p:sp>
      <p:sp>
        <p:nvSpPr>
          <p:cNvPr id="71709" name="Line 78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-3900668" y="520861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Freeform 9"/>
          <p:cNvSpPr>
            <a:spLocks noChangeAspect="1"/>
          </p:cNvSpPr>
          <p:nvPr/>
        </p:nvSpPr>
        <p:spPr bwMode="auto">
          <a:xfrm>
            <a:off x="2974983" y="2075824"/>
            <a:ext cx="5034987" cy="2276690"/>
          </a:xfrm>
          <a:custGeom>
            <a:avLst/>
            <a:gdLst>
              <a:gd name="connsiteX0" fmla="*/ 0 w 7986532"/>
              <a:gd name="connsiteY0" fmla="*/ 2615879 h 3611301"/>
              <a:gd name="connsiteX1" fmla="*/ 2777924 w 7986532"/>
              <a:gd name="connsiteY1" fmla="*/ 0 h 3611301"/>
              <a:gd name="connsiteX2" fmla="*/ 7986532 w 7986532"/>
              <a:gd name="connsiteY2" fmla="*/ 0 h 3611301"/>
              <a:gd name="connsiteX3" fmla="*/ 6829063 w 7986532"/>
              <a:gd name="connsiteY3" fmla="*/ 3611301 h 3611301"/>
              <a:gd name="connsiteX4" fmla="*/ 0 w 7986532"/>
              <a:gd name="connsiteY4" fmla="*/ 2615879 h 36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6532" h="3611301">
                <a:moveTo>
                  <a:pt x="0" y="2615879"/>
                </a:moveTo>
                <a:lnTo>
                  <a:pt x="2777924" y="0"/>
                </a:lnTo>
                <a:lnTo>
                  <a:pt x="7986532" y="0"/>
                </a:lnTo>
                <a:lnTo>
                  <a:pt x="6829063" y="3611301"/>
                </a:lnTo>
                <a:lnTo>
                  <a:pt x="0" y="2615879"/>
                </a:lnTo>
                <a:close/>
              </a:path>
            </a:pathLst>
          </a:custGeom>
          <a:solidFill>
            <a:srgbClr val="FFFFFF"/>
          </a:solidFill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>
            <a:stCxn id="10" idx="1"/>
          </p:cNvCxnSpPr>
          <p:nvPr/>
        </p:nvCxnSpPr>
        <p:spPr bwMode="auto">
          <a:xfrm flipH="1">
            <a:off x="4653312" y="2075824"/>
            <a:ext cx="72971" cy="1539432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Freeform 19"/>
          <p:cNvSpPr/>
          <p:nvPr/>
        </p:nvSpPr>
        <p:spPr bwMode="auto">
          <a:xfrm>
            <a:off x="-5405377" y="208344"/>
            <a:ext cx="509286" cy="810228"/>
          </a:xfrm>
          <a:custGeom>
            <a:avLst/>
            <a:gdLst>
              <a:gd name="connsiteX0" fmla="*/ 0 w 509286"/>
              <a:gd name="connsiteY0" fmla="*/ 0 h 810228"/>
              <a:gd name="connsiteX1" fmla="*/ 509286 w 509286"/>
              <a:gd name="connsiteY1" fmla="*/ 810228 h 81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9286" h="810228">
                <a:moveTo>
                  <a:pt x="0" y="0"/>
                </a:moveTo>
                <a:lnTo>
                  <a:pt x="509286" y="8102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4444680" y="3611304"/>
            <a:ext cx="3044141" cy="740779"/>
          </a:xfrm>
          <a:custGeom>
            <a:avLst/>
            <a:gdLst>
              <a:gd name="connsiteX0" fmla="*/ 231493 w 3044141"/>
              <a:gd name="connsiteY0" fmla="*/ 0 h 740779"/>
              <a:gd name="connsiteX1" fmla="*/ 3044141 w 3044141"/>
              <a:gd name="connsiteY1" fmla="*/ 127321 h 740779"/>
              <a:gd name="connsiteX2" fmla="*/ 2835797 w 3044141"/>
              <a:gd name="connsiteY2" fmla="*/ 740779 h 740779"/>
              <a:gd name="connsiteX3" fmla="*/ 0 w 3044141"/>
              <a:gd name="connsiteY3" fmla="*/ 324091 h 740779"/>
              <a:gd name="connsiteX4" fmla="*/ 231493 w 3044141"/>
              <a:gd name="connsiteY4" fmla="*/ 0 h 740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4141" h="740779">
                <a:moveTo>
                  <a:pt x="231493" y="0"/>
                </a:moveTo>
                <a:lnTo>
                  <a:pt x="3044141" y="127321"/>
                </a:lnTo>
                <a:lnTo>
                  <a:pt x="2835797" y="740779"/>
                </a:lnTo>
                <a:lnTo>
                  <a:pt x="0" y="324091"/>
                </a:lnTo>
                <a:lnTo>
                  <a:pt x="231493" y="0"/>
                </a:lnTo>
                <a:close/>
              </a:path>
            </a:pathLst>
          </a:custGeom>
          <a:solidFill>
            <a:schemeClr val="bg1">
              <a:lumMod val="50000"/>
              <a:lumOff val="50000"/>
            </a:schemeClr>
          </a:solidFill>
          <a:ln>
            <a:solidFill>
              <a:schemeClr val="bg1">
                <a:lumMod val="50000"/>
                <a:lumOff val="50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Freeform 30"/>
          <p:cNvSpPr/>
          <p:nvPr/>
        </p:nvSpPr>
        <p:spPr bwMode="auto">
          <a:xfrm>
            <a:off x="2870320" y="2105668"/>
            <a:ext cx="4780546" cy="2250368"/>
          </a:xfrm>
          <a:custGeom>
            <a:avLst/>
            <a:gdLst>
              <a:gd name="connsiteX0" fmla="*/ 23351 w 4780546"/>
              <a:gd name="connsiteY0" fmla="*/ 4880 h 2250368"/>
              <a:gd name="connsiteX1" fmla="*/ 23351 w 4780546"/>
              <a:gd name="connsiteY1" fmla="*/ 4880 h 2250368"/>
              <a:gd name="connsiteX2" fmla="*/ 115948 w 4780546"/>
              <a:gd name="connsiteY2" fmla="*/ 39604 h 2250368"/>
              <a:gd name="connsiteX3" fmla="*/ 208546 w 4780546"/>
              <a:gd name="connsiteY3" fmla="*/ 62753 h 2250368"/>
              <a:gd name="connsiteX4" fmla="*/ 486338 w 4780546"/>
              <a:gd name="connsiteY4" fmla="*/ 74328 h 2250368"/>
              <a:gd name="connsiteX5" fmla="*/ 521062 w 4780546"/>
              <a:gd name="connsiteY5" fmla="*/ 85903 h 2250368"/>
              <a:gd name="connsiteX6" fmla="*/ 544212 w 4780546"/>
              <a:gd name="connsiteY6" fmla="*/ 109052 h 2250368"/>
              <a:gd name="connsiteX7" fmla="*/ 602085 w 4780546"/>
              <a:gd name="connsiteY7" fmla="*/ 155351 h 2250368"/>
              <a:gd name="connsiteX8" fmla="*/ 613660 w 4780546"/>
              <a:gd name="connsiteY8" fmla="*/ 201649 h 2250368"/>
              <a:gd name="connsiteX9" fmla="*/ 625234 w 4780546"/>
              <a:gd name="connsiteY9" fmla="*/ 305821 h 2250368"/>
              <a:gd name="connsiteX10" fmla="*/ 717832 w 4780546"/>
              <a:gd name="connsiteY10" fmla="*/ 386844 h 2250368"/>
              <a:gd name="connsiteX11" fmla="*/ 787280 w 4780546"/>
              <a:gd name="connsiteY11" fmla="*/ 467867 h 2250368"/>
              <a:gd name="connsiteX12" fmla="*/ 822004 w 4780546"/>
              <a:gd name="connsiteY12" fmla="*/ 491016 h 2250368"/>
              <a:gd name="connsiteX13" fmla="*/ 845153 w 4780546"/>
              <a:gd name="connsiteY13" fmla="*/ 514166 h 2250368"/>
              <a:gd name="connsiteX14" fmla="*/ 868303 w 4780546"/>
              <a:gd name="connsiteY14" fmla="*/ 583614 h 2250368"/>
              <a:gd name="connsiteX15" fmla="*/ 903027 w 4780546"/>
              <a:gd name="connsiteY15" fmla="*/ 734085 h 2250368"/>
              <a:gd name="connsiteX16" fmla="*/ 937751 w 4780546"/>
              <a:gd name="connsiteY16" fmla="*/ 745659 h 2250368"/>
              <a:gd name="connsiteX17" fmla="*/ 960900 w 4780546"/>
              <a:gd name="connsiteY17" fmla="*/ 768809 h 2250368"/>
              <a:gd name="connsiteX18" fmla="*/ 995624 w 4780546"/>
              <a:gd name="connsiteY18" fmla="*/ 872981 h 2250368"/>
              <a:gd name="connsiteX19" fmla="*/ 1007199 w 4780546"/>
              <a:gd name="connsiteY19" fmla="*/ 907705 h 2250368"/>
              <a:gd name="connsiteX20" fmla="*/ 1053498 w 4780546"/>
              <a:gd name="connsiteY20" fmla="*/ 965578 h 2250368"/>
              <a:gd name="connsiteX21" fmla="*/ 1065072 w 4780546"/>
              <a:gd name="connsiteY21" fmla="*/ 1000303 h 2250368"/>
              <a:gd name="connsiteX22" fmla="*/ 1099796 w 4780546"/>
              <a:gd name="connsiteY22" fmla="*/ 1127624 h 2250368"/>
              <a:gd name="connsiteX23" fmla="*/ 1122946 w 4780546"/>
              <a:gd name="connsiteY23" fmla="*/ 1150773 h 2250368"/>
              <a:gd name="connsiteX24" fmla="*/ 1157670 w 4780546"/>
              <a:gd name="connsiteY24" fmla="*/ 1162348 h 2250368"/>
              <a:gd name="connsiteX25" fmla="*/ 1261842 w 4780546"/>
              <a:gd name="connsiteY25" fmla="*/ 1208647 h 2250368"/>
              <a:gd name="connsiteX26" fmla="*/ 1296566 w 4780546"/>
              <a:gd name="connsiteY26" fmla="*/ 1220221 h 2250368"/>
              <a:gd name="connsiteX27" fmla="*/ 1412313 w 4780546"/>
              <a:gd name="connsiteY27" fmla="*/ 1197072 h 2250368"/>
              <a:gd name="connsiteX28" fmla="*/ 1493336 w 4780546"/>
              <a:gd name="connsiteY28" fmla="*/ 1150773 h 2250368"/>
              <a:gd name="connsiteX29" fmla="*/ 1528060 w 4780546"/>
              <a:gd name="connsiteY29" fmla="*/ 1139199 h 2250368"/>
              <a:gd name="connsiteX30" fmla="*/ 1690105 w 4780546"/>
              <a:gd name="connsiteY30" fmla="*/ 1162348 h 2250368"/>
              <a:gd name="connsiteX31" fmla="*/ 1759553 w 4780546"/>
              <a:gd name="connsiteY31" fmla="*/ 1197072 h 2250368"/>
              <a:gd name="connsiteX32" fmla="*/ 1863726 w 4780546"/>
              <a:gd name="connsiteY32" fmla="*/ 1220221 h 2250368"/>
              <a:gd name="connsiteX33" fmla="*/ 2048921 w 4780546"/>
              <a:gd name="connsiteY33" fmla="*/ 1208647 h 2250368"/>
              <a:gd name="connsiteX34" fmla="*/ 2083645 w 4780546"/>
              <a:gd name="connsiteY34" fmla="*/ 1197072 h 2250368"/>
              <a:gd name="connsiteX35" fmla="*/ 2153093 w 4780546"/>
              <a:gd name="connsiteY35" fmla="*/ 1185497 h 2250368"/>
              <a:gd name="connsiteX36" fmla="*/ 2187817 w 4780546"/>
              <a:gd name="connsiteY36" fmla="*/ 1162348 h 2250368"/>
              <a:gd name="connsiteX37" fmla="*/ 2465609 w 4780546"/>
              <a:gd name="connsiteY37" fmla="*/ 1173923 h 2250368"/>
              <a:gd name="connsiteX38" fmla="*/ 2581356 w 4780546"/>
              <a:gd name="connsiteY38" fmla="*/ 1220221 h 2250368"/>
              <a:gd name="connsiteX39" fmla="*/ 2847574 w 4780546"/>
              <a:gd name="connsiteY39" fmla="*/ 1208647 h 2250368"/>
              <a:gd name="connsiteX40" fmla="*/ 2882298 w 4780546"/>
              <a:gd name="connsiteY40" fmla="*/ 1197072 h 2250368"/>
              <a:gd name="connsiteX41" fmla="*/ 2963321 w 4780546"/>
              <a:gd name="connsiteY41" fmla="*/ 1173923 h 2250368"/>
              <a:gd name="connsiteX42" fmla="*/ 3113791 w 4780546"/>
              <a:gd name="connsiteY42" fmla="*/ 1150773 h 2250368"/>
              <a:gd name="connsiteX43" fmla="*/ 3241113 w 4780546"/>
              <a:gd name="connsiteY43" fmla="*/ 1162348 h 2250368"/>
              <a:gd name="connsiteX44" fmla="*/ 3356860 w 4780546"/>
              <a:gd name="connsiteY44" fmla="*/ 1185497 h 2250368"/>
              <a:gd name="connsiteX45" fmla="*/ 3426308 w 4780546"/>
              <a:gd name="connsiteY45" fmla="*/ 1197072 h 2250368"/>
              <a:gd name="connsiteX46" fmla="*/ 3484181 w 4780546"/>
              <a:gd name="connsiteY46" fmla="*/ 1208647 h 2250368"/>
              <a:gd name="connsiteX47" fmla="*/ 3773548 w 4780546"/>
              <a:gd name="connsiteY47" fmla="*/ 1220221 h 2250368"/>
              <a:gd name="connsiteX48" fmla="*/ 3877721 w 4780546"/>
              <a:gd name="connsiteY48" fmla="*/ 1243371 h 2250368"/>
              <a:gd name="connsiteX49" fmla="*/ 3912445 w 4780546"/>
              <a:gd name="connsiteY49" fmla="*/ 1254946 h 2250368"/>
              <a:gd name="connsiteX50" fmla="*/ 4028191 w 4780546"/>
              <a:gd name="connsiteY50" fmla="*/ 1243371 h 2250368"/>
              <a:gd name="connsiteX51" fmla="*/ 4062915 w 4780546"/>
              <a:gd name="connsiteY51" fmla="*/ 1231796 h 2250368"/>
              <a:gd name="connsiteX52" fmla="*/ 4155513 w 4780546"/>
              <a:gd name="connsiteY52" fmla="*/ 1220221 h 2250368"/>
              <a:gd name="connsiteX53" fmla="*/ 4387007 w 4780546"/>
              <a:gd name="connsiteY53" fmla="*/ 1197072 h 2250368"/>
              <a:gd name="connsiteX54" fmla="*/ 4491179 w 4780546"/>
              <a:gd name="connsiteY54" fmla="*/ 1162348 h 2250368"/>
              <a:gd name="connsiteX55" fmla="*/ 4525903 w 4780546"/>
              <a:gd name="connsiteY55" fmla="*/ 1150773 h 2250368"/>
              <a:gd name="connsiteX56" fmla="*/ 4780546 w 4780546"/>
              <a:gd name="connsiteY56" fmla="*/ 1162348 h 2250368"/>
              <a:gd name="connsiteX57" fmla="*/ 4433305 w 4780546"/>
              <a:gd name="connsiteY57" fmla="*/ 2250368 h 2250368"/>
              <a:gd name="connsiteX58" fmla="*/ 868303 w 4780546"/>
              <a:gd name="connsiteY58" fmla="*/ 1741082 h 2250368"/>
              <a:gd name="connsiteX59" fmla="*/ 578936 w 4780546"/>
              <a:gd name="connsiteY59" fmla="*/ 1567462 h 2250368"/>
              <a:gd name="connsiteX60" fmla="*/ 486338 w 4780546"/>
              <a:gd name="connsiteY60" fmla="*/ 1532738 h 2250368"/>
              <a:gd name="connsiteX61" fmla="*/ 463189 w 4780546"/>
              <a:gd name="connsiteY61" fmla="*/ 1498014 h 2250368"/>
              <a:gd name="connsiteX62" fmla="*/ 440039 w 4780546"/>
              <a:gd name="connsiteY62" fmla="*/ 1474865 h 2250368"/>
              <a:gd name="connsiteX63" fmla="*/ 428465 w 4780546"/>
              <a:gd name="connsiteY63" fmla="*/ 1393842 h 2250368"/>
              <a:gd name="connsiteX64" fmla="*/ 416890 w 4780546"/>
              <a:gd name="connsiteY64" fmla="*/ 1335968 h 2250368"/>
              <a:gd name="connsiteX65" fmla="*/ 405315 w 4780546"/>
              <a:gd name="connsiteY65" fmla="*/ 1173923 h 2250368"/>
              <a:gd name="connsiteX66" fmla="*/ 347442 w 4780546"/>
              <a:gd name="connsiteY66" fmla="*/ 1069751 h 2250368"/>
              <a:gd name="connsiteX67" fmla="*/ 335867 w 4780546"/>
              <a:gd name="connsiteY67" fmla="*/ 1035027 h 2250368"/>
              <a:gd name="connsiteX68" fmla="*/ 324293 w 4780546"/>
              <a:gd name="connsiteY68" fmla="*/ 954004 h 2250368"/>
              <a:gd name="connsiteX69" fmla="*/ 347442 w 4780546"/>
              <a:gd name="connsiteY69" fmla="*/ 676211 h 2250368"/>
              <a:gd name="connsiteX70" fmla="*/ 312718 w 4780546"/>
              <a:gd name="connsiteY70" fmla="*/ 583614 h 2250368"/>
              <a:gd name="connsiteX71" fmla="*/ 277994 w 4780546"/>
              <a:gd name="connsiteY71" fmla="*/ 560465 h 2250368"/>
              <a:gd name="connsiteX72" fmla="*/ 266419 w 4780546"/>
              <a:gd name="connsiteY72" fmla="*/ 340546 h 2250368"/>
              <a:gd name="connsiteX73" fmla="*/ 254845 w 4780546"/>
              <a:gd name="connsiteY73" fmla="*/ 305821 h 2250368"/>
              <a:gd name="connsiteX74" fmla="*/ 231695 w 4780546"/>
              <a:gd name="connsiteY74" fmla="*/ 271097 h 2250368"/>
              <a:gd name="connsiteX75" fmla="*/ 196971 w 4780546"/>
              <a:gd name="connsiteY75" fmla="*/ 259523 h 2250368"/>
              <a:gd name="connsiteX76" fmla="*/ 173822 w 4780546"/>
              <a:gd name="connsiteY76" fmla="*/ 236373 h 2250368"/>
              <a:gd name="connsiteX77" fmla="*/ 104374 w 4780546"/>
              <a:gd name="connsiteY77" fmla="*/ 201649 h 2250368"/>
              <a:gd name="connsiteX78" fmla="*/ 46500 w 4780546"/>
              <a:gd name="connsiteY78" fmla="*/ 109052 h 2250368"/>
              <a:gd name="connsiteX79" fmla="*/ 202 w 4780546"/>
              <a:gd name="connsiteY79" fmla="*/ 4880 h 2250368"/>
              <a:gd name="connsiteX80" fmla="*/ 23351 w 4780546"/>
              <a:gd name="connsiteY80" fmla="*/ 4880 h 225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4780546" h="2250368">
                <a:moveTo>
                  <a:pt x="23351" y="4880"/>
                </a:moveTo>
                <a:lnTo>
                  <a:pt x="23351" y="4880"/>
                </a:lnTo>
                <a:lnTo>
                  <a:pt x="115948" y="39604"/>
                </a:lnTo>
                <a:cubicBezTo>
                  <a:pt x="144583" y="50017"/>
                  <a:pt x="178622" y="60689"/>
                  <a:pt x="208546" y="62753"/>
                </a:cubicBezTo>
                <a:cubicBezTo>
                  <a:pt x="301004" y="69130"/>
                  <a:pt x="393741" y="70470"/>
                  <a:pt x="486338" y="74328"/>
                </a:cubicBezTo>
                <a:cubicBezTo>
                  <a:pt x="497913" y="78186"/>
                  <a:pt x="510600" y="79626"/>
                  <a:pt x="521062" y="85903"/>
                </a:cubicBezTo>
                <a:cubicBezTo>
                  <a:pt x="530420" y="91518"/>
                  <a:pt x="535690" y="102235"/>
                  <a:pt x="544212" y="109052"/>
                </a:cubicBezTo>
                <a:cubicBezTo>
                  <a:pt x="617207" y="167446"/>
                  <a:pt x="546200" y="99464"/>
                  <a:pt x="602085" y="155351"/>
                </a:cubicBezTo>
                <a:cubicBezTo>
                  <a:pt x="605943" y="170784"/>
                  <a:pt x="611241" y="185926"/>
                  <a:pt x="613660" y="201649"/>
                </a:cubicBezTo>
                <a:cubicBezTo>
                  <a:pt x="618972" y="236180"/>
                  <a:pt x="616760" y="271926"/>
                  <a:pt x="625234" y="305821"/>
                </a:cubicBezTo>
                <a:cubicBezTo>
                  <a:pt x="634880" y="344404"/>
                  <a:pt x="694681" y="371410"/>
                  <a:pt x="717832" y="386844"/>
                </a:cubicBezTo>
                <a:cubicBezTo>
                  <a:pt x="800804" y="442158"/>
                  <a:pt x="734920" y="415507"/>
                  <a:pt x="787280" y="467867"/>
                </a:cubicBezTo>
                <a:cubicBezTo>
                  <a:pt x="797117" y="477704"/>
                  <a:pt x="811141" y="482326"/>
                  <a:pt x="822004" y="491016"/>
                </a:cubicBezTo>
                <a:cubicBezTo>
                  <a:pt x="830525" y="497833"/>
                  <a:pt x="837437" y="506449"/>
                  <a:pt x="845153" y="514166"/>
                </a:cubicBezTo>
                <a:cubicBezTo>
                  <a:pt x="852870" y="537315"/>
                  <a:pt x="866094" y="559313"/>
                  <a:pt x="868303" y="583614"/>
                </a:cubicBezTo>
                <a:cubicBezTo>
                  <a:pt x="872863" y="633771"/>
                  <a:pt x="851793" y="703345"/>
                  <a:pt x="903027" y="734085"/>
                </a:cubicBezTo>
                <a:cubicBezTo>
                  <a:pt x="913489" y="740362"/>
                  <a:pt x="926176" y="741801"/>
                  <a:pt x="937751" y="745659"/>
                </a:cubicBezTo>
                <a:cubicBezTo>
                  <a:pt x="945467" y="753376"/>
                  <a:pt x="956020" y="759048"/>
                  <a:pt x="960900" y="768809"/>
                </a:cubicBezTo>
                <a:cubicBezTo>
                  <a:pt x="960908" y="768826"/>
                  <a:pt x="989834" y="855610"/>
                  <a:pt x="995624" y="872981"/>
                </a:cubicBezTo>
                <a:cubicBezTo>
                  <a:pt x="999482" y="884556"/>
                  <a:pt x="1000431" y="897553"/>
                  <a:pt x="1007199" y="907705"/>
                </a:cubicBezTo>
                <a:cubicBezTo>
                  <a:pt x="1036401" y="951509"/>
                  <a:pt x="1020511" y="932593"/>
                  <a:pt x="1053498" y="965578"/>
                </a:cubicBezTo>
                <a:cubicBezTo>
                  <a:pt x="1057356" y="977153"/>
                  <a:pt x="1062889" y="988299"/>
                  <a:pt x="1065072" y="1000303"/>
                </a:cubicBezTo>
                <a:cubicBezTo>
                  <a:pt x="1080880" y="1087248"/>
                  <a:pt x="1058271" y="1075719"/>
                  <a:pt x="1099796" y="1127624"/>
                </a:cubicBezTo>
                <a:cubicBezTo>
                  <a:pt x="1106613" y="1136145"/>
                  <a:pt x="1113588" y="1145158"/>
                  <a:pt x="1122946" y="1150773"/>
                </a:cubicBezTo>
                <a:cubicBezTo>
                  <a:pt x="1133408" y="1157050"/>
                  <a:pt x="1146757" y="1156892"/>
                  <a:pt x="1157670" y="1162348"/>
                </a:cubicBezTo>
                <a:cubicBezTo>
                  <a:pt x="1267719" y="1217373"/>
                  <a:pt x="1082682" y="1148927"/>
                  <a:pt x="1261842" y="1208647"/>
                </a:cubicBezTo>
                <a:lnTo>
                  <a:pt x="1296566" y="1220221"/>
                </a:lnTo>
                <a:lnTo>
                  <a:pt x="1412313" y="1197072"/>
                </a:lnTo>
                <a:cubicBezTo>
                  <a:pt x="1446139" y="1190307"/>
                  <a:pt x="1464343" y="1165269"/>
                  <a:pt x="1493336" y="1150773"/>
                </a:cubicBezTo>
                <a:cubicBezTo>
                  <a:pt x="1504249" y="1145317"/>
                  <a:pt x="1516485" y="1143057"/>
                  <a:pt x="1528060" y="1139199"/>
                </a:cubicBezTo>
                <a:cubicBezTo>
                  <a:pt x="1592887" y="1146402"/>
                  <a:pt x="1631138" y="1147606"/>
                  <a:pt x="1690105" y="1162348"/>
                </a:cubicBezTo>
                <a:cubicBezTo>
                  <a:pt x="1748290" y="1176895"/>
                  <a:pt x="1702974" y="1168783"/>
                  <a:pt x="1759553" y="1197072"/>
                </a:cubicBezTo>
                <a:cubicBezTo>
                  <a:pt x="1788050" y="1211320"/>
                  <a:pt x="1837047" y="1215775"/>
                  <a:pt x="1863726" y="1220221"/>
                </a:cubicBezTo>
                <a:cubicBezTo>
                  <a:pt x="1925458" y="1216363"/>
                  <a:pt x="1987409" y="1215122"/>
                  <a:pt x="2048921" y="1208647"/>
                </a:cubicBezTo>
                <a:cubicBezTo>
                  <a:pt x="2061055" y="1207370"/>
                  <a:pt x="2071735" y="1199719"/>
                  <a:pt x="2083645" y="1197072"/>
                </a:cubicBezTo>
                <a:cubicBezTo>
                  <a:pt x="2106555" y="1191981"/>
                  <a:pt x="2129944" y="1189355"/>
                  <a:pt x="2153093" y="1185497"/>
                </a:cubicBezTo>
                <a:cubicBezTo>
                  <a:pt x="2164668" y="1177781"/>
                  <a:pt x="2173916" y="1162863"/>
                  <a:pt x="2187817" y="1162348"/>
                </a:cubicBezTo>
                <a:cubicBezTo>
                  <a:pt x="2280431" y="1158918"/>
                  <a:pt x="2373391" y="1164701"/>
                  <a:pt x="2465609" y="1173923"/>
                </a:cubicBezTo>
                <a:cubicBezTo>
                  <a:pt x="2501366" y="1177499"/>
                  <a:pt x="2548630" y="1203858"/>
                  <a:pt x="2581356" y="1220221"/>
                </a:cubicBezTo>
                <a:cubicBezTo>
                  <a:pt x="2670095" y="1216363"/>
                  <a:pt x="2759012" y="1215459"/>
                  <a:pt x="2847574" y="1208647"/>
                </a:cubicBezTo>
                <a:cubicBezTo>
                  <a:pt x="2859739" y="1207711"/>
                  <a:pt x="2870612" y="1200578"/>
                  <a:pt x="2882298" y="1197072"/>
                </a:cubicBezTo>
                <a:cubicBezTo>
                  <a:pt x="2909202" y="1189001"/>
                  <a:pt x="2936222" y="1181314"/>
                  <a:pt x="2963321" y="1173923"/>
                </a:cubicBezTo>
                <a:cubicBezTo>
                  <a:pt x="3032241" y="1155127"/>
                  <a:pt x="3018566" y="1161354"/>
                  <a:pt x="3113791" y="1150773"/>
                </a:cubicBezTo>
                <a:cubicBezTo>
                  <a:pt x="3156232" y="1154631"/>
                  <a:pt x="3198926" y="1156321"/>
                  <a:pt x="3241113" y="1162348"/>
                </a:cubicBezTo>
                <a:cubicBezTo>
                  <a:pt x="3280064" y="1167912"/>
                  <a:pt x="3318278" y="1177781"/>
                  <a:pt x="3356860" y="1185497"/>
                </a:cubicBezTo>
                <a:cubicBezTo>
                  <a:pt x="3379873" y="1190100"/>
                  <a:pt x="3403218" y="1192874"/>
                  <a:pt x="3426308" y="1197072"/>
                </a:cubicBezTo>
                <a:cubicBezTo>
                  <a:pt x="3445664" y="1200591"/>
                  <a:pt x="3464552" y="1207338"/>
                  <a:pt x="3484181" y="1208647"/>
                </a:cubicBezTo>
                <a:cubicBezTo>
                  <a:pt x="3580500" y="1215068"/>
                  <a:pt x="3677092" y="1216363"/>
                  <a:pt x="3773548" y="1220221"/>
                </a:cubicBezTo>
                <a:cubicBezTo>
                  <a:pt x="3813329" y="1228177"/>
                  <a:pt x="3839580" y="1232473"/>
                  <a:pt x="3877721" y="1243371"/>
                </a:cubicBezTo>
                <a:cubicBezTo>
                  <a:pt x="3889452" y="1246723"/>
                  <a:pt x="3900870" y="1251088"/>
                  <a:pt x="3912445" y="1254946"/>
                </a:cubicBezTo>
                <a:cubicBezTo>
                  <a:pt x="3951027" y="1251088"/>
                  <a:pt x="3989867" y="1249267"/>
                  <a:pt x="4028191" y="1243371"/>
                </a:cubicBezTo>
                <a:cubicBezTo>
                  <a:pt x="4040250" y="1241516"/>
                  <a:pt x="4050911" y="1233979"/>
                  <a:pt x="4062915" y="1231796"/>
                </a:cubicBezTo>
                <a:cubicBezTo>
                  <a:pt x="4093519" y="1226231"/>
                  <a:pt x="4124647" y="1224079"/>
                  <a:pt x="4155513" y="1220221"/>
                </a:cubicBezTo>
                <a:cubicBezTo>
                  <a:pt x="4273113" y="1181023"/>
                  <a:pt x="4067425" y="1246239"/>
                  <a:pt x="4387007" y="1197072"/>
                </a:cubicBezTo>
                <a:cubicBezTo>
                  <a:pt x="4423184" y="1191506"/>
                  <a:pt x="4456455" y="1173923"/>
                  <a:pt x="4491179" y="1162348"/>
                </a:cubicBezTo>
                <a:lnTo>
                  <a:pt x="4525903" y="1150773"/>
                </a:lnTo>
                <a:cubicBezTo>
                  <a:pt x="4757381" y="1162956"/>
                  <a:pt x="4672414" y="1162348"/>
                  <a:pt x="4780546" y="1162348"/>
                </a:cubicBezTo>
                <a:lnTo>
                  <a:pt x="4433305" y="2250368"/>
                </a:lnTo>
                <a:lnTo>
                  <a:pt x="868303" y="1741082"/>
                </a:lnTo>
                <a:lnTo>
                  <a:pt x="578936" y="1567462"/>
                </a:lnTo>
                <a:cubicBezTo>
                  <a:pt x="548070" y="1555887"/>
                  <a:pt x="514605" y="1549698"/>
                  <a:pt x="486338" y="1532738"/>
                </a:cubicBezTo>
                <a:cubicBezTo>
                  <a:pt x="474409" y="1525581"/>
                  <a:pt x="471879" y="1508877"/>
                  <a:pt x="463189" y="1498014"/>
                </a:cubicBezTo>
                <a:cubicBezTo>
                  <a:pt x="456372" y="1489493"/>
                  <a:pt x="447756" y="1482581"/>
                  <a:pt x="440039" y="1474865"/>
                </a:cubicBezTo>
                <a:cubicBezTo>
                  <a:pt x="436181" y="1447857"/>
                  <a:pt x="432950" y="1420753"/>
                  <a:pt x="428465" y="1393842"/>
                </a:cubicBezTo>
                <a:cubicBezTo>
                  <a:pt x="425231" y="1374436"/>
                  <a:pt x="418950" y="1355533"/>
                  <a:pt x="416890" y="1335968"/>
                </a:cubicBezTo>
                <a:cubicBezTo>
                  <a:pt x="411221" y="1282113"/>
                  <a:pt x="411642" y="1227705"/>
                  <a:pt x="405315" y="1173923"/>
                </a:cubicBezTo>
                <a:cubicBezTo>
                  <a:pt x="398968" y="1119972"/>
                  <a:pt x="368528" y="1133006"/>
                  <a:pt x="347442" y="1069751"/>
                </a:cubicBezTo>
                <a:lnTo>
                  <a:pt x="335867" y="1035027"/>
                </a:lnTo>
                <a:cubicBezTo>
                  <a:pt x="332009" y="1008019"/>
                  <a:pt x="324293" y="981286"/>
                  <a:pt x="324293" y="954004"/>
                </a:cubicBezTo>
                <a:cubicBezTo>
                  <a:pt x="324293" y="735210"/>
                  <a:pt x="312044" y="782403"/>
                  <a:pt x="347442" y="676211"/>
                </a:cubicBezTo>
                <a:cubicBezTo>
                  <a:pt x="339161" y="634805"/>
                  <a:pt x="342521" y="613417"/>
                  <a:pt x="312718" y="583614"/>
                </a:cubicBezTo>
                <a:cubicBezTo>
                  <a:pt x="302881" y="573777"/>
                  <a:pt x="289569" y="568181"/>
                  <a:pt x="277994" y="560465"/>
                </a:cubicBezTo>
                <a:cubicBezTo>
                  <a:pt x="274136" y="487159"/>
                  <a:pt x="273065" y="413652"/>
                  <a:pt x="266419" y="340546"/>
                </a:cubicBezTo>
                <a:cubicBezTo>
                  <a:pt x="265314" y="328395"/>
                  <a:pt x="260301" y="316734"/>
                  <a:pt x="254845" y="305821"/>
                </a:cubicBezTo>
                <a:cubicBezTo>
                  <a:pt x="248624" y="293378"/>
                  <a:pt x="242558" y="279787"/>
                  <a:pt x="231695" y="271097"/>
                </a:cubicBezTo>
                <a:cubicBezTo>
                  <a:pt x="222168" y="263475"/>
                  <a:pt x="208546" y="263381"/>
                  <a:pt x="196971" y="259523"/>
                </a:cubicBezTo>
                <a:cubicBezTo>
                  <a:pt x="189255" y="251806"/>
                  <a:pt x="183583" y="241253"/>
                  <a:pt x="173822" y="236373"/>
                </a:cubicBezTo>
                <a:cubicBezTo>
                  <a:pt x="88494" y="193709"/>
                  <a:pt x="158283" y="255560"/>
                  <a:pt x="104374" y="201649"/>
                </a:cubicBezTo>
                <a:cubicBezTo>
                  <a:pt x="76825" y="119004"/>
                  <a:pt x="101527" y="145736"/>
                  <a:pt x="46500" y="109052"/>
                </a:cubicBezTo>
                <a:cubicBezTo>
                  <a:pt x="9816" y="54025"/>
                  <a:pt x="27750" y="87525"/>
                  <a:pt x="202" y="4880"/>
                </a:cubicBezTo>
                <a:cubicBezTo>
                  <a:pt x="-1523" y="-296"/>
                  <a:pt x="7918" y="-2837"/>
                  <a:pt x="23351" y="4880"/>
                </a:cubicBezTo>
                <a:close/>
              </a:path>
            </a:pathLst>
          </a:custGeom>
          <a:solidFill>
            <a:srgbClr val="0000FF">
              <a:alpha val="40000"/>
            </a:srgb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1707" name="Rectangle 27"/>
          <p:cNvSpPr>
            <a:spLocks noChangeArrowheads="1"/>
          </p:cNvSpPr>
          <p:nvPr/>
        </p:nvSpPr>
        <p:spPr bwMode="auto">
          <a:xfrm>
            <a:off x="739486" y="1438698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i="1" dirty="0">
                <a:solidFill>
                  <a:schemeClr val="bg1"/>
                </a:solidFill>
              </a:rPr>
              <a:t>Argon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57" y="1817514"/>
            <a:ext cx="2991942" cy="2711448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 bwMode="auto">
          <a:xfrm>
            <a:off x="2870320" y="2105668"/>
            <a:ext cx="4780546" cy="2250368"/>
          </a:xfrm>
          <a:custGeom>
            <a:avLst/>
            <a:gdLst>
              <a:gd name="connsiteX0" fmla="*/ 23351 w 4780546"/>
              <a:gd name="connsiteY0" fmla="*/ 4880 h 2250368"/>
              <a:gd name="connsiteX1" fmla="*/ 23351 w 4780546"/>
              <a:gd name="connsiteY1" fmla="*/ 4880 h 2250368"/>
              <a:gd name="connsiteX2" fmla="*/ 115948 w 4780546"/>
              <a:gd name="connsiteY2" fmla="*/ 39604 h 2250368"/>
              <a:gd name="connsiteX3" fmla="*/ 208546 w 4780546"/>
              <a:gd name="connsiteY3" fmla="*/ 62753 h 2250368"/>
              <a:gd name="connsiteX4" fmla="*/ 486338 w 4780546"/>
              <a:gd name="connsiteY4" fmla="*/ 74328 h 2250368"/>
              <a:gd name="connsiteX5" fmla="*/ 521062 w 4780546"/>
              <a:gd name="connsiteY5" fmla="*/ 85903 h 2250368"/>
              <a:gd name="connsiteX6" fmla="*/ 544212 w 4780546"/>
              <a:gd name="connsiteY6" fmla="*/ 109052 h 2250368"/>
              <a:gd name="connsiteX7" fmla="*/ 602085 w 4780546"/>
              <a:gd name="connsiteY7" fmla="*/ 155351 h 2250368"/>
              <a:gd name="connsiteX8" fmla="*/ 613660 w 4780546"/>
              <a:gd name="connsiteY8" fmla="*/ 201649 h 2250368"/>
              <a:gd name="connsiteX9" fmla="*/ 625234 w 4780546"/>
              <a:gd name="connsiteY9" fmla="*/ 305821 h 2250368"/>
              <a:gd name="connsiteX10" fmla="*/ 717832 w 4780546"/>
              <a:gd name="connsiteY10" fmla="*/ 386844 h 2250368"/>
              <a:gd name="connsiteX11" fmla="*/ 787280 w 4780546"/>
              <a:gd name="connsiteY11" fmla="*/ 467867 h 2250368"/>
              <a:gd name="connsiteX12" fmla="*/ 822004 w 4780546"/>
              <a:gd name="connsiteY12" fmla="*/ 491016 h 2250368"/>
              <a:gd name="connsiteX13" fmla="*/ 845153 w 4780546"/>
              <a:gd name="connsiteY13" fmla="*/ 514166 h 2250368"/>
              <a:gd name="connsiteX14" fmla="*/ 868303 w 4780546"/>
              <a:gd name="connsiteY14" fmla="*/ 583614 h 2250368"/>
              <a:gd name="connsiteX15" fmla="*/ 903027 w 4780546"/>
              <a:gd name="connsiteY15" fmla="*/ 734085 h 2250368"/>
              <a:gd name="connsiteX16" fmla="*/ 937751 w 4780546"/>
              <a:gd name="connsiteY16" fmla="*/ 745659 h 2250368"/>
              <a:gd name="connsiteX17" fmla="*/ 960900 w 4780546"/>
              <a:gd name="connsiteY17" fmla="*/ 768809 h 2250368"/>
              <a:gd name="connsiteX18" fmla="*/ 995624 w 4780546"/>
              <a:gd name="connsiteY18" fmla="*/ 872981 h 2250368"/>
              <a:gd name="connsiteX19" fmla="*/ 1007199 w 4780546"/>
              <a:gd name="connsiteY19" fmla="*/ 907705 h 2250368"/>
              <a:gd name="connsiteX20" fmla="*/ 1053498 w 4780546"/>
              <a:gd name="connsiteY20" fmla="*/ 965578 h 2250368"/>
              <a:gd name="connsiteX21" fmla="*/ 1065072 w 4780546"/>
              <a:gd name="connsiteY21" fmla="*/ 1000303 h 2250368"/>
              <a:gd name="connsiteX22" fmla="*/ 1099796 w 4780546"/>
              <a:gd name="connsiteY22" fmla="*/ 1127624 h 2250368"/>
              <a:gd name="connsiteX23" fmla="*/ 1122946 w 4780546"/>
              <a:gd name="connsiteY23" fmla="*/ 1150773 h 2250368"/>
              <a:gd name="connsiteX24" fmla="*/ 1157670 w 4780546"/>
              <a:gd name="connsiteY24" fmla="*/ 1162348 h 2250368"/>
              <a:gd name="connsiteX25" fmla="*/ 1261842 w 4780546"/>
              <a:gd name="connsiteY25" fmla="*/ 1208647 h 2250368"/>
              <a:gd name="connsiteX26" fmla="*/ 1296566 w 4780546"/>
              <a:gd name="connsiteY26" fmla="*/ 1220221 h 2250368"/>
              <a:gd name="connsiteX27" fmla="*/ 1412313 w 4780546"/>
              <a:gd name="connsiteY27" fmla="*/ 1197072 h 2250368"/>
              <a:gd name="connsiteX28" fmla="*/ 1493336 w 4780546"/>
              <a:gd name="connsiteY28" fmla="*/ 1150773 h 2250368"/>
              <a:gd name="connsiteX29" fmla="*/ 1528060 w 4780546"/>
              <a:gd name="connsiteY29" fmla="*/ 1139199 h 2250368"/>
              <a:gd name="connsiteX30" fmla="*/ 1690105 w 4780546"/>
              <a:gd name="connsiteY30" fmla="*/ 1162348 h 2250368"/>
              <a:gd name="connsiteX31" fmla="*/ 1759553 w 4780546"/>
              <a:gd name="connsiteY31" fmla="*/ 1197072 h 2250368"/>
              <a:gd name="connsiteX32" fmla="*/ 1863726 w 4780546"/>
              <a:gd name="connsiteY32" fmla="*/ 1220221 h 2250368"/>
              <a:gd name="connsiteX33" fmla="*/ 2048921 w 4780546"/>
              <a:gd name="connsiteY33" fmla="*/ 1208647 h 2250368"/>
              <a:gd name="connsiteX34" fmla="*/ 2083645 w 4780546"/>
              <a:gd name="connsiteY34" fmla="*/ 1197072 h 2250368"/>
              <a:gd name="connsiteX35" fmla="*/ 2153093 w 4780546"/>
              <a:gd name="connsiteY35" fmla="*/ 1185497 h 2250368"/>
              <a:gd name="connsiteX36" fmla="*/ 2187817 w 4780546"/>
              <a:gd name="connsiteY36" fmla="*/ 1162348 h 2250368"/>
              <a:gd name="connsiteX37" fmla="*/ 2465609 w 4780546"/>
              <a:gd name="connsiteY37" fmla="*/ 1173923 h 2250368"/>
              <a:gd name="connsiteX38" fmla="*/ 2581356 w 4780546"/>
              <a:gd name="connsiteY38" fmla="*/ 1220221 h 2250368"/>
              <a:gd name="connsiteX39" fmla="*/ 2847574 w 4780546"/>
              <a:gd name="connsiteY39" fmla="*/ 1208647 h 2250368"/>
              <a:gd name="connsiteX40" fmla="*/ 2882298 w 4780546"/>
              <a:gd name="connsiteY40" fmla="*/ 1197072 h 2250368"/>
              <a:gd name="connsiteX41" fmla="*/ 2963321 w 4780546"/>
              <a:gd name="connsiteY41" fmla="*/ 1173923 h 2250368"/>
              <a:gd name="connsiteX42" fmla="*/ 3113791 w 4780546"/>
              <a:gd name="connsiteY42" fmla="*/ 1150773 h 2250368"/>
              <a:gd name="connsiteX43" fmla="*/ 3241113 w 4780546"/>
              <a:gd name="connsiteY43" fmla="*/ 1162348 h 2250368"/>
              <a:gd name="connsiteX44" fmla="*/ 3356860 w 4780546"/>
              <a:gd name="connsiteY44" fmla="*/ 1185497 h 2250368"/>
              <a:gd name="connsiteX45" fmla="*/ 3426308 w 4780546"/>
              <a:gd name="connsiteY45" fmla="*/ 1197072 h 2250368"/>
              <a:gd name="connsiteX46" fmla="*/ 3484181 w 4780546"/>
              <a:gd name="connsiteY46" fmla="*/ 1208647 h 2250368"/>
              <a:gd name="connsiteX47" fmla="*/ 3773548 w 4780546"/>
              <a:gd name="connsiteY47" fmla="*/ 1220221 h 2250368"/>
              <a:gd name="connsiteX48" fmla="*/ 3877721 w 4780546"/>
              <a:gd name="connsiteY48" fmla="*/ 1243371 h 2250368"/>
              <a:gd name="connsiteX49" fmla="*/ 3912445 w 4780546"/>
              <a:gd name="connsiteY49" fmla="*/ 1254946 h 2250368"/>
              <a:gd name="connsiteX50" fmla="*/ 4028191 w 4780546"/>
              <a:gd name="connsiteY50" fmla="*/ 1243371 h 2250368"/>
              <a:gd name="connsiteX51" fmla="*/ 4062915 w 4780546"/>
              <a:gd name="connsiteY51" fmla="*/ 1231796 h 2250368"/>
              <a:gd name="connsiteX52" fmla="*/ 4155513 w 4780546"/>
              <a:gd name="connsiteY52" fmla="*/ 1220221 h 2250368"/>
              <a:gd name="connsiteX53" fmla="*/ 4387007 w 4780546"/>
              <a:gd name="connsiteY53" fmla="*/ 1197072 h 2250368"/>
              <a:gd name="connsiteX54" fmla="*/ 4491179 w 4780546"/>
              <a:gd name="connsiteY54" fmla="*/ 1162348 h 2250368"/>
              <a:gd name="connsiteX55" fmla="*/ 4525903 w 4780546"/>
              <a:gd name="connsiteY55" fmla="*/ 1150773 h 2250368"/>
              <a:gd name="connsiteX56" fmla="*/ 4780546 w 4780546"/>
              <a:gd name="connsiteY56" fmla="*/ 1162348 h 2250368"/>
              <a:gd name="connsiteX57" fmla="*/ 4433305 w 4780546"/>
              <a:gd name="connsiteY57" fmla="*/ 2250368 h 2250368"/>
              <a:gd name="connsiteX58" fmla="*/ 868303 w 4780546"/>
              <a:gd name="connsiteY58" fmla="*/ 1741082 h 2250368"/>
              <a:gd name="connsiteX59" fmla="*/ 578936 w 4780546"/>
              <a:gd name="connsiteY59" fmla="*/ 1567462 h 2250368"/>
              <a:gd name="connsiteX60" fmla="*/ 486338 w 4780546"/>
              <a:gd name="connsiteY60" fmla="*/ 1532738 h 2250368"/>
              <a:gd name="connsiteX61" fmla="*/ 463189 w 4780546"/>
              <a:gd name="connsiteY61" fmla="*/ 1498014 h 2250368"/>
              <a:gd name="connsiteX62" fmla="*/ 440039 w 4780546"/>
              <a:gd name="connsiteY62" fmla="*/ 1474865 h 2250368"/>
              <a:gd name="connsiteX63" fmla="*/ 428465 w 4780546"/>
              <a:gd name="connsiteY63" fmla="*/ 1393842 h 2250368"/>
              <a:gd name="connsiteX64" fmla="*/ 416890 w 4780546"/>
              <a:gd name="connsiteY64" fmla="*/ 1335968 h 2250368"/>
              <a:gd name="connsiteX65" fmla="*/ 405315 w 4780546"/>
              <a:gd name="connsiteY65" fmla="*/ 1173923 h 2250368"/>
              <a:gd name="connsiteX66" fmla="*/ 347442 w 4780546"/>
              <a:gd name="connsiteY66" fmla="*/ 1069751 h 2250368"/>
              <a:gd name="connsiteX67" fmla="*/ 335867 w 4780546"/>
              <a:gd name="connsiteY67" fmla="*/ 1035027 h 2250368"/>
              <a:gd name="connsiteX68" fmla="*/ 324293 w 4780546"/>
              <a:gd name="connsiteY68" fmla="*/ 954004 h 2250368"/>
              <a:gd name="connsiteX69" fmla="*/ 347442 w 4780546"/>
              <a:gd name="connsiteY69" fmla="*/ 676211 h 2250368"/>
              <a:gd name="connsiteX70" fmla="*/ 312718 w 4780546"/>
              <a:gd name="connsiteY70" fmla="*/ 583614 h 2250368"/>
              <a:gd name="connsiteX71" fmla="*/ 277994 w 4780546"/>
              <a:gd name="connsiteY71" fmla="*/ 560465 h 2250368"/>
              <a:gd name="connsiteX72" fmla="*/ 266419 w 4780546"/>
              <a:gd name="connsiteY72" fmla="*/ 340546 h 2250368"/>
              <a:gd name="connsiteX73" fmla="*/ 254845 w 4780546"/>
              <a:gd name="connsiteY73" fmla="*/ 305821 h 2250368"/>
              <a:gd name="connsiteX74" fmla="*/ 231695 w 4780546"/>
              <a:gd name="connsiteY74" fmla="*/ 271097 h 2250368"/>
              <a:gd name="connsiteX75" fmla="*/ 196971 w 4780546"/>
              <a:gd name="connsiteY75" fmla="*/ 259523 h 2250368"/>
              <a:gd name="connsiteX76" fmla="*/ 173822 w 4780546"/>
              <a:gd name="connsiteY76" fmla="*/ 236373 h 2250368"/>
              <a:gd name="connsiteX77" fmla="*/ 104374 w 4780546"/>
              <a:gd name="connsiteY77" fmla="*/ 201649 h 2250368"/>
              <a:gd name="connsiteX78" fmla="*/ 46500 w 4780546"/>
              <a:gd name="connsiteY78" fmla="*/ 109052 h 2250368"/>
              <a:gd name="connsiteX79" fmla="*/ 202 w 4780546"/>
              <a:gd name="connsiteY79" fmla="*/ 4880 h 2250368"/>
              <a:gd name="connsiteX80" fmla="*/ 23351 w 4780546"/>
              <a:gd name="connsiteY80" fmla="*/ 4880 h 225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4780546" h="2250368">
                <a:moveTo>
                  <a:pt x="23351" y="4880"/>
                </a:moveTo>
                <a:lnTo>
                  <a:pt x="23351" y="4880"/>
                </a:lnTo>
                <a:lnTo>
                  <a:pt x="115948" y="39604"/>
                </a:lnTo>
                <a:cubicBezTo>
                  <a:pt x="144583" y="50017"/>
                  <a:pt x="178622" y="60689"/>
                  <a:pt x="208546" y="62753"/>
                </a:cubicBezTo>
                <a:cubicBezTo>
                  <a:pt x="301004" y="69130"/>
                  <a:pt x="393741" y="70470"/>
                  <a:pt x="486338" y="74328"/>
                </a:cubicBezTo>
                <a:cubicBezTo>
                  <a:pt x="497913" y="78186"/>
                  <a:pt x="510600" y="79626"/>
                  <a:pt x="521062" y="85903"/>
                </a:cubicBezTo>
                <a:cubicBezTo>
                  <a:pt x="530420" y="91518"/>
                  <a:pt x="535690" y="102235"/>
                  <a:pt x="544212" y="109052"/>
                </a:cubicBezTo>
                <a:cubicBezTo>
                  <a:pt x="617207" y="167446"/>
                  <a:pt x="546200" y="99464"/>
                  <a:pt x="602085" y="155351"/>
                </a:cubicBezTo>
                <a:cubicBezTo>
                  <a:pt x="605943" y="170784"/>
                  <a:pt x="611241" y="185926"/>
                  <a:pt x="613660" y="201649"/>
                </a:cubicBezTo>
                <a:cubicBezTo>
                  <a:pt x="618972" y="236180"/>
                  <a:pt x="616760" y="271926"/>
                  <a:pt x="625234" y="305821"/>
                </a:cubicBezTo>
                <a:cubicBezTo>
                  <a:pt x="634880" y="344404"/>
                  <a:pt x="694681" y="371410"/>
                  <a:pt x="717832" y="386844"/>
                </a:cubicBezTo>
                <a:cubicBezTo>
                  <a:pt x="800804" y="442158"/>
                  <a:pt x="734920" y="415507"/>
                  <a:pt x="787280" y="467867"/>
                </a:cubicBezTo>
                <a:cubicBezTo>
                  <a:pt x="797117" y="477704"/>
                  <a:pt x="811141" y="482326"/>
                  <a:pt x="822004" y="491016"/>
                </a:cubicBezTo>
                <a:cubicBezTo>
                  <a:pt x="830525" y="497833"/>
                  <a:pt x="837437" y="506449"/>
                  <a:pt x="845153" y="514166"/>
                </a:cubicBezTo>
                <a:cubicBezTo>
                  <a:pt x="852870" y="537315"/>
                  <a:pt x="866094" y="559313"/>
                  <a:pt x="868303" y="583614"/>
                </a:cubicBezTo>
                <a:cubicBezTo>
                  <a:pt x="872863" y="633771"/>
                  <a:pt x="851793" y="703345"/>
                  <a:pt x="903027" y="734085"/>
                </a:cubicBezTo>
                <a:cubicBezTo>
                  <a:pt x="913489" y="740362"/>
                  <a:pt x="926176" y="741801"/>
                  <a:pt x="937751" y="745659"/>
                </a:cubicBezTo>
                <a:cubicBezTo>
                  <a:pt x="945467" y="753376"/>
                  <a:pt x="956020" y="759048"/>
                  <a:pt x="960900" y="768809"/>
                </a:cubicBezTo>
                <a:cubicBezTo>
                  <a:pt x="960908" y="768826"/>
                  <a:pt x="989834" y="855610"/>
                  <a:pt x="995624" y="872981"/>
                </a:cubicBezTo>
                <a:cubicBezTo>
                  <a:pt x="999482" y="884556"/>
                  <a:pt x="1000431" y="897553"/>
                  <a:pt x="1007199" y="907705"/>
                </a:cubicBezTo>
                <a:cubicBezTo>
                  <a:pt x="1036401" y="951509"/>
                  <a:pt x="1020511" y="932593"/>
                  <a:pt x="1053498" y="965578"/>
                </a:cubicBezTo>
                <a:cubicBezTo>
                  <a:pt x="1057356" y="977153"/>
                  <a:pt x="1062889" y="988299"/>
                  <a:pt x="1065072" y="1000303"/>
                </a:cubicBezTo>
                <a:cubicBezTo>
                  <a:pt x="1080880" y="1087248"/>
                  <a:pt x="1058271" y="1075719"/>
                  <a:pt x="1099796" y="1127624"/>
                </a:cubicBezTo>
                <a:cubicBezTo>
                  <a:pt x="1106613" y="1136145"/>
                  <a:pt x="1113588" y="1145158"/>
                  <a:pt x="1122946" y="1150773"/>
                </a:cubicBezTo>
                <a:cubicBezTo>
                  <a:pt x="1133408" y="1157050"/>
                  <a:pt x="1146757" y="1156892"/>
                  <a:pt x="1157670" y="1162348"/>
                </a:cubicBezTo>
                <a:cubicBezTo>
                  <a:pt x="1267719" y="1217373"/>
                  <a:pt x="1082682" y="1148927"/>
                  <a:pt x="1261842" y="1208647"/>
                </a:cubicBezTo>
                <a:lnTo>
                  <a:pt x="1296566" y="1220221"/>
                </a:lnTo>
                <a:lnTo>
                  <a:pt x="1412313" y="1197072"/>
                </a:lnTo>
                <a:cubicBezTo>
                  <a:pt x="1446139" y="1190307"/>
                  <a:pt x="1464343" y="1165269"/>
                  <a:pt x="1493336" y="1150773"/>
                </a:cubicBezTo>
                <a:cubicBezTo>
                  <a:pt x="1504249" y="1145317"/>
                  <a:pt x="1516485" y="1143057"/>
                  <a:pt x="1528060" y="1139199"/>
                </a:cubicBezTo>
                <a:cubicBezTo>
                  <a:pt x="1592887" y="1146402"/>
                  <a:pt x="1631138" y="1147606"/>
                  <a:pt x="1690105" y="1162348"/>
                </a:cubicBezTo>
                <a:cubicBezTo>
                  <a:pt x="1748290" y="1176895"/>
                  <a:pt x="1702974" y="1168783"/>
                  <a:pt x="1759553" y="1197072"/>
                </a:cubicBezTo>
                <a:cubicBezTo>
                  <a:pt x="1788050" y="1211320"/>
                  <a:pt x="1837047" y="1215775"/>
                  <a:pt x="1863726" y="1220221"/>
                </a:cubicBezTo>
                <a:cubicBezTo>
                  <a:pt x="1925458" y="1216363"/>
                  <a:pt x="1987409" y="1215122"/>
                  <a:pt x="2048921" y="1208647"/>
                </a:cubicBezTo>
                <a:cubicBezTo>
                  <a:pt x="2061055" y="1207370"/>
                  <a:pt x="2071735" y="1199719"/>
                  <a:pt x="2083645" y="1197072"/>
                </a:cubicBezTo>
                <a:cubicBezTo>
                  <a:pt x="2106555" y="1191981"/>
                  <a:pt x="2129944" y="1189355"/>
                  <a:pt x="2153093" y="1185497"/>
                </a:cubicBezTo>
                <a:cubicBezTo>
                  <a:pt x="2164668" y="1177781"/>
                  <a:pt x="2173916" y="1162863"/>
                  <a:pt x="2187817" y="1162348"/>
                </a:cubicBezTo>
                <a:cubicBezTo>
                  <a:pt x="2280431" y="1158918"/>
                  <a:pt x="2373391" y="1164701"/>
                  <a:pt x="2465609" y="1173923"/>
                </a:cubicBezTo>
                <a:cubicBezTo>
                  <a:pt x="2501366" y="1177499"/>
                  <a:pt x="2548630" y="1203858"/>
                  <a:pt x="2581356" y="1220221"/>
                </a:cubicBezTo>
                <a:cubicBezTo>
                  <a:pt x="2670095" y="1216363"/>
                  <a:pt x="2759012" y="1215459"/>
                  <a:pt x="2847574" y="1208647"/>
                </a:cubicBezTo>
                <a:cubicBezTo>
                  <a:pt x="2859739" y="1207711"/>
                  <a:pt x="2870612" y="1200578"/>
                  <a:pt x="2882298" y="1197072"/>
                </a:cubicBezTo>
                <a:cubicBezTo>
                  <a:pt x="2909202" y="1189001"/>
                  <a:pt x="2936222" y="1181314"/>
                  <a:pt x="2963321" y="1173923"/>
                </a:cubicBezTo>
                <a:cubicBezTo>
                  <a:pt x="3032241" y="1155127"/>
                  <a:pt x="3018566" y="1161354"/>
                  <a:pt x="3113791" y="1150773"/>
                </a:cubicBezTo>
                <a:cubicBezTo>
                  <a:pt x="3156232" y="1154631"/>
                  <a:pt x="3198926" y="1156321"/>
                  <a:pt x="3241113" y="1162348"/>
                </a:cubicBezTo>
                <a:cubicBezTo>
                  <a:pt x="3280064" y="1167912"/>
                  <a:pt x="3318278" y="1177781"/>
                  <a:pt x="3356860" y="1185497"/>
                </a:cubicBezTo>
                <a:cubicBezTo>
                  <a:pt x="3379873" y="1190100"/>
                  <a:pt x="3403218" y="1192874"/>
                  <a:pt x="3426308" y="1197072"/>
                </a:cubicBezTo>
                <a:cubicBezTo>
                  <a:pt x="3445664" y="1200591"/>
                  <a:pt x="3464552" y="1207338"/>
                  <a:pt x="3484181" y="1208647"/>
                </a:cubicBezTo>
                <a:cubicBezTo>
                  <a:pt x="3580500" y="1215068"/>
                  <a:pt x="3677092" y="1216363"/>
                  <a:pt x="3773548" y="1220221"/>
                </a:cubicBezTo>
                <a:cubicBezTo>
                  <a:pt x="3813329" y="1228177"/>
                  <a:pt x="3839580" y="1232473"/>
                  <a:pt x="3877721" y="1243371"/>
                </a:cubicBezTo>
                <a:cubicBezTo>
                  <a:pt x="3889452" y="1246723"/>
                  <a:pt x="3900870" y="1251088"/>
                  <a:pt x="3912445" y="1254946"/>
                </a:cubicBezTo>
                <a:cubicBezTo>
                  <a:pt x="3951027" y="1251088"/>
                  <a:pt x="3989867" y="1249267"/>
                  <a:pt x="4028191" y="1243371"/>
                </a:cubicBezTo>
                <a:cubicBezTo>
                  <a:pt x="4040250" y="1241516"/>
                  <a:pt x="4050911" y="1233979"/>
                  <a:pt x="4062915" y="1231796"/>
                </a:cubicBezTo>
                <a:cubicBezTo>
                  <a:pt x="4093519" y="1226231"/>
                  <a:pt x="4124647" y="1224079"/>
                  <a:pt x="4155513" y="1220221"/>
                </a:cubicBezTo>
                <a:cubicBezTo>
                  <a:pt x="4273113" y="1181023"/>
                  <a:pt x="4067425" y="1246239"/>
                  <a:pt x="4387007" y="1197072"/>
                </a:cubicBezTo>
                <a:cubicBezTo>
                  <a:pt x="4423184" y="1191506"/>
                  <a:pt x="4456455" y="1173923"/>
                  <a:pt x="4491179" y="1162348"/>
                </a:cubicBezTo>
                <a:lnTo>
                  <a:pt x="4525903" y="1150773"/>
                </a:lnTo>
                <a:cubicBezTo>
                  <a:pt x="4757381" y="1162956"/>
                  <a:pt x="4672414" y="1162348"/>
                  <a:pt x="4780546" y="1162348"/>
                </a:cubicBezTo>
                <a:lnTo>
                  <a:pt x="4433305" y="2250368"/>
                </a:lnTo>
                <a:lnTo>
                  <a:pt x="868303" y="1741082"/>
                </a:lnTo>
                <a:lnTo>
                  <a:pt x="578936" y="1567462"/>
                </a:lnTo>
                <a:cubicBezTo>
                  <a:pt x="548070" y="1555887"/>
                  <a:pt x="514605" y="1549698"/>
                  <a:pt x="486338" y="1532738"/>
                </a:cubicBezTo>
                <a:cubicBezTo>
                  <a:pt x="474409" y="1525581"/>
                  <a:pt x="471879" y="1508877"/>
                  <a:pt x="463189" y="1498014"/>
                </a:cubicBezTo>
                <a:cubicBezTo>
                  <a:pt x="456372" y="1489493"/>
                  <a:pt x="447756" y="1482581"/>
                  <a:pt x="440039" y="1474865"/>
                </a:cubicBezTo>
                <a:cubicBezTo>
                  <a:pt x="436181" y="1447857"/>
                  <a:pt x="432950" y="1420753"/>
                  <a:pt x="428465" y="1393842"/>
                </a:cubicBezTo>
                <a:cubicBezTo>
                  <a:pt x="425231" y="1374436"/>
                  <a:pt x="418950" y="1355533"/>
                  <a:pt x="416890" y="1335968"/>
                </a:cubicBezTo>
                <a:cubicBezTo>
                  <a:pt x="411221" y="1282113"/>
                  <a:pt x="411642" y="1227705"/>
                  <a:pt x="405315" y="1173923"/>
                </a:cubicBezTo>
                <a:cubicBezTo>
                  <a:pt x="398968" y="1119972"/>
                  <a:pt x="368528" y="1133006"/>
                  <a:pt x="347442" y="1069751"/>
                </a:cubicBezTo>
                <a:lnTo>
                  <a:pt x="335867" y="1035027"/>
                </a:lnTo>
                <a:cubicBezTo>
                  <a:pt x="332009" y="1008019"/>
                  <a:pt x="324293" y="981286"/>
                  <a:pt x="324293" y="954004"/>
                </a:cubicBezTo>
                <a:cubicBezTo>
                  <a:pt x="324293" y="735210"/>
                  <a:pt x="312044" y="782403"/>
                  <a:pt x="347442" y="676211"/>
                </a:cubicBezTo>
                <a:cubicBezTo>
                  <a:pt x="339161" y="634805"/>
                  <a:pt x="342521" y="613417"/>
                  <a:pt x="312718" y="583614"/>
                </a:cubicBezTo>
                <a:cubicBezTo>
                  <a:pt x="302881" y="573777"/>
                  <a:pt x="289569" y="568181"/>
                  <a:pt x="277994" y="560465"/>
                </a:cubicBezTo>
                <a:cubicBezTo>
                  <a:pt x="274136" y="487159"/>
                  <a:pt x="273065" y="413652"/>
                  <a:pt x="266419" y="340546"/>
                </a:cubicBezTo>
                <a:cubicBezTo>
                  <a:pt x="265314" y="328395"/>
                  <a:pt x="260301" y="316734"/>
                  <a:pt x="254845" y="305821"/>
                </a:cubicBezTo>
                <a:cubicBezTo>
                  <a:pt x="248624" y="293378"/>
                  <a:pt x="242558" y="279787"/>
                  <a:pt x="231695" y="271097"/>
                </a:cubicBezTo>
                <a:cubicBezTo>
                  <a:pt x="222168" y="263475"/>
                  <a:pt x="208546" y="263381"/>
                  <a:pt x="196971" y="259523"/>
                </a:cubicBezTo>
                <a:cubicBezTo>
                  <a:pt x="189255" y="251806"/>
                  <a:pt x="183583" y="241253"/>
                  <a:pt x="173822" y="236373"/>
                </a:cubicBezTo>
                <a:cubicBezTo>
                  <a:pt x="88494" y="193709"/>
                  <a:pt x="158283" y="255560"/>
                  <a:pt x="104374" y="201649"/>
                </a:cubicBezTo>
                <a:cubicBezTo>
                  <a:pt x="76825" y="119004"/>
                  <a:pt x="101527" y="145736"/>
                  <a:pt x="46500" y="109052"/>
                </a:cubicBezTo>
                <a:cubicBezTo>
                  <a:pt x="9816" y="54025"/>
                  <a:pt x="27750" y="87525"/>
                  <a:pt x="202" y="4880"/>
                </a:cubicBezTo>
                <a:cubicBezTo>
                  <a:pt x="-1523" y="-296"/>
                  <a:pt x="7918" y="-2837"/>
                  <a:pt x="23351" y="4880"/>
                </a:cubicBezTo>
                <a:close/>
              </a:path>
            </a:pathLst>
          </a:custGeom>
          <a:gradFill flip="none" rotWithShape="1">
            <a:gsLst>
              <a:gs pos="47000">
                <a:srgbClr val="0000FF">
                  <a:alpha val="51000"/>
                </a:srgbClr>
              </a:gs>
              <a:gs pos="0">
                <a:schemeClr val="accent1">
                  <a:tint val="44500"/>
                  <a:satMod val="160000"/>
                  <a:alpha val="53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10622280" y="18288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Freeform 33"/>
          <p:cNvSpPr>
            <a:spLocks noChangeAspect="1"/>
          </p:cNvSpPr>
          <p:nvPr/>
        </p:nvSpPr>
        <p:spPr bwMode="auto">
          <a:xfrm>
            <a:off x="2967363" y="2075824"/>
            <a:ext cx="5034987" cy="2276690"/>
          </a:xfrm>
          <a:custGeom>
            <a:avLst/>
            <a:gdLst>
              <a:gd name="connsiteX0" fmla="*/ 0 w 7986532"/>
              <a:gd name="connsiteY0" fmla="*/ 2615879 h 3611301"/>
              <a:gd name="connsiteX1" fmla="*/ 2777924 w 7986532"/>
              <a:gd name="connsiteY1" fmla="*/ 0 h 3611301"/>
              <a:gd name="connsiteX2" fmla="*/ 7986532 w 7986532"/>
              <a:gd name="connsiteY2" fmla="*/ 0 h 3611301"/>
              <a:gd name="connsiteX3" fmla="*/ 6829063 w 7986532"/>
              <a:gd name="connsiteY3" fmla="*/ 3611301 h 3611301"/>
              <a:gd name="connsiteX4" fmla="*/ 0 w 7986532"/>
              <a:gd name="connsiteY4" fmla="*/ 2615879 h 36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6532" h="3611301">
                <a:moveTo>
                  <a:pt x="0" y="2615879"/>
                </a:moveTo>
                <a:lnTo>
                  <a:pt x="2777924" y="0"/>
                </a:lnTo>
                <a:lnTo>
                  <a:pt x="7986532" y="0"/>
                </a:lnTo>
                <a:lnTo>
                  <a:pt x="6829063" y="3611301"/>
                </a:lnTo>
                <a:lnTo>
                  <a:pt x="0" y="2615879"/>
                </a:lnTo>
                <a:close/>
              </a:path>
            </a:pathLst>
          </a:custGeom>
          <a:noFill/>
          <a:ln w="381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17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7798777" y="4739054"/>
            <a:ext cx="1345223" cy="211894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798777" y="4739054"/>
            <a:ext cx="1345223" cy="211894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1" y="96715"/>
            <a:ext cx="5345722" cy="812800"/>
          </a:xfrm>
        </p:spPr>
        <p:txBody>
          <a:bodyPr/>
          <a:lstStyle/>
          <a:p>
            <a:r>
              <a:rPr lang="en-US" sz="2000" dirty="0" err="1" smtClean="0"/>
              <a:t>Guardando</a:t>
            </a:r>
            <a:r>
              <a:rPr lang="en-US" sz="2000" dirty="0" smtClean="0"/>
              <a:t> el sensor individual “Zero” y los </a:t>
            </a:r>
            <a:r>
              <a:rPr lang="en-US" sz="2000" dirty="0" err="1" smtClean="0"/>
              <a:t>resultados</a:t>
            </a:r>
            <a:r>
              <a:rPr lang="en-US" sz="2000" dirty="0" smtClean="0"/>
              <a:t> de “Calibration” (part 4)</a:t>
            </a:r>
          </a:p>
        </p:txBody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4784" y="1221279"/>
            <a:ext cx="5864469" cy="3728792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err="1" smtClean="0"/>
              <a:t>Es</a:t>
            </a:r>
            <a:r>
              <a:rPr lang="en-US" sz="1600" dirty="0" smtClean="0"/>
              <a:t> </a:t>
            </a:r>
            <a:r>
              <a:rPr lang="en-US" sz="1600" dirty="0" err="1" smtClean="0"/>
              <a:t>imprescindible</a:t>
            </a:r>
            <a:r>
              <a:rPr lang="en-US" sz="1600" dirty="0" smtClean="0"/>
              <a:t> </a:t>
            </a:r>
            <a:r>
              <a:rPr lang="en-US" sz="1600" dirty="0" err="1" smtClean="0"/>
              <a:t>guardar</a:t>
            </a:r>
            <a:r>
              <a:rPr lang="en-US" sz="1600" dirty="0" smtClean="0"/>
              <a:t> los </a:t>
            </a:r>
            <a:r>
              <a:rPr lang="en-US" sz="1600" dirty="0" err="1" smtClean="0"/>
              <a:t>resultados</a:t>
            </a:r>
            <a:r>
              <a:rPr lang="en-US" sz="1600" dirty="0" smtClean="0"/>
              <a:t>, de lo </a:t>
            </a:r>
            <a:r>
              <a:rPr lang="en-US" sz="1600" dirty="0" err="1" smtClean="0"/>
              <a:t>contrario</a:t>
            </a:r>
            <a:r>
              <a:rPr lang="en-US" sz="1600" dirty="0" smtClean="0"/>
              <a:t>, </a:t>
            </a:r>
            <a:r>
              <a:rPr lang="en-US" sz="1600" dirty="0" err="1" smtClean="0"/>
              <a:t>luego</a:t>
            </a:r>
            <a:r>
              <a:rPr lang="en-US" sz="1600" dirty="0" smtClean="0"/>
              <a:t> de </a:t>
            </a:r>
            <a:r>
              <a:rPr lang="en-US" sz="1600" dirty="0" err="1" smtClean="0"/>
              <a:t>unos</a:t>
            </a:r>
            <a:r>
              <a:rPr lang="en-US" sz="1600" dirty="0" smtClean="0"/>
              <a:t> </a:t>
            </a:r>
            <a:r>
              <a:rPr lang="en-US" sz="1600" dirty="0" err="1" smtClean="0"/>
              <a:t>minutos</a:t>
            </a:r>
            <a:r>
              <a:rPr lang="en-US" sz="1600" dirty="0" smtClean="0"/>
              <a:t> el </a:t>
            </a:r>
            <a:r>
              <a:rPr lang="en-US" sz="1600" dirty="0" err="1" smtClean="0"/>
              <a:t>equipo</a:t>
            </a:r>
            <a:r>
              <a:rPr lang="en-US" sz="1600" dirty="0" smtClean="0"/>
              <a:t> </a:t>
            </a:r>
            <a:r>
              <a:rPr lang="en-US" sz="1600" dirty="0" err="1" smtClean="0"/>
              <a:t>retornará</a:t>
            </a:r>
            <a:r>
              <a:rPr lang="en-US" sz="1600" dirty="0" smtClean="0"/>
              <a:t> a </a:t>
            </a:r>
            <a:r>
              <a:rPr lang="en-US" sz="1600" dirty="0" err="1" smtClean="0"/>
              <a:t>su</a:t>
            </a:r>
            <a:r>
              <a:rPr lang="en-US" sz="1600" dirty="0" smtClean="0"/>
              <a:t> </a:t>
            </a:r>
            <a:r>
              <a:rPr lang="en-US" sz="1600" dirty="0" err="1" smtClean="0"/>
              <a:t>estado</a:t>
            </a:r>
            <a:r>
              <a:rPr lang="en-US" sz="1600" dirty="0" smtClean="0"/>
              <a:t> normal de </a:t>
            </a:r>
            <a:r>
              <a:rPr lang="en-US" sz="1600" dirty="0" err="1" smtClean="0"/>
              <a:t>operación</a:t>
            </a:r>
            <a:r>
              <a:rPr lang="en-US" sz="1600" dirty="0" smtClean="0"/>
              <a:t> sin </a:t>
            </a:r>
            <a:r>
              <a:rPr lang="en-US" sz="1600" dirty="0" err="1" smtClean="0"/>
              <a:t>que</a:t>
            </a:r>
            <a:r>
              <a:rPr lang="en-US" sz="1600" dirty="0" smtClean="0"/>
              <a:t> los </a:t>
            </a:r>
            <a:r>
              <a:rPr lang="en-US" sz="1600" dirty="0" err="1" smtClean="0"/>
              <a:t>resultados</a:t>
            </a:r>
            <a:r>
              <a:rPr lang="en-US" sz="1600" dirty="0" smtClean="0"/>
              <a:t> </a:t>
            </a:r>
            <a:r>
              <a:rPr lang="en-US" sz="1600" dirty="0" err="1" smtClean="0"/>
              <a:t>estén</a:t>
            </a:r>
            <a:r>
              <a:rPr lang="en-US" sz="1600" dirty="0" smtClean="0"/>
              <a:t> </a:t>
            </a:r>
            <a:r>
              <a:rPr lang="en-US" sz="1600" dirty="0" err="1" smtClean="0"/>
              <a:t>grabados</a:t>
            </a:r>
            <a:r>
              <a:rPr lang="en-US" sz="1600" dirty="0" smtClean="0"/>
              <a:t>.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err="1" smtClean="0"/>
              <a:t>Presione“Exit</a:t>
            </a:r>
            <a:r>
              <a:rPr lang="en-US" sz="1600" dirty="0" smtClean="0"/>
              <a:t>” para </a:t>
            </a:r>
            <a:r>
              <a:rPr lang="en-US" sz="1600" dirty="0" err="1" smtClean="0"/>
              <a:t>salvar</a:t>
            </a:r>
            <a:r>
              <a:rPr lang="en-US" sz="1600" dirty="0" smtClean="0"/>
              <a:t> los </a:t>
            </a:r>
            <a:r>
              <a:rPr lang="en-US" sz="1600" dirty="0" err="1" smtClean="0"/>
              <a:t>resultados</a:t>
            </a:r>
            <a:r>
              <a:rPr lang="en-US" sz="1600" dirty="0" smtClean="0"/>
              <a:t> y </a:t>
            </a:r>
            <a:r>
              <a:rPr lang="en-US" sz="1600" dirty="0" err="1" smtClean="0"/>
              <a:t>retornar</a:t>
            </a:r>
            <a:r>
              <a:rPr lang="en-US" sz="1600" dirty="0" smtClean="0"/>
              <a:t> a la normal </a:t>
            </a:r>
            <a:r>
              <a:rPr lang="en-US" sz="1600" dirty="0" err="1" smtClean="0"/>
              <a:t>operación</a:t>
            </a:r>
            <a:endParaRPr lang="en-US" sz="1600" dirty="0"/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err="1" smtClean="0"/>
              <a:t>Cada</a:t>
            </a:r>
            <a:r>
              <a:rPr lang="en-US" sz="1600" dirty="0" smtClean="0"/>
              <a:t> </a:t>
            </a:r>
            <a:r>
              <a:rPr lang="en-US" sz="1600" dirty="0" err="1" smtClean="0"/>
              <a:t>vez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</a:t>
            </a:r>
            <a:r>
              <a:rPr lang="en-US" sz="1600" dirty="0" err="1" smtClean="0"/>
              <a:t>presiones“Exit</a:t>
            </a:r>
            <a:r>
              <a:rPr lang="en-US" sz="1600" dirty="0" smtClean="0"/>
              <a:t>” se </a:t>
            </a:r>
            <a:r>
              <a:rPr lang="en-US" sz="1600" dirty="0" err="1" smtClean="0"/>
              <a:t>subirá</a:t>
            </a:r>
            <a:r>
              <a:rPr lang="en-US" sz="1600" dirty="0" smtClean="0"/>
              <a:t> un </a:t>
            </a:r>
            <a:r>
              <a:rPr lang="en-US" sz="1600" dirty="0" err="1" smtClean="0"/>
              <a:t>nivel</a:t>
            </a:r>
            <a:r>
              <a:rPr lang="en-US" sz="1600" dirty="0" smtClean="0"/>
              <a:t> en el </a:t>
            </a:r>
            <a:r>
              <a:rPr lang="en-US" sz="1600" dirty="0" err="1" smtClean="0"/>
              <a:t>programa</a:t>
            </a:r>
            <a:r>
              <a:rPr lang="en-US" sz="1600" dirty="0" smtClean="0"/>
              <a:t> del </a:t>
            </a:r>
            <a:r>
              <a:rPr lang="en-US" sz="1600" dirty="0" err="1" smtClean="0"/>
              <a:t>equipo</a:t>
            </a:r>
            <a:r>
              <a:rPr lang="en-US" sz="1600" dirty="0" smtClean="0"/>
              <a:t>. 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La </a:t>
            </a:r>
            <a:r>
              <a:rPr lang="en-US" sz="1600" dirty="0" err="1" smtClean="0"/>
              <a:t>pantalla</a:t>
            </a:r>
            <a:r>
              <a:rPr lang="en-US" sz="1600" dirty="0" smtClean="0"/>
              <a:t> final </a:t>
            </a:r>
            <a:r>
              <a:rPr lang="en-US" sz="1600" dirty="0" err="1" smtClean="0"/>
              <a:t>te</a:t>
            </a:r>
            <a:r>
              <a:rPr lang="en-US" sz="1600" dirty="0" smtClean="0"/>
              <a:t> </a:t>
            </a:r>
            <a:r>
              <a:rPr lang="en-US" sz="1600" dirty="0" err="1" smtClean="0"/>
              <a:t>preguntará</a:t>
            </a:r>
            <a:r>
              <a:rPr lang="en-US" sz="1600" dirty="0" smtClean="0"/>
              <a:t> </a:t>
            </a:r>
            <a:r>
              <a:rPr lang="en-US" sz="1600" dirty="0" err="1" smtClean="0"/>
              <a:t>si</a:t>
            </a:r>
            <a:r>
              <a:rPr lang="en-US" sz="1600" dirty="0" smtClean="0"/>
              <a:t> </a:t>
            </a:r>
            <a:r>
              <a:rPr lang="en-US" sz="1600" dirty="0" err="1" smtClean="0"/>
              <a:t>deseas</a:t>
            </a:r>
            <a:r>
              <a:rPr lang="en-US" sz="1600" dirty="0" smtClean="0"/>
              <a:t> </a:t>
            </a:r>
            <a:r>
              <a:rPr lang="en-US" sz="1600" dirty="0" err="1" smtClean="0"/>
              <a:t>salvar</a:t>
            </a:r>
            <a:r>
              <a:rPr lang="en-US" sz="1600" dirty="0" smtClean="0"/>
              <a:t> los </a:t>
            </a:r>
            <a:r>
              <a:rPr lang="en-US" sz="1600" dirty="0" err="1" smtClean="0"/>
              <a:t>nuevos</a:t>
            </a:r>
            <a:r>
              <a:rPr lang="en-US" sz="1600" dirty="0"/>
              <a:t> </a:t>
            </a:r>
            <a:r>
              <a:rPr lang="en-US" sz="1600" dirty="0" err="1" smtClean="0"/>
              <a:t>cambios</a:t>
            </a:r>
            <a:r>
              <a:rPr lang="es-PE" sz="1600" dirty="0"/>
              <a:t>:</a:t>
            </a:r>
            <a:r>
              <a:rPr lang="en-US" sz="1600" dirty="0" smtClean="0"/>
              <a:t> “Save new adjustment?”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 err="1" smtClean="0"/>
              <a:t>Presione</a:t>
            </a:r>
            <a:r>
              <a:rPr lang="en-US" sz="1600" dirty="0" smtClean="0"/>
              <a:t> “Yes” para </a:t>
            </a:r>
            <a:r>
              <a:rPr lang="en-US" sz="1600" dirty="0" err="1" smtClean="0"/>
              <a:t>actualizar</a:t>
            </a:r>
            <a:r>
              <a:rPr lang="en-US" sz="1600" dirty="0" smtClean="0"/>
              <a:t> la </a:t>
            </a:r>
            <a:r>
              <a:rPr lang="en-US" sz="1600" dirty="0" err="1" smtClean="0"/>
              <a:t>memoria</a:t>
            </a:r>
            <a:r>
              <a:rPr lang="en-US" sz="1600" dirty="0" smtClean="0"/>
              <a:t> del </a:t>
            </a:r>
            <a:r>
              <a:rPr lang="en-US" sz="1600" dirty="0" err="1" smtClean="0"/>
              <a:t>equipo</a:t>
            </a:r>
            <a:r>
              <a:rPr lang="en-US" sz="1600" dirty="0" smtClean="0"/>
              <a:t> 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endParaRPr lang="en-US" sz="1600" dirty="0" smtClean="0"/>
          </a:p>
          <a:p>
            <a:pPr lvl="1">
              <a:spcBef>
                <a:spcPct val="0"/>
              </a:spcBef>
              <a:spcAft>
                <a:spcPts val="1800"/>
              </a:spcAft>
            </a:pPr>
            <a:endParaRPr lang="en-US" sz="1600" dirty="0" smtClean="0"/>
          </a:p>
          <a:p>
            <a:pPr>
              <a:spcBef>
                <a:spcPct val="0"/>
              </a:spcBef>
              <a:spcAft>
                <a:spcPts val="1800"/>
              </a:spcAft>
            </a:pPr>
            <a:endParaRPr lang="en-US" sz="1600" dirty="0"/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49208" y="404446"/>
            <a:ext cx="1941987" cy="104202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40414" y="1644160"/>
            <a:ext cx="1969477" cy="94865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1623" y="2787159"/>
            <a:ext cx="1982237" cy="975948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1622" y="3965331"/>
            <a:ext cx="1978269" cy="1009149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4037" y="5165243"/>
            <a:ext cx="1987063" cy="96299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7809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7798777" y="4739054"/>
            <a:ext cx="1345223" cy="211894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798777" y="4739054"/>
            <a:ext cx="1345223" cy="211894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/>
          </p:nvPr>
        </p:nvSpPr>
        <p:spPr>
          <a:xfrm>
            <a:off x="1272209" y="96715"/>
            <a:ext cx="4987913" cy="812800"/>
          </a:xfrm>
        </p:spPr>
        <p:txBody>
          <a:bodyPr/>
          <a:lstStyle/>
          <a:p>
            <a:r>
              <a:rPr lang="en-US" sz="2000" dirty="0" err="1"/>
              <a:t>Procedimiento</a:t>
            </a:r>
            <a:r>
              <a:rPr lang="en-US" sz="2000" dirty="0"/>
              <a:t> para la </a:t>
            </a:r>
            <a:r>
              <a:rPr lang="en-US" sz="2000" dirty="0" err="1"/>
              <a:t>calibración</a:t>
            </a:r>
            <a:r>
              <a:rPr lang="en-US" sz="2000" dirty="0"/>
              <a:t> individual de un </a:t>
            </a:r>
            <a:r>
              <a:rPr lang="en-US" sz="2000" dirty="0" smtClean="0"/>
              <a:t>sensor (part 5)</a:t>
            </a:r>
          </a:p>
        </p:txBody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670" y="1071807"/>
            <a:ext cx="5231422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Para realizer </a:t>
            </a:r>
            <a:r>
              <a:rPr lang="en-US" sz="1600" dirty="0" err="1" smtClean="0"/>
              <a:t>una</a:t>
            </a:r>
            <a:r>
              <a:rPr lang="en-US" sz="1600" dirty="0" smtClean="0"/>
              <a:t> </a:t>
            </a:r>
            <a:r>
              <a:rPr lang="en-US" sz="1600" dirty="0" err="1" smtClean="0"/>
              <a:t>calibración</a:t>
            </a:r>
            <a:r>
              <a:rPr lang="en-US" sz="1600" dirty="0" smtClean="0"/>
              <a:t> span :</a:t>
            </a:r>
            <a:endParaRPr lang="en-US" sz="1600" dirty="0"/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600" dirty="0" err="1" smtClean="0"/>
              <a:t>Escoja</a:t>
            </a:r>
            <a:r>
              <a:rPr lang="en-US" sz="1600" dirty="0" smtClean="0"/>
              <a:t> el sensor a </a:t>
            </a:r>
            <a:r>
              <a:rPr lang="en-US" sz="1600" dirty="0" err="1" smtClean="0"/>
              <a:t>ser</a:t>
            </a:r>
            <a:r>
              <a:rPr lang="en-US" sz="1600" dirty="0" smtClean="0"/>
              <a:t> </a:t>
            </a:r>
            <a:r>
              <a:rPr lang="en-US" sz="1600" dirty="0" err="1" smtClean="0"/>
              <a:t>calibrado</a:t>
            </a:r>
            <a:r>
              <a:rPr lang="en-US" sz="1600" dirty="0" smtClean="0"/>
              <a:t> 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600" dirty="0" err="1" smtClean="0"/>
              <a:t>Escoja</a:t>
            </a:r>
            <a:r>
              <a:rPr lang="en-US" sz="1600" dirty="0" smtClean="0"/>
              <a:t> “Calibrate” en el menu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600" dirty="0" err="1" smtClean="0"/>
              <a:t>Asegúrese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el </a:t>
            </a:r>
            <a:r>
              <a:rPr lang="en-US" sz="1600" dirty="0" err="1" smtClean="0"/>
              <a:t>adaptador</a:t>
            </a:r>
            <a:r>
              <a:rPr lang="en-US" sz="1600" dirty="0" smtClean="0"/>
              <a:t>, el gas de </a:t>
            </a:r>
            <a:r>
              <a:rPr lang="en-US" sz="1600" dirty="0" err="1" smtClean="0"/>
              <a:t>calibración</a:t>
            </a:r>
            <a:r>
              <a:rPr lang="en-US" sz="1600" dirty="0" smtClean="0"/>
              <a:t> y el </a:t>
            </a:r>
            <a:r>
              <a:rPr lang="en-US" sz="1600" dirty="0" err="1" smtClean="0"/>
              <a:t>regulador</a:t>
            </a:r>
            <a:r>
              <a:rPr lang="en-US" sz="1600" dirty="0" smtClean="0"/>
              <a:t> </a:t>
            </a:r>
            <a:r>
              <a:rPr lang="en-US" sz="1600" dirty="0" err="1" smtClean="0"/>
              <a:t>están</a:t>
            </a:r>
            <a:r>
              <a:rPr lang="en-US" sz="1600" dirty="0" smtClean="0"/>
              <a:t> </a:t>
            </a:r>
            <a:r>
              <a:rPr lang="en-US" sz="1600" dirty="0" err="1" smtClean="0"/>
              <a:t>conectados</a:t>
            </a:r>
            <a:r>
              <a:rPr lang="en-US" sz="1600" dirty="0" smtClean="0"/>
              <a:t> al </a:t>
            </a:r>
            <a:r>
              <a:rPr lang="en-US" sz="1600" dirty="0" err="1" smtClean="0"/>
              <a:t>equipo</a:t>
            </a:r>
            <a:r>
              <a:rPr lang="en-US" sz="1600" dirty="0" smtClean="0"/>
              <a:t>.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La </a:t>
            </a:r>
            <a:r>
              <a:rPr lang="en-US" sz="1600" dirty="0" err="1" smtClean="0"/>
              <a:t>pantalla</a:t>
            </a:r>
            <a:r>
              <a:rPr lang="en-US" sz="1600" dirty="0" smtClean="0"/>
              <a:t> de la </a:t>
            </a:r>
            <a:r>
              <a:rPr lang="en-US" sz="1600" dirty="0" err="1" smtClean="0"/>
              <a:t>calibración</a:t>
            </a:r>
            <a:r>
              <a:rPr lang="en-US" sz="1600" dirty="0" smtClean="0"/>
              <a:t> “Span” </a:t>
            </a:r>
            <a:r>
              <a:rPr lang="en-US" sz="1600" dirty="0" err="1" smtClean="0"/>
              <a:t>mostrará</a:t>
            </a:r>
            <a:r>
              <a:rPr lang="en-US" sz="1600" dirty="0" smtClean="0"/>
              <a:t> la </a:t>
            </a:r>
            <a:r>
              <a:rPr lang="en-US" sz="1600" dirty="0" err="1" smtClean="0"/>
              <a:t>concentración</a:t>
            </a:r>
            <a:r>
              <a:rPr lang="en-US" sz="1600" dirty="0" smtClean="0"/>
              <a:t> del “</a:t>
            </a:r>
            <a:r>
              <a:rPr lang="en-US" sz="1600" dirty="0" err="1" smtClean="0"/>
              <a:t>CalGas</a:t>
            </a:r>
            <a:r>
              <a:rPr lang="en-US" sz="1600" dirty="0" smtClean="0"/>
              <a:t>” </a:t>
            </a:r>
            <a:r>
              <a:rPr lang="en-US" sz="1600" dirty="0" err="1" smtClean="0"/>
              <a:t>que</a:t>
            </a:r>
            <a:r>
              <a:rPr lang="en-US" sz="1600" dirty="0" smtClean="0"/>
              <a:t> el </a:t>
            </a:r>
            <a:r>
              <a:rPr lang="en-US" sz="1600" dirty="0" err="1" smtClean="0"/>
              <a:t>equipo</a:t>
            </a:r>
            <a:r>
              <a:rPr lang="en-US" sz="1600" dirty="0" smtClean="0"/>
              <a:t> </a:t>
            </a:r>
            <a:r>
              <a:rPr lang="en-US" sz="1600" dirty="0" err="1" smtClean="0"/>
              <a:t>usará</a:t>
            </a:r>
            <a:r>
              <a:rPr lang="en-US" sz="1600" dirty="0" smtClean="0"/>
              <a:t> para regular el sensor 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600" dirty="0" err="1" smtClean="0"/>
              <a:t>Verifique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la </a:t>
            </a:r>
            <a:r>
              <a:rPr lang="en-US" sz="1600" dirty="0" err="1" smtClean="0"/>
              <a:t>concentración</a:t>
            </a:r>
            <a:r>
              <a:rPr lang="en-US" sz="1600" dirty="0" smtClean="0"/>
              <a:t> de gas en el </a:t>
            </a:r>
            <a:r>
              <a:rPr lang="en-US" sz="1600" dirty="0" err="1" smtClean="0"/>
              <a:t>cilindro</a:t>
            </a:r>
            <a:r>
              <a:rPr lang="en-US" sz="1600" dirty="0" smtClean="0"/>
              <a:t> </a:t>
            </a:r>
            <a:r>
              <a:rPr lang="en-US" sz="1600" dirty="0" err="1" smtClean="0"/>
              <a:t>armonice</a:t>
            </a:r>
            <a:r>
              <a:rPr lang="en-US" sz="1600" dirty="0" smtClean="0"/>
              <a:t> con el valor “</a:t>
            </a:r>
            <a:r>
              <a:rPr lang="en-US" sz="1600" dirty="0" err="1" smtClean="0"/>
              <a:t>CalGas</a:t>
            </a:r>
            <a:r>
              <a:rPr lang="en-US" sz="1600" dirty="0" smtClean="0"/>
              <a:t>”  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/>
              <a:t>Si lo </a:t>
            </a:r>
            <a:r>
              <a:rPr lang="en-US" sz="1600" dirty="0" err="1" smtClean="0"/>
              <a:t>necesita</a:t>
            </a:r>
            <a:r>
              <a:rPr lang="en-US" sz="1600" dirty="0" smtClean="0"/>
              <a:t>, </a:t>
            </a:r>
            <a:r>
              <a:rPr lang="en-US" sz="1600" dirty="0" err="1" smtClean="0"/>
              <a:t>puede</a:t>
            </a:r>
            <a:r>
              <a:rPr lang="en-US" sz="1600" dirty="0" smtClean="0"/>
              <a:t> </a:t>
            </a:r>
            <a:r>
              <a:rPr lang="en-US" sz="1600" dirty="0" err="1" smtClean="0"/>
              <a:t>ajustar</a:t>
            </a:r>
            <a:r>
              <a:rPr lang="en-US" sz="1600" dirty="0" smtClean="0"/>
              <a:t> el valor “</a:t>
            </a:r>
            <a:r>
              <a:rPr lang="en-US" sz="1600" dirty="0" err="1" smtClean="0"/>
              <a:t>CalGas</a:t>
            </a:r>
            <a:r>
              <a:rPr lang="en-US" sz="1600" dirty="0" smtClean="0"/>
              <a:t>” </a:t>
            </a:r>
            <a:r>
              <a:rPr lang="en-US" sz="1600" dirty="0" err="1" smtClean="0"/>
              <a:t>seleccionando</a:t>
            </a:r>
            <a:r>
              <a:rPr lang="en-US" sz="1600" dirty="0" smtClean="0"/>
              <a:t> “Gas” al </a:t>
            </a:r>
            <a:r>
              <a:rPr lang="en-US" sz="1600" dirty="0" err="1" smtClean="0"/>
              <a:t>usar</a:t>
            </a:r>
            <a:r>
              <a:rPr lang="en-US" sz="1600" dirty="0" smtClean="0"/>
              <a:t> </a:t>
            </a:r>
            <a:r>
              <a:rPr lang="en-US" sz="1600" dirty="0" err="1" smtClean="0"/>
              <a:t>las</a:t>
            </a:r>
            <a:r>
              <a:rPr lang="en-US" sz="1600" dirty="0" smtClean="0"/>
              <a:t> </a:t>
            </a:r>
            <a:r>
              <a:rPr lang="en-US" sz="1600" dirty="0" err="1" smtClean="0"/>
              <a:t>direccionales</a:t>
            </a:r>
            <a:r>
              <a:rPr lang="en-US" sz="1600" dirty="0" smtClean="0"/>
              <a:t> (↑↑ or ↓↓) para </a:t>
            </a:r>
            <a:r>
              <a:rPr lang="en-US" sz="1600" dirty="0" err="1" smtClean="0"/>
              <a:t>cambiar</a:t>
            </a:r>
            <a:r>
              <a:rPr lang="en-US" sz="1600" dirty="0" smtClean="0"/>
              <a:t> la </a:t>
            </a:r>
            <a:r>
              <a:rPr lang="en-US" sz="1600" dirty="0" err="1" smtClean="0"/>
              <a:t>concentración</a:t>
            </a:r>
            <a:r>
              <a:rPr lang="en-US" sz="1600" dirty="0" smtClean="0"/>
              <a:t>  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sz="1600" dirty="0" err="1" smtClean="0"/>
              <a:t>Presione</a:t>
            </a:r>
            <a:r>
              <a:rPr lang="en-US" sz="1600" dirty="0" smtClean="0"/>
              <a:t> “Exit” </a:t>
            </a:r>
            <a:r>
              <a:rPr lang="en-US" sz="1600" dirty="0" err="1" smtClean="0"/>
              <a:t>luego</a:t>
            </a:r>
            <a:r>
              <a:rPr lang="en-US" sz="1600" dirty="0" smtClean="0"/>
              <a:t> de </a:t>
            </a:r>
            <a:r>
              <a:rPr lang="en-US" sz="1600" dirty="0" err="1" smtClean="0"/>
              <a:t>finalizar</a:t>
            </a:r>
            <a:r>
              <a:rPr lang="en-US" sz="1600" dirty="0" smtClean="0"/>
              <a:t> el </a:t>
            </a:r>
            <a:r>
              <a:rPr lang="en-US" sz="1600" dirty="0" err="1" smtClean="0"/>
              <a:t>ajuste</a:t>
            </a:r>
            <a:r>
              <a:rPr lang="en-US" sz="1600" dirty="0" smtClean="0"/>
              <a:t> de </a:t>
            </a:r>
            <a:r>
              <a:rPr lang="en-US" sz="1600" dirty="0" err="1" smtClean="0"/>
              <a:t>concentración</a:t>
            </a:r>
            <a:r>
              <a:rPr lang="en-US" sz="1600" dirty="0" smtClean="0"/>
              <a:t> “</a:t>
            </a:r>
            <a:r>
              <a:rPr lang="en-US" sz="1600" dirty="0" err="1" smtClean="0"/>
              <a:t>CalGas</a:t>
            </a:r>
            <a:r>
              <a:rPr lang="en-US" sz="1600" dirty="0" smtClean="0"/>
              <a:t>”</a:t>
            </a:r>
            <a:endParaRPr lang="en-US" sz="1600" dirty="0"/>
          </a:p>
        </p:txBody>
      </p:sp>
      <p:pic>
        <p:nvPicPr>
          <p:cNvPr id="104454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799" y="2052946"/>
            <a:ext cx="2162909" cy="1033153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4424" y="712175"/>
            <a:ext cx="2180492" cy="1063869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83211" y="3402621"/>
            <a:ext cx="2189287" cy="1028699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83216" y="4765430"/>
            <a:ext cx="2206868" cy="103749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7602908" y="3525715"/>
            <a:ext cx="477224" cy="439614"/>
          </a:xfrm>
          <a:prstGeom prst="ellipse">
            <a:avLst/>
          </a:prstGeom>
          <a:noFill/>
          <a:ln w="38100" cmpd="sng" algn="ctr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588254" y="4917830"/>
            <a:ext cx="477224" cy="439614"/>
          </a:xfrm>
          <a:prstGeom prst="ellipse">
            <a:avLst/>
          </a:prstGeom>
          <a:noFill/>
          <a:ln w="38100" cmpd="sng" algn="ctr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cxnSp>
        <p:nvCxnSpPr>
          <p:cNvPr id="4" name="Straight Connector 3"/>
          <p:cNvCxnSpPr>
            <a:endCxn id="13" idx="2"/>
          </p:cNvCxnSpPr>
          <p:nvPr/>
        </p:nvCxnSpPr>
        <p:spPr bwMode="auto">
          <a:xfrm flipV="1">
            <a:off x="5460023" y="3745522"/>
            <a:ext cx="2142885" cy="4220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>
            <a:endCxn id="18" idx="2"/>
          </p:cNvCxnSpPr>
          <p:nvPr/>
        </p:nvCxnSpPr>
        <p:spPr bwMode="auto">
          <a:xfrm>
            <a:off x="5424854" y="4923692"/>
            <a:ext cx="2163400" cy="21394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642272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7798777" y="4739054"/>
            <a:ext cx="1345223" cy="211894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471138" y="4739054"/>
            <a:ext cx="2672862" cy="211894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/>
          </p:nvPr>
        </p:nvSpPr>
        <p:spPr>
          <a:xfrm>
            <a:off x="1252331" y="96715"/>
            <a:ext cx="5007792" cy="812800"/>
          </a:xfrm>
        </p:spPr>
        <p:txBody>
          <a:bodyPr/>
          <a:lstStyle/>
          <a:p>
            <a:r>
              <a:rPr lang="en-US" sz="2000" dirty="0" err="1"/>
              <a:t>Procedimiento</a:t>
            </a:r>
            <a:r>
              <a:rPr lang="en-US" sz="2000" dirty="0"/>
              <a:t> para la </a:t>
            </a:r>
            <a:r>
              <a:rPr lang="en-US" sz="2000" dirty="0" err="1"/>
              <a:t>calibración</a:t>
            </a:r>
            <a:r>
              <a:rPr lang="en-US" sz="2000" dirty="0"/>
              <a:t> </a:t>
            </a:r>
            <a:r>
              <a:rPr lang="en-US" sz="2000" dirty="0" smtClean="0"/>
              <a:t>individual de </a:t>
            </a:r>
            <a:r>
              <a:rPr lang="en-US" sz="2000" dirty="0"/>
              <a:t>un sensor(part </a:t>
            </a:r>
            <a:r>
              <a:rPr lang="en-US" sz="2000" dirty="0" smtClean="0"/>
              <a:t>6)</a:t>
            </a:r>
          </a:p>
        </p:txBody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6184" y="1071807"/>
            <a:ext cx="5917224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sz="1600" dirty="0"/>
              <a:t>Para realizer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calibración</a:t>
            </a:r>
            <a:r>
              <a:rPr lang="en-US" sz="1600" dirty="0"/>
              <a:t> span :</a:t>
            </a:r>
          </a:p>
          <a:p>
            <a:pPr lvl="1"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El “Readout” </a:t>
            </a:r>
            <a:r>
              <a:rPr lang="en-US" sz="1600" dirty="0" err="1" smtClean="0"/>
              <a:t>muestra</a:t>
            </a:r>
            <a:r>
              <a:rPr lang="en-US" sz="1600" dirty="0" smtClean="0"/>
              <a:t> la actual </a:t>
            </a:r>
            <a:r>
              <a:rPr lang="en-US" sz="1600" dirty="0" err="1" smtClean="0"/>
              <a:t>lectura</a:t>
            </a:r>
            <a:r>
              <a:rPr lang="en-US" sz="1600" dirty="0" smtClean="0"/>
              <a:t> del sensor</a:t>
            </a:r>
          </a:p>
          <a:p>
            <a:pPr lvl="1">
              <a:spcBef>
                <a:spcPct val="0"/>
              </a:spcBef>
              <a:spcAft>
                <a:spcPts val="1800"/>
              </a:spcAft>
            </a:pPr>
            <a:r>
              <a:rPr lang="en-US" sz="1600" dirty="0" err="1" smtClean="0"/>
              <a:t>Abra</a:t>
            </a:r>
            <a:r>
              <a:rPr lang="en-US" sz="1600" dirty="0" smtClean="0"/>
              <a:t> la </a:t>
            </a:r>
            <a:r>
              <a:rPr lang="en-US" sz="1600" dirty="0" err="1" smtClean="0"/>
              <a:t>válvula</a:t>
            </a:r>
            <a:r>
              <a:rPr lang="en-US" sz="1600" dirty="0" smtClean="0"/>
              <a:t> del </a:t>
            </a:r>
            <a:r>
              <a:rPr lang="en-US" sz="1600" dirty="0" err="1" smtClean="0"/>
              <a:t>regulador</a:t>
            </a:r>
            <a:r>
              <a:rPr lang="en-US" sz="1600" dirty="0" smtClean="0"/>
              <a:t> para </a:t>
            </a:r>
            <a:r>
              <a:rPr lang="en-US" sz="1600" dirty="0" err="1" smtClean="0"/>
              <a:t>empezar</a:t>
            </a:r>
            <a:r>
              <a:rPr lang="en-US" sz="1600" dirty="0" smtClean="0"/>
              <a:t> el </a:t>
            </a:r>
            <a:r>
              <a:rPr lang="en-US" sz="1600" dirty="0" err="1" smtClean="0"/>
              <a:t>fluido</a:t>
            </a:r>
            <a:r>
              <a:rPr lang="en-US" sz="1600" dirty="0" smtClean="0"/>
              <a:t> de gas al sensor</a:t>
            </a:r>
          </a:p>
          <a:p>
            <a:pPr lvl="1">
              <a:spcBef>
                <a:spcPct val="0"/>
              </a:spcBef>
              <a:spcAft>
                <a:spcPts val="1800"/>
              </a:spcAft>
            </a:pPr>
            <a:r>
              <a:rPr lang="en-US" sz="1600" dirty="0" smtClean="0"/>
              <a:t>El </a:t>
            </a:r>
            <a:r>
              <a:rPr lang="en-US" sz="1600" dirty="0" err="1" smtClean="0"/>
              <a:t>número</a:t>
            </a:r>
            <a:r>
              <a:rPr lang="en-US" sz="1600" dirty="0" smtClean="0"/>
              <a:t> “Readout” se </a:t>
            </a:r>
            <a:r>
              <a:rPr lang="en-US" sz="1600" dirty="0" err="1" smtClean="0"/>
              <a:t>incrementará</a:t>
            </a:r>
            <a:r>
              <a:rPr lang="en-US" sz="1600" dirty="0" smtClean="0"/>
              <a:t> a </a:t>
            </a:r>
            <a:r>
              <a:rPr lang="en-US" sz="1600" dirty="0" err="1" smtClean="0"/>
              <a:t>medida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el sensor </a:t>
            </a:r>
            <a:r>
              <a:rPr lang="en-US" sz="1600" dirty="0" err="1" smtClean="0"/>
              <a:t>responda</a:t>
            </a:r>
            <a:r>
              <a:rPr lang="en-US" sz="1600" dirty="0" smtClean="0"/>
              <a:t> al gas </a:t>
            </a:r>
          </a:p>
          <a:p>
            <a:pPr lvl="1">
              <a:spcBef>
                <a:spcPct val="0"/>
              </a:spcBef>
              <a:spcAft>
                <a:spcPts val="1800"/>
              </a:spcAft>
            </a:pPr>
            <a:r>
              <a:rPr lang="en-US" sz="1600" dirty="0" err="1" smtClean="0"/>
              <a:t>Presione</a:t>
            </a:r>
            <a:r>
              <a:rPr lang="en-US" sz="1600" dirty="0" smtClean="0"/>
              <a:t> “Start” para </a:t>
            </a:r>
            <a:r>
              <a:rPr lang="en-US" sz="1600" dirty="0" err="1" smtClean="0"/>
              <a:t>empezar</a:t>
            </a:r>
            <a:r>
              <a:rPr lang="en-US" sz="1600" dirty="0" smtClean="0"/>
              <a:t> el </a:t>
            </a:r>
            <a:r>
              <a:rPr lang="en-US" sz="1600" dirty="0" err="1" smtClean="0"/>
              <a:t>ajuste</a:t>
            </a:r>
            <a:r>
              <a:rPr lang="en-US" sz="1600" dirty="0" smtClean="0"/>
              <a:t> de </a:t>
            </a:r>
            <a:r>
              <a:rPr lang="en-US" sz="1600" dirty="0" err="1" smtClean="0"/>
              <a:t>calibración</a:t>
            </a:r>
            <a:endParaRPr lang="en-US" sz="1600" dirty="0" smtClean="0"/>
          </a:p>
          <a:p>
            <a:pPr lvl="1">
              <a:spcBef>
                <a:spcPct val="0"/>
              </a:spcBef>
              <a:spcAft>
                <a:spcPts val="1800"/>
              </a:spcAft>
            </a:pPr>
            <a:r>
              <a:rPr lang="es-PE" sz="1600" dirty="0" smtClean="0"/>
              <a:t>La pantalla de calibración </a:t>
            </a:r>
            <a:r>
              <a:rPr lang="en-US" sz="1600" dirty="0" smtClean="0"/>
              <a:t>“Span” </a:t>
            </a:r>
            <a:r>
              <a:rPr lang="en-US" sz="1600" dirty="0" err="1" smtClean="0"/>
              <a:t>mostrará</a:t>
            </a:r>
            <a:r>
              <a:rPr lang="en-US" sz="1600" dirty="0" smtClean="0"/>
              <a:t> un </a:t>
            </a:r>
            <a:r>
              <a:rPr lang="en-US" sz="1600" dirty="0" err="1" smtClean="0"/>
              <a:t>reloj</a:t>
            </a:r>
            <a:r>
              <a:rPr lang="en-US" sz="1600" dirty="0" smtClean="0"/>
              <a:t> de arena </a:t>
            </a:r>
            <a:r>
              <a:rPr lang="en-US" sz="1600" dirty="0" err="1" smtClean="0"/>
              <a:t>mientras</a:t>
            </a:r>
            <a:r>
              <a:rPr lang="en-US" sz="1600" dirty="0" smtClean="0"/>
              <a:t> </a:t>
            </a:r>
            <a:r>
              <a:rPr lang="en-US" sz="1600" dirty="0" err="1" smtClean="0"/>
              <a:t>está</a:t>
            </a:r>
            <a:r>
              <a:rPr lang="en-US" sz="1600" dirty="0" smtClean="0"/>
              <a:t> </a:t>
            </a:r>
            <a:r>
              <a:rPr lang="en-US" sz="1600" dirty="0" err="1" smtClean="0"/>
              <a:t>siendo</a:t>
            </a:r>
            <a:r>
              <a:rPr lang="en-US" sz="1600" dirty="0" smtClean="0"/>
              <a:t> </a:t>
            </a:r>
            <a:r>
              <a:rPr lang="en-US" sz="1600" dirty="0" err="1" smtClean="0"/>
              <a:t>regulado</a:t>
            </a:r>
            <a:r>
              <a:rPr lang="en-US" sz="1600" dirty="0" smtClean="0"/>
              <a:t>, </a:t>
            </a:r>
            <a:r>
              <a:rPr lang="en-US" sz="1600" dirty="0" err="1" smtClean="0"/>
              <a:t>luego</a:t>
            </a:r>
            <a:r>
              <a:rPr lang="en-US" sz="1600" dirty="0" smtClean="0"/>
              <a:t>, un </a:t>
            </a:r>
            <a:r>
              <a:rPr lang="en-US" sz="1600" dirty="0" err="1" smtClean="0"/>
              <a:t>mensaje</a:t>
            </a:r>
            <a:r>
              <a:rPr lang="en-US" sz="1600" dirty="0" smtClean="0"/>
              <a:t> “OK” </a:t>
            </a:r>
            <a:r>
              <a:rPr lang="en-US" sz="1600" dirty="0" err="1" smtClean="0"/>
              <a:t>apenas</a:t>
            </a:r>
            <a:r>
              <a:rPr lang="en-US" sz="1600" dirty="0" smtClean="0"/>
              <a:t> se </a:t>
            </a:r>
            <a:r>
              <a:rPr lang="en-US" sz="1600" dirty="0" err="1" smtClean="0"/>
              <a:t>haya</a:t>
            </a:r>
            <a:r>
              <a:rPr lang="en-US" sz="1600" dirty="0" smtClean="0"/>
              <a:t> </a:t>
            </a:r>
            <a:r>
              <a:rPr lang="en-US" sz="1600" dirty="0" err="1" smtClean="0"/>
              <a:t>completado</a:t>
            </a:r>
            <a:r>
              <a:rPr lang="en-US" sz="1600" dirty="0" smtClean="0"/>
              <a:t>.</a:t>
            </a:r>
          </a:p>
          <a:p>
            <a:pPr lvl="1">
              <a:spcBef>
                <a:spcPct val="0"/>
              </a:spcBef>
              <a:spcAft>
                <a:spcPts val="1800"/>
              </a:spcAft>
            </a:pPr>
            <a:r>
              <a:rPr lang="en-US" sz="1600" dirty="0" err="1" smtClean="0"/>
              <a:t>Presione“Exit</a:t>
            </a:r>
            <a:r>
              <a:rPr lang="en-US" sz="1600" dirty="0" smtClean="0"/>
              <a:t>” para </a:t>
            </a:r>
            <a:r>
              <a:rPr lang="en-US" sz="1600" dirty="0" err="1" smtClean="0"/>
              <a:t>retornar</a:t>
            </a:r>
            <a:r>
              <a:rPr lang="en-US" sz="1600" dirty="0" smtClean="0"/>
              <a:t> el </a:t>
            </a:r>
            <a:r>
              <a:rPr lang="en-US" sz="1600" dirty="0" err="1" smtClean="0"/>
              <a:t>equipo</a:t>
            </a:r>
            <a:r>
              <a:rPr lang="en-US" sz="1600" dirty="0" smtClean="0"/>
              <a:t> a la </a:t>
            </a:r>
            <a:r>
              <a:rPr lang="en-US" sz="1600" dirty="0" err="1" smtClean="0"/>
              <a:t>operación</a:t>
            </a:r>
            <a:r>
              <a:rPr lang="en-US" sz="1600" dirty="0" smtClean="0"/>
              <a:t> normal. </a:t>
            </a:r>
          </a:p>
          <a:p>
            <a:pPr lvl="1">
              <a:spcBef>
                <a:spcPct val="0"/>
              </a:spcBef>
              <a:spcAft>
                <a:spcPts val="1800"/>
              </a:spcAft>
            </a:pPr>
            <a:r>
              <a:rPr lang="en-US" sz="1600" dirty="0" err="1" smtClean="0"/>
              <a:t>Recuerde</a:t>
            </a:r>
            <a:r>
              <a:rPr lang="en-US" sz="1600" dirty="0" smtClean="0"/>
              <a:t> GUARDAR el </a:t>
            </a:r>
            <a:r>
              <a:rPr lang="en-US" sz="1600" dirty="0" err="1" smtClean="0"/>
              <a:t>nuevo</a:t>
            </a:r>
            <a:r>
              <a:rPr lang="en-US" sz="1600" dirty="0" smtClean="0"/>
              <a:t> </a:t>
            </a:r>
            <a:r>
              <a:rPr lang="en-US" sz="1600" dirty="0" err="1" smtClean="0"/>
              <a:t>ajuste</a:t>
            </a:r>
            <a:r>
              <a:rPr lang="en-US" sz="1600" dirty="0" smtClean="0"/>
              <a:t> de lo </a:t>
            </a:r>
            <a:r>
              <a:rPr lang="en-US" sz="1600" dirty="0" err="1" smtClean="0"/>
              <a:t>contrario</a:t>
            </a:r>
            <a:r>
              <a:rPr lang="en-US" sz="1600" dirty="0" smtClean="0"/>
              <a:t> los </a:t>
            </a:r>
            <a:r>
              <a:rPr lang="en-US" sz="1600" dirty="0" err="1" smtClean="0"/>
              <a:t>resultados</a:t>
            </a:r>
            <a:r>
              <a:rPr lang="en-US" sz="1600" dirty="0" smtClean="0"/>
              <a:t> no </a:t>
            </a:r>
            <a:r>
              <a:rPr lang="en-US" sz="1600" dirty="0" err="1" smtClean="0"/>
              <a:t>serán</a:t>
            </a:r>
            <a:r>
              <a:rPr lang="en-US" sz="1600" dirty="0" smtClean="0"/>
              <a:t> </a:t>
            </a:r>
            <a:r>
              <a:rPr lang="en-US" sz="1600" dirty="0" err="1" smtClean="0"/>
              <a:t>actualizados</a:t>
            </a:r>
            <a:r>
              <a:rPr lang="en-US" sz="1600" dirty="0" smtClean="0"/>
              <a:t> en la </a:t>
            </a:r>
            <a:r>
              <a:rPr lang="en-US" sz="1600" dirty="0" err="1" smtClean="0"/>
              <a:t>memoria</a:t>
            </a:r>
            <a:r>
              <a:rPr lang="en-US" sz="1600" dirty="0" smtClean="0"/>
              <a:t> del </a:t>
            </a:r>
            <a:r>
              <a:rPr lang="en-US" sz="1600" dirty="0" err="1" smtClean="0"/>
              <a:t>equipo</a:t>
            </a:r>
            <a:r>
              <a:rPr lang="en-US" sz="1600" dirty="0" smtClean="0"/>
              <a:t>.  </a:t>
            </a:r>
          </a:p>
          <a:p>
            <a:pPr lvl="1">
              <a:spcBef>
                <a:spcPct val="0"/>
              </a:spcBef>
              <a:spcAft>
                <a:spcPts val="1800"/>
              </a:spcAft>
            </a:pPr>
            <a:endParaRPr lang="en-US" sz="1600" dirty="0" smtClean="0"/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2830" y="3569696"/>
            <a:ext cx="1846385" cy="83525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49208" y="492371"/>
            <a:ext cx="1811215" cy="877009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7866678" y="413237"/>
            <a:ext cx="477224" cy="439614"/>
          </a:xfrm>
          <a:prstGeom prst="ellipse">
            <a:avLst/>
          </a:prstGeom>
          <a:noFill/>
          <a:ln w="38100" cmpd="sng" algn="ctr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cxnSp>
        <p:nvCxnSpPr>
          <p:cNvPr id="4" name="Straight Connector 3"/>
          <p:cNvCxnSpPr>
            <a:endCxn id="13" idx="2"/>
          </p:cNvCxnSpPr>
          <p:nvPr/>
        </p:nvCxnSpPr>
        <p:spPr bwMode="auto">
          <a:xfrm flipV="1">
            <a:off x="5943600" y="633044"/>
            <a:ext cx="1923078" cy="110783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7588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40416" y="2549781"/>
            <a:ext cx="1837592" cy="888011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40416" y="1521075"/>
            <a:ext cx="1828799" cy="89317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Straight Connector 20"/>
          <p:cNvCxnSpPr>
            <a:endCxn id="18" idx="2"/>
          </p:cNvCxnSpPr>
          <p:nvPr/>
        </p:nvCxnSpPr>
        <p:spPr bwMode="auto">
          <a:xfrm flipV="1">
            <a:off x="5873262" y="1691056"/>
            <a:ext cx="1934799" cy="11664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08061" y="1471249"/>
            <a:ext cx="477224" cy="439614"/>
          </a:xfrm>
          <a:prstGeom prst="ellipse">
            <a:avLst/>
          </a:prstGeom>
          <a:noFill/>
          <a:ln w="38100" cmpd="sng" algn="ctr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67590" name="Picture 6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05248" y="4545627"/>
            <a:ext cx="1863967" cy="88802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4037" y="5602952"/>
            <a:ext cx="1863971" cy="903341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741348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0" y="0"/>
            <a:ext cx="9144000" cy="5965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67587" name="Rectangle 2"/>
          <p:cNvSpPr>
            <a:spLocks noChangeArrowheads="1"/>
          </p:cNvSpPr>
          <p:nvPr/>
        </p:nvSpPr>
        <p:spPr bwMode="auto">
          <a:xfrm>
            <a:off x="-133350" y="1495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67588" name="Rectangle 3"/>
          <p:cNvSpPr>
            <a:spLocks noChangeArrowheads="1"/>
          </p:cNvSpPr>
          <p:nvPr/>
        </p:nvSpPr>
        <p:spPr bwMode="auto">
          <a:xfrm>
            <a:off x="1690688" y="1190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67589" name="Line 5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294063" y="1157288"/>
            <a:ext cx="5051425" cy="45085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GB" sz="1800" dirty="0" err="1" smtClean="0"/>
              <a:t>Operación</a:t>
            </a:r>
            <a:r>
              <a:rPr lang="en-GB" sz="1800" dirty="0" smtClean="0"/>
              <a:t> </a:t>
            </a:r>
            <a:r>
              <a:rPr lang="en-GB" sz="1800" dirty="0" err="1" smtClean="0"/>
              <a:t>independiente</a:t>
            </a:r>
            <a:r>
              <a:rPr lang="en-GB" sz="1800" dirty="0" smtClean="0"/>
              <a:t>:</a:t>
            </a:r>
          </a:p>
          <a:p>
            <a:pPr lvl="2">
              <a:spcBef>
                <a:spcPct val="0"/>
              </a:spcBef>
              <a:spcAft>
                <a:spcPts val="1200"/>
              </a:spcAft>
            </a:pPr>
            <a:r>
              <a:rPr lang="en-GB" sz="1800" dirty="0" smtClean="0"/>
              <a:t>No se </a:t>
            </a:r>
            <a:r>
              <a:rPr lang="en-GB" sz="1800" dirty="0" err="1" smtClean="0"/>
              <a:t>requiere</a:t>
            </a:r>
            <a:r>
              <a:rPr lang="en-GB" sz="1800" dirty="0" smtClean="0"/>
              <a:t> </a:t>
            </a:r>
            <a:r>
              <a:rPr lang="en-GB" sz="1800" dirty="0" err="1" smtClean="0"/>
              <a:t>computador</a:t>
            </a:r>
            <a:r>
              <a:rPr lang="en-GB" sz="1800" dirty="0" smtClean="0"/>
              <a:t>!	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GB" sz="1800" dirty="0" smtClean="0"/>
              <a:t>Se </a:t>
            </a:r>
            <a:r>
              <a:rPr lang="en-GB" sz="1800" dirty="0" err="1" smtClean="0"/>
              <a:t>controla</a:t>
            </a:r>
            <a:r>
              <a:rPr lang="en-GB" sz="1800" dirty="0" smtClean="0"/>
              <a:t> el Docking station con los </a:t>
            </a:r>
            <a:r>
              <a:rPr lang="en-GB" sz="1800" dirty="0" err="1" smtClean="0"/>
              <a:t>botones</a:t>
            </a:r>
            <a:r>
              <a:rPr lang="en-GB" sz="1800" dirty="0" smtClean="0"/>
              <a:t> de control del </a:t>
            </a:r>
            <a:r>
              <a:rPr lang="en-GB" sz="1800" dirty="0" err="1" smtClean="0"/>
              <a:t>equipo</a:t>
            </a:r>
            <a:r>
              <a:rPr lang="en-GB" sz="1800" dirty="0" smtClean="0"/>
              <a:t>:</a:t>
            </a:r>
          </a:p>
          <a:p>
            <a:pPr lvl="2">
              <a:spcBef>
                <a:spcPct val="0"/>
              </a:spcBef>
              <a:spcAft>
                <a:spcPts val="1200"/>
              </a:spcAft>
            </a:pPr>
            <a:r>
              <a:rPr lang="de-DE" sz="1800" dirty="0" smtClean="0"/>
              <a:t>Presione "Test" para la prueba</a:t>
            </a:r>
          </a:p>
          <a:p>
            <a:pPr lvl="2">
              <a:spcBef>
                <a:spcPct val="0"/>
              </a:spcBef>
              <a:spcAft>
                <a:spcPts val="1200"/>
              </a:spcAft>
            </a:pPr>
            <a:r>
              <a:rPr lang="de-DE" sz="1800" dirty="0" smtClean="0"/>
              <a:t>Presione "Cal" para Auto Cal</a:t>
            </a:r>
          </a:p>
          <a:p>
            <a:pPr lvl="2">
              <a:spcBef>
                <a:spcPct val="0"/>
              </a:spcBef>
              <a:spcAft>
                <a:spcPts val="1200"/>
              </a:spcAft>
            </a:pPr>
            <a:r>
              <a:rPr lang="de-DE" sz="1800" dirty="0" smtClean="0"/>
              <a:t>Presione"Cancel" para cargar solamente</a:t>
            </a:r>
          </a:p>
        </p:txBody>
      </p:sp>
      <p:pic>
        <p:nvPicPr>
          <p:cNvPr id="67591" name="Picture 1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0338"/>
            <a:ext cx="6479398" cy="647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Rectangle 4"/>
          <p:cNvSpPr>
            <a:spLocks noGrp="1" noChangeArrowheads="1"/>
          </p:cNvSpPr>
          <p:nvPr>
            <p:ph type="title"/>
          </p:nvPr>
        </p:nvSpPr>
        <p:spPr>
          <a:xfrm>
            <a:off x="2795954" y="50800"/>
            <a:ext cx="5641609" cy="812800"/>
          </a:xfrm>
        </p:spPr>
        <p:txBody>
          <a:bodyPr/>
          <a:lstStyle/>
          <a:p>
            <a:r>
              <a:rPr lang="en-US" sz="2000" dirty="0" smtClean="0"/>
              <a:t>DS-400 Docking Station para tests </a:t>
            </a:r>
            <a:r>
              <a:rPr lang="en-US" sz="2000" dirty="0" err="1" smtClean="0"/>
              <a:t>diarios</a:t>
            </a:r>
            <a:r>
              <a:rPr lang="en-US" sz="2000" dirty="0" smtClean="0"/>
              <a:t> y/ o </a:t>
            </a:r>
            <a:r>
              <a:rPr lang="en-US" sz="2000" dirty="0" err="1" smtClean="0"/>
              <a:t>calibraciones</a:t>
            </a:r>
            <a:r>
              <a:rPr lang="en-US" sz="2000" dirty="0" smtClean="0"/>
              <a:t> </a:t>
            </a:r>
            <a:r>
              <a:rPr lang="en-US" sz="2000" dirty="0" err="1" smtClean="0"/>
              <a:t>periódicas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2492632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930662" y="5222631"/>
            <a:ext cx="1213338" cy="1635369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81163" y="101600"/>
            <a:ext cx="5394325" cy="812800"/>
          </a:xfrm>
        </p:spPr>
        <p:txBody>
          <a:bodyPr/>
          <a:lstStyle/>
          <a:p>
            <a:pPr eaLnBrk="1" hangingPunct="1"/>
            <a:r>
              <a:rPr lang="en-US" sz="2000" dirty="0" err="1" smtClean="0"/>
              <a:t>Puesta</a:t>
            </a:r>
            <a:r>
              <a:rPr lang="en-US" sz="2000" dirty="0" smtClean="0"/>
              <a:t> en </a:t>
            </a:r>
            <a:r>
              <a:rPr lang="en-US" sz="2000" dirty="0" err="1" smtClean="0"/>
              <a:t>marcha</a:t>
            </a:r>
            <a:r>
              <a:rPr lang="en-US" sz="2000" dirty="0" smtClean="0"/>
              <a:t> de la </a:t>
            </a:r>
            <a:r>
              <a:rPr lang="en-US" sz="2000" dirty="0" err="1" smtClean="0"/>
              <a:t>bomba</a:t>
            </a:r>
            <a:endParaRPr lang="en-US" sz="2000" dirty="0" smtClean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8573" y="1100382"/>
            <a:ext cx="4789488" cy="45085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1800" dirty="0" err="1" smtClean="0"/>
              <a:t>Asegúrese</a:t>
            </a:r>
            <a:r>
              <a:rPr lang="en-US" sz="1800" dirty="0" smtClean="0"/>
              <a:t> </a:t>
            </a:r>
            <a:r>
              <a:rPr lang="en-US" sz="1800" dirty="0" err="1" smtClean="0"/>
              <a:t>que</a:t>
            </a:r>
            <a:r>
              <a:rPr lang="en-US" sz="1800" dirty="0" smtClean="0"/>
              <a:t> la </a:t>
            </a:r>
            <a:r>
              <a:rPr lang="en-US" sz="1800" dirty="0" err="1" smtClean="0"/>
              <a:t>bomba</a:t>
            </a:r>
            <a:r>
              <a:rPr lang="en-US" sz="1800" dirty="0" smtClean="0"/>
              <a:t> </a:t>
            </a:r>
            <a:r>
              <a:rPr lang="en-US" sz="1800" dirty="0" err="1" smtClean="0"/>
              <a:t>esté</a:t>
            </a:r>
            <a:r>
              <a:rPr lang="en-US" sz="1800" dirty="0" smtClean="0"/>
              <a:t> </a:t>
            </a:r>
            <a:r>
              <a:rPr lang="en-US" sz="1800" dirty="0" err="1" smtClean="0"/>
              <a:t>apropiadamente</a:t>
            </a:r>
            <a:r>
              <a:rPr lang="en-US" sz="1800" dirty="0" smtClean="0"/>
              <a:t> </a:t>
            </a:r>
            <a:r>
              <a:rPr lang="en-US" sz="1800" dirty="0" err="1" smtClean="0"/>
              <a:t>ajustada</a:t>
            </a:r>
            <a:r>
              <a:rPr lang="en-US" sz="1800" dirty="0" smtClean="0"/>
              <a:t> al </a:t>
            </a:r>
            <a:r>
              <a:rPr lang="en-US" sz="1800" dirty="0" err="1" smtClean="0"/>
              <a:t>equipo</a:t>
            </a:r>
            <a:endParaRPr lang="en-US" sz="1800" dirty="0" smtClean="0"/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1800" dirty="0" err="1" smtClean="0"/>
              <a:t>Adjunte</a:t>
            </a:r>
            <a:r>
              <a:rPr lang="en-US" sz="1800" dirty="0" smtClean="0"/>
              <a:t> el </a:t>
            </a:r>
            <a:r>
              <a:rPr lang="en-US" sz="1800" dirty="0" err="1" smtClean="0"/>
              <a:t>tubo</a:t>
            </a:r>
            <a:r>
              <a:rPr lang="en-US" sz="1800" dirty="0" smtClean="0"/>
              <a:t> y la </a:t>
            </a:r>
            <a:r>
              <a:rPr lang="en-US" sz="1800" dirty="0" err="1" smtClean="0"/>
              <a:t>muestra</a:t>
            </a:r>
            <a:r>
              <a:rPr lang="en-US" sz="1800" dirty="0" smtClean="0"/>
              <a:t> de </a:t>
            </a:r>
            <a:r>
              <a:rPr lang="en-US" sz="1800" dirty="0" err="1" smtClean="0"/>
              <a:t>ensayo</a:t>
            </a:r>
            <a:r>
              <a:rPr lang="en-US" sz="1800" dirty="0" smtClean="0"/>
              <a:t>  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1800" dirty="0" err="1" smtClean="0"/>
              <a:t>Prenda</a:t>
            </a:r>
            <a:r>
              <a:rPr lang="en-US" sz="1800" dirty="0" smtClean="0"/>
              <a:t> el </a:t>
            </a:r>
            <a:r>
              <a:rPr lang="en-US" sz="1800" dirty="0" err="1" smtClean="0"/>
              <a:t>equipo</a:t>
            </a:r>
            <a:endParaRPr lang="en-US" sz="1800" dirty="0" smtClean="0"/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1800" dirty="0" err="1" smtClean="0"/>
              <a:t>Luego</a:t>
            </a:r>
            <a:r>
              <a:rPr lang="en-US" sz="1800" dirty="0" smtClean="0"/>
              <a:t> </a:t>
            </a:r>
            <a:r>
              <a:rPr lang="en-US" sz="1800" dirty="0" err="1" smtClean="0"/>
              <a:t>que</a:t>
            </a:r>
            <a:r>
              <a:rPr lang="en-US" sz="1800" dirty="0" smtClean="0"/>
              <a:t> el </a:t>
            </a:r>
            <a:r>
              <a:rPr lang="en-US" sz="1800" dirty="0" err="1" smtClean="0"/>
              <a:t>equipo</a:t>
            </a:r>
            <a:r>
              <a:rPr lang="en-US" sz="1800" dirty="0" smtClean="0"/>
              <a:t> ha </a:t>
            </a:r>
            <a:r>
              <a:rPr lang="en-US" sz="1800" dirty="0" err="1" smtClean="0"/>
              <a:t>completado</a:t>
            </a:r>
            <a:r>
              <a:rPr lang="en-US" sz="1800" dirty="0" smtClean="0"/>
              <a:t> el </a:t>
            </a:r>
            <a:r>
              <a:rPr lang="en-US" sz="1800" dirty="0" err="1" smtClean="0"/>
              <a:t>autocomprobación</a:t>
            </a:r>
            <a:r>
              <a:rPr lang="en-US" sz="1800" dirty="0" smtClean="0"/>
              <a:t> y la </a:t>
            </a:r>
            <a:r>
              <a:rPr lang="en-US" sz="1800" dirty="0" err="1" smtClean="0"/>
              <a:t>secuencia</a:t>
            </a:r>
            <a:r>
              <a:rPr lang="en-US" sz="1800" dirty="0" smtClean="0"/>
              <a:t> de </a:t>
            </a:r>
            <a:r>
              <a:rPr lang="en-US" sz="1800" dirty="0" err="1" smtClean="0"/>
              <a:t>calentamiento</a:t>
            </a:r>
            <a:r>
              <a:rPr lang="en-US" sz="1800" dirty="0" smtClean="0"/>
              <a:t>, use el </a:t>
            </a:r>
            <a:r>
              <a:rPr lang="en-US" sz="1800" dirty="0" err="1" smtClean="0"/>
              <a:t>interruptor</a:t>
            </a:r>
            <a:r>
              <a:rPr lang="en-US" sz="1800" dirty="0" smtClean="0"/>
              <a:t> para </a:t>
            </a:r>
            <a:r>
              <a:rPr lang="en-US" sz="1800" dirty="0" err="1" smtClean="0"/>
              <a:t>prender</a:t>
            </a:r>
            <a:r>
              <a:rPr lang="en-US" sz="1800" dirty="0" smtClean="0"/>
              <a:t> la </a:t>
            </a:r>
            <a:r>
              <a:rPr lang="en-US" sz="1800" dirty="0" err="1" smtClean="0"/>
              <a:t>bomba</a:t>
            </a:r>
            <a:endParaRPr lang="en-US" sz="1800" dirty="0" smtClean="0"/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/>
              <a:t>El </a:t>
            </a:r>
            <a:r>
              <a:rPr lang="en-US" sz="1800" dirty="0" err="1" smtClean="0"/>
              <a:t>Equipo</a:t>
            </a:r>
            <a:r>
              <a:rPr lang="en-US" sz="1800" dirty="0" smtClean="0"/>
              <a:t> </a:t>
            </a:r>
            <a:r>
              <a:rPr lang="en-US" sz="1800" dirty="0" err="1" smtClean="0"/>
              <a:t>indicará</a:t>
            </a:r>
            <a:r>
              <a:rPr lang="en-US" sz="1800" dirty="0" smtClean="0"/>
              <a:t> el             </a:t>
            </a:r>
            <a:r>
              <a:rPr lang="en-US" sz="1800" dirty="0" err="1" smtClean="0"/>
              <a:t>estado</a:t>
            </a:r>
            <a:r>
              <a:rPr lang="en-US" sz="1800" dirty="0" smtClean="0"/>
              <a:t>  de la </a:t>
            </a:r>
            <a:r>
              <a:rPr lang="en-US" sz="1800" dirty="0" err="1" smtClean="0"/>
              <a:t>batería</a:t>
            </a:r>
            <a:r>
              <a:rPr lang="en-US" sz="1800" dirty="0" smtClean="0"/>
              <a:t> de la                </a:t>
            </a:r>
            <a:r>
              <a:rPr lang="en-US" sz="1800" dirty="0" err="1" smtClean="0"/>
              <a:t>bomba</a:t>
            </a:r>
            <a:r>
              <a:rPr lang="en-US" sz="1800" dirty="0" smtClean="0"/>
              <a:t> 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1800" dirty="0" err="1" smtClean="0"/>
              <a:t>Bloquee</a:t>
            </a:r>
            <a:r>
              <a:rPr lang="en-US" sz="1800" dirty="0" smtClean="0"/>
              <a:t> la </a:t>
            </a:r>
            <a:r>
              <a:rPr lang="en-US" sz="1800" dirty="0" err="1" smtClean="0"/>
              <a:t>entrada</a:t>
            </a:r>
            <a:r>
              <a:rPr lang="en-US" sz="1800" dirty="0" smtClean="0"/>
              <a:t> para </a:t>
            </a:r>
            <a:r>
              <a:rPr lang="en-US" sz="1800" dirty="0" err="1" smtClean="0"/>
              <a:t>verificar</a:t>
            </a:r>
            <a:r>
              <a:rPr lang="en-US" sz="1800" dirty="0" smtClean="0"/>
              <a:t> </a:t>
            </a:r>
            <a:r>
              <a:rPr lang="en-US" sz="1800" dirty="0" err="1" smtClean="0"/>
              <a:t>que</a:t>
            </a:r>
            <a:r>
              <a:rPr lang="en-US" sz="1800" dirty="0" smtClean="0"/>
              <a:t> la </a:t>
            </a:r>
            <a:r>
              <a:rPr lang="en-US" sz="1800" dirty="0" err="1" smtClean="0"/>
              <a:t>alarma</a:t>
            </a:r>
            <a:r>
              <a:rPr lang="en-US" sz="1800" dirty="0" smtClean="0"/>
              <a:t> de </a:t>
            </a:r>
            <a:r>
              <a:rPr lang="en-US" sz="1800" dirty="0" err="1" smtClean="0"/>
              <a:t>bajo</a:t>
            </a:r>
            <a:r>
              <a:rPr lang="en-US" sz="1800" dirty="0" smtClean="0"/>
              <a:t> </a:t>
            </a:r>
            <a:r>
              <a:rPr lang="en-US" sz="1800" dirty="0" err="1" smtClean="0"/>
              <a:t>flujo</a:t>
            </a:r>
            <a:r>
              <a:rPr lang="en-US" sz="1800" dirty="0" smtClean="0"/>
              <a:t> se active </a:t>
            </a:r>
            <a:r>
              <a:rPr lang="en-US" sz="1800" dirty="0" err="1" smtClean="0"/>
              <a:t>apropiadamente</a:t>
            </a:r>
            <a:r>
              <a:rPr lang="en-US" sz="1800" dirty="0" smtClean="0"/>
              <a:t>  </a:t>
            </a:r>
          </a:p>
        </p:txBody>
      </p:sp>
      <p:sp>
        <p:nvSpPr>
          <p:cNvPr id="82948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2306515" y="-32255"/>
            <a:ext cx="10961688" cy="6201543"/>
            <a:chOff x="1172" y="72"/>
            <a:chExt cx="7173" cy="4082"/>
          </a:xfrm>
        </p:grpSpPr>
        <p:pic>
          <p:nvPicPr>
            <p:cNvPr id="82950" name="Picture 4" descr="V3 G450 with smart pump IMG_4865"/>
            <p:cNvPicPr>
              <a:picLocks noChangeAspect="1" noChangeArrowheads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923451">
              <a:off x="1709" y="874"/>
              <a:ext cx="4154" cy="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51" name="Rectangle 5"/>
            <p:cNvSpPr>
              <a:spLocks noChangeArrowheads="1"/>
            </p:cNvSpPr>
            <p:nvPr/>
          </p:nvSpPr>
          <p:spPr bwMode="auto">
            <a:xfrm>
              <a:off x="1172" y="603"/>
              <a:ext cx="5416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bIns="0">
              <a:spAutoFit/>
            </a:bodyPr>
            <a:lstStyle/>
            <a:p>
              <a:endParaRPr lang="en-US">
                <a:solidFill>
                  <a:srgbClr val="FFFFCC"/>
                </a:solidFill>
                <a:latin typeface="Arial" charset="0"/>
              </a:endParaRPr>
            </a:p>
          </p:txBody>
        </p:sp>
        <p:sp>
          <p:nvSpPr>
            <p:cNvPr id="82952" name="Rectangle 6"/>
            <p:cNvSpPr>
              <a:spLocks noChangeArrowheads="1"/>
            </p:cNvSpPr>
            <p:nvPr/>
          </p:nvSpPr>
          <p:spPr bwMode="auto">
            <a:xfrm>
              <a:off x="2929" y="579"/>
              <a:ext cx="5416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bIns="0">
              <a:spAutoFit/>
            </a:bodyPr>
            <a:lstStyle/>
            <a:p>
              <a:endParaRPr lang="en-US">
                <a:solidFill>
                  <a:srgbClr val="FFFFCC"/>
                </a:solidFill>
                <a:latin typeface="Arial" charset="0"/>
              </a:endParaRPr>
            </a:p>
          </p:txBody>
        </p:sp>
        <p:pic>
          <p:nvPicPr>
            <p:cNvPr id="82953" name="Picture 7" descr="V5 Vertical smart pump IMG_4877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" y="72"/>
              <a:ext cx="1432" cy="2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71242450"/>
      </p:ext>
    </p:extLst>
  </p:cSld>
  <p:clrMapOvr>
    <a:masterClrMapping/>
  </p:clrMapOvr>
  <p:transition spd="slow">
    <p:split orient="vert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7930662" y="5222631"/>
            <a:ext cx="1213338" cy="1635369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83972" name="Picture 4" descr="V3 G450 with smart pump IMG_4865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23451">
            <a:off x="2976563" y="1592263"/>
            <a:ext cx="6481762" cy="4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8615" y="66432"/>
            <a:ext cx="3268785" cy="812800"/>
          </a:xfrm>
        </p:spPr>
        <p:txBody>
          <a:bodyPr/>
          <a:lstStyle/>
          <a:p>
            <a:pPr>
              <a:defRPr/>
            </a:pPr>
            <a:r>
              <a:rPr lang="en-US" sz="2000" kern="1200" dirty="0" err="1" smtClean="0">
                <a:solidFill>
                  <a:srgbClr val="000000"/>
                </a:solidFill>
                <a:ea typeface="+mn-ea"/>
                <a:cs typeface="+mn-cs"/>
              </a:rPr>
              <a:t>Usando</a:t>
            </a:r>
            <a:r>
              <a:rPr lang="en-US" sz="2000" kern="1200" dirty="0" smtClean="0">
                <a:solidFill>
                  <a:srgbClr val="000000"/>
                </a:solidFill>
                <a:ea typeface="+mn-ea"/>
                <a:cs typeface="+mn-cs"/>
              </a:rPr>
              <a:t> la </a:t>
            </a:r>
            <a:r>
              <a:rPr lang="en-US" sz="2000" kern="1200" dirty="0" err="1" smtClean="0">
                <a:solidFill>
                  <a:srgbClr val="000000"/>
                </a:solidFill>
                <a:ea typeface="+mn-ea"/>
                <a:cs typeface="+mn-cs"/>
              </a:rPr>
              <a:t>muestra</a:t>
            </a:r>
            <a:r>
              <a:rPr lang="en-US" sz="2000" kern="1200" dirty="0" smtClean="0">
                <a:solidFill>
                  <a:srgbClr val="000000"/>
                </a:solidFill>
                <a:ea typeface="+mn-ea"/>
                <a:cs typeface="+mn-cs"/>
              </a:rPr>
              <a:t> de </a:t>
            </a:r>
            <a:r>
              <a:rPr lang="en-US" sz="2000" kern="1200" dirty="0" err="1" smtClean="0">
                <a:solidFill>
                  <a:srgbClr val="000000"/>
                </a:solidFill>
                <a:ea typeface="+mn-ea"/>
                <a:cs typeface="+mn-cs"/>
              </a:rPr>
              <a:t>bomba</a:t>
            </a:r>
            <a:r>
              <a:rPr lang="en-US" sz="2000" kern="1200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sz="2000" kern="1200" dirty="0" err="1" smtClean="0">
                <a:solidFill>
                  <a:srgbClr val="000000"/>
                </a:solidFill>
                <a:ea typeface="+mn-ea"/>
                <a:cs typeface="+mn-cs"/>
              </a:rPr>
              <a:t>mecanizada</a:t>
            </a:r>
            <a:endParaRPr lang="en-US" sz="2000" dirty="0"/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2286000" y="1198563"/>
            <a:ext cx="82772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4970463" y="1162050"/>
            <a:ext cx="82772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pic>
        <p:nvPicPr>
          <p:cNvPr id="83975" name="Picture 7" descr="V5 Vertical smart pump IMG_4877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7675" y="392113"/>
            <a:ext cx="2187575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776" y="983764"/>
            <a:ext cx="4790220" cy="45085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 dirty="0" err="1" smtClean="0"/>
              <a:t>Reglas</a:t>
            </a:r>
            <a:r>
              <a:rPr lang="en-US" sz="1800" dirty="0" smtClean="0"/>
              <a:t> para </a:t>
            </a:r>
            <a:r>
              <a:rPr lang="en-US" sz="1800" dirty="0" err="1" smtClean="0"/>
              <a:t>las</a:t>
            </a:r>
            <a:r>
              <a:rPr lang="en-US" sz="1800" dirty="0" smtClean="0"/>
              <a:t> </a:t>
            </a:r>
            <a:r>
              <a:rPr lang="en-US" sz="1800" dirty="0" err="1" smtClean="0"/>
              <a:t>muestras</a:t>
            </a:r>
            <a:endParaRPr lang="en-US" sz="1800" dirty="0" smtClean="0"/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 dirty="0" err="1" smtClean="0">
                <a:ea typeface="+mn-ea"/>
                <a:cs typeface="+mn-cs"/>
              </a:rPr>
              <a:t>Máxima</a:t>
            </a:r>
            <a:r>
              <a:rPr lang="en-US" sz="1800" dirty="0" smtClean="0">
                <a:ea typeface="+mn-ea"/>
                <a:cs typeface="+mn-cs"/>
              </a:rPr>
              <a:t> </a:t>
            </a:r>
            <a:r>
              <a:rPr lang="en-US" sz="1800" dirty="0" err="1" smtClean="0">
                <a:ea typeface="+mn-ea"/>
                <a:cs typeface="+mn-cs"/>
              </a:rPr>
              <a:t>distancia</a:t>
            </a:r>
            <a:r>
              <a:rPr lang="en-US" sz="1800" dirty="0" smtClean="0">
                <a:ea typeface="+mn-ea"/>
                <a:cs typeface="+mn-cs"/>
              </a:rPr>
              <a:t> de </a:t>
            </a:r>
            <a:r>
              <a:rPr lang="en-US" sz="1800" dirty="0" err="1" smtClean="0">
                <a:ea typeface="+mn-ea"/>
                <a:cs typeface="+mn-cs"/>
              </a:rPr>
              <a:t>muestra</a:t>
            </a:r>
            <a:r>
              <a:rPr lang="en-US" sz="1800" dirty="0" smtClean="0">
                <a:ea typeface="+mn-ea"/>
                <a:cs typeface="+mn-cs"/>
              </a:rPr>
              <a:t> </a:t>
            </a:r>
            <a:r>
              <a:rPr lang="en-US" sz="1800" dirty="0" err="1" smtClean="0">
                <a:ea typeface="+mn-ea"/>
                <a:cs typeface="+mn-cs"/>
              </a:rPr>
              <a:t>recomendada</a:t>
            </a:r>
            <a:r>
              <a:rPr lang="en-US" sz="1800" dirty="0" smtClean="0">
                <a:ea typeface="+mn-ea"/>
                <a:cs typeface="+mn-cs"/>
              </a:rPr>
              <a:t> </a:t>
            </a:r>
            <a:r>
              <a:rPr lang="en-US" sz="1800" dirty="0" err="1" smtClean="0">
                <a:ea typeface="+mn-ea"/>
                <a:cs typeface="+mn-cs"/>
              </a:rPr>
              <a:t>es</a:t>
            </a:r>
            <a:r>
              <a:rPr lang="en-US" sz="1800" dirty="0" smtClean="0">
                <a:ea typeface="+mn-ea"/>
                <a:cs typeface="+mn-cs"/>
              </a:rPr>
              <a:t> de 100 metros con </a:t>
            </a:r>
          </a:p>
          <a:p>
            <a:pPr lvl="2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 dirty="0" smtClean="0">
                <a:ea typeface="+mn-ea"/>
                <a:cs typeface="+mn-cs"/>
              </a:rPr>
              <a:t>3 </a:t>
            </a:r>
            <a:r>
              <a:rPr lang="en-US" sz="1800" dirty="0" err="1" smtClean="0">
                <a:ea typeface="+mn-ea"/>
                <a:cs typeface="+mn-cs"/>
              </a:rPr>
              <a:t>segundos</a:t>
            </a:r>
            <a:r>
              <a:rPr lang="en-US" sz="1800" dirty="0" smtClean="0">
                <a:ea typeface="+mn-ea"/>
                <a:cs typeface="+mn-cs"/>
              </a:rPr>
              <a:t> </a:t>
            </a:r>
            <a:r>
              <a:rPr lang="en-US" sz="1800" dirty="0" err="1" smtClean="0">
                <a:ea typeface="+mn-ea"/>
                <a:cs typeface="+mn-cs"/>
              </a:rPr>
              <a:t>por</a:t>
            </a:r>
            <a:r>
              <a:rPr lang="en-US" sz="1800" dirty="0" smtClean="0">
                <a:ea typeface="+mn-ea"/>
                <a:cs typeface="+mn-cs"/>
              </a:rPr>
              <a:t> metro </a:t>
            </a:r>
            <a:r>
              <a:rPr lang="en-US" sz="1800" dirty="0" err="1" smtClean="0">
                <a:ea typeface="+mn-ea"/>
                <a:cs typeface="+mn-cs"/>
              </a:rPr>
              <a:t>por</a:t>
            </a:r>
            <a:r>
              <a:rPr lang="en-US" sz="1800" dirty="0" smtClean="0">
                <a:ea typeface="+mn-ea"/>
                <a:cs typeface="+mn-cs"/>
              </a:rPr>
              <a:t> </a:t>
            </a:r>
            <a:r>
              <a:rPr lang="en-US" sz="1800" dirty="0" err="1" smtClean="0">
                <a:ea typeface="+mn-ea"/>
                <a:cs typeface="+mn-cs"/>
              </a:rPr>
              <a:t>tubo</a:t>
            </a:r>
            <a:r>
              <a:rPr lang="en-US" sz="1800" dirty="0" smtClean="0">
                <a:ea typeface="+mn-ea"/>
                <a:cs typeface="+mn-cs"/>
              </a:rPr>
              <a:t> </a:t>
            </a:r>
            <a:endParaRPr lang="en-US" sz="1800" dirty="0">
              <a:ea typeface="+mn-ea"/>
              <a:cs typeface="+mn-cs"/>
            </a:endParaRPr>
          </a:p>
          <a:p>
            <a:pPr lvl="2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 dirty="0" smtClean="0">
                <a:ea typeface="+mn-ea"/>
                <a:cs typeface="+mn-cs"/>
              </a:rPr>
              <a:t>2 </a:t>
            </a:r>
            <a:r>
              <a:rPr lang="en-US" sz="1800" dirty="0" err="1" smtClean="0">
                <a:ea typeface="+mn-ea"/>
                <a:cs typeface="+mn-cs"/>
              </a:rPr>
              <a:t>minutos</a:t>
            </a:r>
            <a:r>
              <a:rPr lang="en-US" sz="1800" dirty="0" smtClean="0">
                <a:ea typeface="+mn-ea"/>
                <a:cs typeface="+mn-cs"/>
              </a:rPr>
              <a:t> </a:t>
            </a:r>
            <a:r>
              <a:rPr lang="en-US" sz="1800" dirty="0" err="1" smtClean="0">
                <a:ea typeface="+mn-ea"/>
                <a:cs typeface="+mn-cs"/>
              </a:rPr>
              <a:t>como</a:t>
            </a:r>
            <a:r>
              <a:rPr lang="en-US" sz="1800" dirty="0" smtClean="0">
                <a:ea typeface="+mn-ea"/>
                <a:cs typeface="+mn-cs"/>
              </a:rPr>
              <a:t> </a:t>
            </a:r>
            <a:r>
              <a:rPr lang="en-US" sz="1800" dirty="0" err="1" smtClean="0">
                <a:ea typeface="+mn-ea"/>
                <a:cs typeface="+mn-cs"/>
              </a:rPr>
              <a:t>tiempo</a:t>
            </a:r>
            <a:r>
              <a:rPr lang="en-US" sz="1800" dirty="0" smtClean="0">
                <a:ea typeface="+mn-ea"/>
                <a:cs typeface="+mn-cs"/>
              </a:rPr>
              <a:t> de </a:t>
            </a:r>
            <a:r>
              <a:rPr lang="en-US" sz="1800" dirty="0" err="1" smtClean="0">
                <a:ea typeface="+mn-ea"/>
                <a:cs typeface="+mn-cs"/>
              </a:rPr>
              <a:t>muestra</a:t>
            </a:r>
            <a:r>
              <a:rPr lang="en-US" sz="1800" dirty="0" smtClean="0">
                <a:ea typeface="+mn-ea"/>
                <a:cs typeface="+mn-cs"/>
              </a:rPr>
              <a:t> (</a:t>
            </a:r>
            <a:r>
              <a:rPr lang="en-US" sz="1800" dirty="0" err="1" smtClean="0">
                <a:ea typeface="+mn-ea"/>
                <a:cs typeface="+mn-cs"/>
              </a:rPr>
              <a:t>respuesta</a:t>
            </a:r>
            <a:r>
              <a:rPr lang="en-US" sz="1800" dirty="0" smtClean="0">
                <a:ea typeface="+mn-ea"/>
                <a:cs typeface="+mn-cs"/>
              </a:rPr>
              <a:t> de sensor)</a:t>
            </a:r>
            <a:endParaRPr lang="en-US" sz="1800" dirty="0" smtClean="0"/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 dirty="0" err="1" smtClean="0"/>
              <a:t>Espacio</a:t>
            </a:r>
            <a:r>
              <a:rPr lang="en-US" sz="1800" dirty="0" smtClean="0"/>
              <a:t> de </a:t>
            </a:r>
            <a:r>
              <a:rPr lang="en-US" sz="1800" dirty="0" err="1" smtClean="0"/>
              <a:t>muestra</a:t>
            </a:r>
            <a:r>
              <a:rPr lang="en-US" sz="1800" dirty="0" smtClean="0"/>
              <a:t> </a:t>
            </a:r>
            <a:r>
              <a:rPr lang="en-US" sz="1800" dirty="0" err="1" smtClean="0"/>
              <a:t>confinado</a:t>
            </a:r>
            <a:r>
              <a:rPr lang="en-US" sz="1800" dirty="0" smtClean="0"/>
              <a:t>: </a:t>
            </a:r>
            <a:endParaRPr lang="en-US" sz="1800" dirty="0"/>
          </a:p>
          <a:p>
            <a:pPr lvl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 dirty="0" smtClean="0">
                <a:ea typeface="+mn-ea"/>
                <a:cs typeface="+mn-cs"/>
              </a:rPr>
              <a:t>Superior, al </a:t>
            </a:r>
            <a:r>
              <a:rPr lang="en-US" sz="1800" dirty="0" err="1" smtClean="0">
                <a:ea typeface="+mn-ea"/>
                <a:cs typeface="+mn-cs"/>
              </a:rPr>
              <a:t>medio</a:t>
            </a:r>
            <a:r>
              <a:rPr lang="en-US" sz="1800" dirty="0" smtClean="0">
                <a:ea typeface="+mn-ea"/>
                <a:cs typeface="+mn-cs"/>
              </a:rPr>
              <a:t>, inferior (</a:t>
            </a:r>
            <a:r>
              <a:rPr lang="en-US" sz="1800" dirty="0" err="1" smtClean="0">
                <a:ea typeface="+mn-ea"/>
                <a:cs typeface="+mn-cs"/>
              </a:rPr>
              <a:t>como</a:t>
            </a:r>
            <a:r>
              <a:rPr lang="en-US" sz="1800" dirty="0" smtClean="0">
                <a:ea typeface="+mn-ea"/>
                <a:cs typeface="+mn-cs"/>
              </a:rPr>
              <a:t> </a:t>
            </a:r>
            <a:r>
              <a:rPr lang="en-US" sz="1800" dirty="0" err="1" smtClean="0">
                <a:ea typeface="+mn-ea"/>
                <a:cs typeface="+mn-cs"/>
              </a:rPr>
              <a:t>mínimo</a:t>
            </a:r>
            <a:r>
              <a:rPr lang="en-US" sz="1800" dirty="0" smtClean="0">
                <a:ea typeface="+mn-ea"/>
                <a:cs typeface="+mn-cs"/>
              </a:rPr>
              <a:t>, </a:t>
            </a:r>
            <a:r>
              <a:rPr lang="en-US" sz="1800" dirty="0" err="1" smtClean="0">
                <a:ea typeface="+mn-ea"/>
                <a:cs typeface="+mn-cs"/>
              </a:rPr>
              <a:t>muestra</a:t>
            </a:r>
            <a:r>
              <a:rPr lang="en-US" sz="1800" dirty="0" smtClean="0">
                <a:ea typeface="+mn-ea"/>
                <a:cs typeface="+mn-cs"/>
              </a:rPr>
              <a:t> a </a:t>
            </a:r>
            <a:r>
              <a:rPr lang="en-US" sz="1800" dirty="0" err="1" smtClean="0">
                <a:ea typeface="+mn-ea"/>
                <a:cs typeface="+mn-cs"/>
              </a:rPr>
              <a:t>cada</a:t>
            </a:r>
            <a:r>
              <a:rPr lang="en-US" sz="1800" dirty="0" smtClean="0">
                <a:ea typeface="+mn-ea"/>
                <a:cs typeface="+mn-cs"/>
              </a:rPr>
              <a:t>                                   4 pies </a:t>
            </a:r>
            <a:r>
              <a:rPr lang="en-US" sz="1800" dirty="0" err="1" smtClean="0">
                <a:ea typeface="+mn-ea"/>
                <a:cs typeface="+mn-cs"/>
              </a:rPr>
              <a:t>como</a:t>
            </a:r>
            <a:r>
              <a:rPr lang="en-US" sz="1800" dirty="0" smtClean="0">
                <a:ea typeface="+mn-ea"/>
                <a:cs typeface="+mn-cs"/>
              </a:rPr>
              <a:t> </a:t>
            </a:r>
            <a:r>
              <a:rPr lang="en-US" sz="1800" dirty="0" err="1" smtClean="0">
                <a:ea typeface="+mn-ea"/>
                <a:cs typeface="+mn-cs"/>
              </a:rPr>
              <a:t>intervalo</a:t>
            </a:r>
            <a:r>
              <a:rPr lang="en-US" sz="1800" dirty="0" smtClean="0">
                <a:ea typeface="+mn-ea"/>
                <a:cs typeface="+mn-cs"/>
              </a:rPr>
              <a:t> )	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73327763"/>
      </p:ext>
    </p:extLst>
  </p:cSld>
  <p:clrMapOvr>
    <a:masterClrMapping/>
  </p:clrMapOvr>
  <p:transition>
    <p:random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332776" y="-65454"/>
            <a:ext cx="4011124" cy="812800"/>
          </a:xfrm>
        </p:spPr>
        <p:txBody>
          <a:bodyPr/>
          <a:lstStyle/>
          <a:p>
            <a:pPr eaLnBrk="1" hangingPunct="1"/>
            <a:r>
              <a:rPr lang="en-US" sz="2000" dirty="0" err="1" smtClean="0"/>
              <a:t>Realizando</a:t>
            </a:r>
            <a:r>
              <a:rPr lang="en-US" sz="2000" dirty="0" smtClean="0"/>
              <a:t> un test de gas</a:t>
            </a:r>
          </a:p>
        </p:txBody>
      </p:sp>
      <p:sp>
        <p:nvSpPr>
          <p:cNvPr id="84995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2286000" y="1198563"/>
            <a:ext cx="82772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4970463" y="1162050"/>
            <a:ext cx="82772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bIns="0">
            <a:spAutoFit/>
          </a:bodyPr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850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9192" y="1072785"/>
            <a:ext cx="6149000" cy="45085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800"/>
              </a:spcAft>
            </a:pPr>
            <a:r>
              <a:rPr lang="en-US" sz="1600" dirty="0" err="1" smtClean="0"/>
              <a:t>Realice</a:t>
            </a:r>
            <a:r>
              <a:rPr lang="en-US" sz="1600" dirty="0" smtClean="0"/>
              <a:t> </a:t>
            </a:r>
            <a:r>
              <a:rPr lang="en-US" sz="1600" dirty="0" err="1" smtClean="0"/>
              <a:t>una</a:t>
            </a:r>
            <a:r>
              <a:rPr lang="en-US" sz="1600" dirty="0" smtClean="0"/>
              <a:t> </a:t>
            </a:r>
            <a:r>
              <a:rPr lang="en-US" sz="1600" dirty="0" err="1" smtClean="0"/>
              <a:t>apropiada</a:t>
            </a:r>
            <a:r>
              <a:rPr lang="en-US" sz="1600" dirty="0" smtClean="0"/>
              <a:t> </a:t>
            </a:r>
            <a:r>
              <a:rPr lang="en-US" sz="1600" dirty="0" err="1" smtClean="0"/>
              <a:t>puesta</a:t>
            </a:r>
            <a:r>
              <a:rPr lang="en-US" sz="1600" dirty="0" smtClean="0"/>
              <a:t> en </a:t>
            </a:r>
            <a:r>
              <a:rPr lang="en-US" sz="1600" dirty="0" err="1" smtClean="0"/>
              <a:t>marcha</a:t>
            </a:r>
            <a:r>
              <a:rPr lang="en-US" sz="1600" dirty="0" smtClean="0"/>
              <a:t> del instrument  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</a:pPr>
            <a:r>
              <a:rPr lang="en-US" sz="1600" dirty="0" err="1" smtClean="0"/>
              <a:t>Asegúrese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al </a:t>
            </a:r>
            <a:r>
              <a:rPr lang="en-US" sz="1600" dirty="0" err="1" smtClean="0"/>
              <a:t>equipo</a:t>
            </a:r>
            <a:r>
              <a:rPr lang="en-US" sz="1600" dirty="0" smtClean="0"/>
              <a:t> ha </a:t>
            </a:r>
            <a:r>
              <a:rPr lang="en-US" sz="1600" dirty="0" err="1" smtClean="0"/>
              <a:t>tenido</a:t>
            </a:r>
            <a:r>
              <a:rPr lang="en-US" sz="1600" dirty="0" smtClean="0"/>
              <a:t> un bump-test </a:t>
            </a:r>
            <a:r>
              <a:rPr lang="en-US" sz="1600" dirty="0" err="1" smtClean="0"/>
              <a:t>apropiado</a:t>
            </a:r>
            <a:r>
              <a:rPr lang="en-US" sz="1600" dirty="0" smtClean="0"/>
              <a:t> antes del </a:t>
            </a:r>
            <a:r>
              <a:rPr lang="en-US" sz="1600" dirty="0" err="1" smtClean="0"/>
              <a:t>uso</a:t>
            </a:r>
            <a:endParaRPr lang="en-US" sz="1600" dirty="0" smtClean="0"/>
          </a:p>
          <a:p>
            <a:pPr eaLnBrk="1" hangingPunct="1">
              <a:spcBef>
                <a:spcPts val="0"/>
              </a:spcBef>
              <a:spcAft>
                <a:spcPts val="1800"/>
              </a:spcAft>
            </a:pPr>
            <a:r>
              <a:rPr lang="en-US" sz="1600" dirty="0" err="1" smtClean="0"/>
              <a:t>Realice</a:t>
            </a:r>
            <a:r>
              <a:rPr lang="en-US" sz="1600" dirty="0" smtClean="0"/>
              <a:t> un </a:t>
            </a:r>
            <a:r>
              <a:rPr lang="en-US" sz="1600" dirty="0" err="1" smtClean="0"/>
              <a:t>apropiada</a:t>
            </a:r>
            <a:r>
              <a:rPr lang="en-US" sz="1600" dirty="0" smtClean="0"/>
              <a:t> </a:t>
            </a:r>
            <a:r>
              <a:rPr lang="en-US" sz="1600" dirty="0" err="1" smtClean="0"/>
              <a:t>puesta</a:t>
            </a:r>
            <a:r>
              <a:rPr lang="en-US" sz="1600" dirty="0" smtClean="0"/>
              <a:t> en </a:t>
            </a:r>
            <a:r>
              <a:rPr lang="en-US" sz="1600" dirty="0" err="1" smtClean="0"/>
              <a:t>marcha</a:t>
            </a:r>
            <a:r>
              <a:rPr lang="en-US" sz="1600" dirty="0" smtClean="0"/>
              <a:t> de la </a:t>
            </a:r>
            <a:r>
              <a:rPr lang="en-US" sz="1600" dirty="0" err="1" smtClean="0"/>
              <a:t>bomba</a:t>
            </a:r>
            <a:r>
              <a:rPr lang="en-US" sz="1600" dirty="0" smtClean="0"/>
              <a:t> (</a:t>
            </a:r>
            <a:r>
              <a:rPr lang="en-US" sz="1600" dirty="0" err="1" smtClean="0"/>
              <a:t>si</a:t>
            </a:r>
            <a:r>
              <a:rPr lang="en-US" sz="1600" dirty="0" smtClean="0"/>
              <a:t> </a:t>
            </a:r>
            <a:r>
              <a:rPr lang="en-US" sz="1600" dirty="0" err="1" smtClean="0"/>
              <a:t>amplica</a:t>
            </a:r>
            <a:r>
              <a:rPr lang="en-US" sz="1600" dirty="0" smtClean="0"/>
              <a:t>)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</a:pPr>
            <a:r>
              <a:rPr lang="en-US" sz="1600" dirty="0" smtClean="0"/>
              <a:t>Make sure sample probe assembly is used whenever using the motorized sampling pump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</a:pPr>
            <a:r>
              <a:rPr lang="en-US" sz="1600" dirty="0" err="1" smtClean="0"/>
              <a:t>Asegúrese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el </a:t>
            </a:r>
            <a:r>
              <a:rPr lang="en-US" sz="1600" dirty="0" err="1" smtClean="0"/>
              <a:t>juego</a:t>
            </a:r>
            <a:r>
              <a:rPr lang="en-US" sz="1600" dirty="0" smtClean="0"/>
              <a:t> de </a:t>
            </a:r>
            <a:r>
              <a:rPr lang="en-US" sz="1600" dirty="0" err="1" smtClean="0"/>
              <a:t>piezas</a:t>
            </a:r>
            <a:r>
              <a:rPr lang="en-US" sz="1600" dirty="0" smtClean="0"/>
              <a:t> de la </a:t>
            </a:r>
            <a:r>
              <a:rPr lang="en-US" sz="1600" dirty="0" err="1" smtClean="0"/>
              <a:t>muestra</a:t>
            </a:r>
            <a:r>
              <a:rPr lang="en-US" sz="1600" dirty="0" smtClean="0"/>
              <a:t> de </a:t>
            </a:r>
            <a:r>
              <a:rPr lang="en-US" sz="1600" dirty="0" err="1" smtClean="0"/>
              <a:t>prueba</a:t>
            </a:r>
            <a:r>
              <a:rPr lang="en-US" sz="1600" dirty="0" smtClean="0"/>
              <a:t> </a:t>
            </a:r>
            <a:r>
              <a:rPr lang="en-US" sz="1600" dirty="0" err="1" smtClean="0"/>
              <a:t>está</a:t>
            </a:r>
            <a:r>
              <a:rPr lang="en-US" sz="1600" dirty="0" smtClean="0"/>
              <a:t> </a:t>
            </a:r>
            <a:r>
              <a:rPr lang="en-US" sz="1600" dirty="0" err="1" smtClean="0"/>
              <a:t>equipada</a:t>
            </a:r>
            <a:r>
              <a:rPr lang="en-US" sz="1600" dirty="0" smtClean="0"/>
              <a:t> con </a:t>
            </a:r>
            <a:r>
              <a:rPr lang="es-ES" sz="1600" dirty="0"/>
              <a:t>barrera </a:t>
            </a:r>
            <a:r>
              <a:rPr lang="es-ES" sz="1600" dirty="0" err="1"/>
              <a:t>hidrofóbica</a:t>
            </a:r>
            <a:r>
              <a:rPr lang="es-ES" sz="1600" dirty="0"/>
              <a:t> y filtros de partículas - Sustituir si está decolorada o sucio, o si se está bloqueando el flujo </a:t>
            </a:r>
            <a:endParaRPr lang="es-PE" sz="1600" dirty="0"/>
          </a:p>
          <a:p>
            <a:pPr eaLnBrk="1" hangingPunct="1">
              <a:spcBef>
                <a:spcPts val="0"/>
              </a:spcBef>
              <a:spcAft>
                <a:spcPts val="1800"/>
              </a:spcAft>
            </a:pPr>
            <a:r>
              <a:rPr lang="en-US" sz="1600" dirty="0" err="1" smtClean="0"/>
              <a:t>Pruebe</a:t>
            </a:r>
            <a:r>
              <a:rPr lang="en-US" sz="1600" dirty="0" smtClean="0"/>
              <a:t> </a:t>
            </a:r>
            <a:r>
              <a:rPr lang="en-US" sz="1600" dirty="0" err="1" smtClean="0"/>
              <a:t>todas</a:t>
            </a:r>
            <a:r>
              <a:rPr lang="en-US" sz="1600" dirty="0" smtClean="0"/>
              <a:t> </a:t>
            </a:r>
            <a:r>
              <a:rPr lang="en-US" sz="1600" dirty="0" err="1" smtClean="0"/>
              <a:t>las</a:t>
            </a:r>
            <a:r>
              <a:rPr lang="en-US" sz="1600" dirty="0" smtClean="0"/>
              <a:t> </a:t>
            </a:r>
            <a:r>
              <a:rPr lang="en-US" sz="1600" dirty="0" err="1" smtClean="0"/>
              <a:t>áreas</a:t>
            </a:r>
            <a:r>
              <a:rPr lang="en-US" sz="1600" dirty="0" smtClean="0"/>
              <a:t> </a:t>
            </a:r>
            <a:r>
              <a:rPr lang="en-US" sz="1600" dirty="0" err="1" smtClean="0"/>
              <a:t>requeridas</a:t>
            </a:r>
            <a:endParaRPr lang="en-US" sz="1600" dirty="0" smtClean="0"/>
          </a:p>
          <a:p>
            <a:pPr eaLnBrk="1" hangingPunct="1">
              <a:spcBef>
                <a:spcPts val="0"/>
              </a:spcBef>
              <a:spcAft>
                <a:spcPts val="1800"/>
              </a:spcAft>
            </a:pPr>
            <a:r>
              <a:rPr lang="en-US" sz="1600" dirty="0" err="1" smtClean="0"/>
              <a:t>Llene</a:t>
            </a:r>
            <a:r>
              <a:rPr lang="en-US" sz="1600" dirty="0" smtClean="0"/>
              <a:t> la </a:t>
            </a:r>
            <a:r>
              <a:rPr lang="en-US" sz="1600" dirty="0" err="1" smtClean="0"/>
              <a:t>hoja</a:t>
            </a:r>
            <a:r>
              <a:rPr lang="en-US" sz="1600" dirty="0" smtClean="0"/>
              <a:t> de test del gas </a:t>
            </a:r>
          </a:p>
          <a:p>
            <a:pPr eaLnBrk="1" hangingPunct="1">
              <a:spcBef>
                <a:spcPts val="0"/>
              </a:spcBef>
              <a:spcAft>
                <a:spcPts val="1800"/>
              </a:spcAft>
            </a:pPr>
            <a:endParaRPr lang="en-US" sz="1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4846" y="2256157"/>
            <a:ext cx="5539154" cy="395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20513"/>
      </p:ext>
    </p:extLst>
  </p:cSld>
  <p:clrMapOvr>
    <a:masterClrMapping/>
  </p:clrMapOvr>
  <p:transition spd="slow">
    <p:split orient="vert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5539153" y="101600"/>
            <a:ext cx="3212735" cy="812800"/>
          </a:xfrm>
        </p:spPr>
        <p:txBody>
          <a:bodyPr/>
          <a:lstStyle/>
          <a:p>
            <a:pPr eaLnBrk="1" hangingPunct="1"/>
            <a:r>
              <a:rPr lang="en-US" sz="2000" dirty="0" err="1" smtClean="0"/>
              <a:t>Tiempo</a:t>
            </a:r>
            <a:r>
              <a:rPr lang="en-US" sz="2000" dirty="0" smtClean="0"/>
              <a:t> </a:t>
            </a:r>
            <a:r>
              <a:rPr lang="en-US" sz="2000" dirty="0" err="1" smtClean="0"/>
              <a:t>requerido</a:t>
            </a:r>
            <a:r>
              <a:rPr lang="en-US" sz="2000" dirty="0" smtClean="0"/>
              <a:t> para </a:t>
            </a:r>
            <a:r>
              <a:rPr lang="en-US" sz="2000" dirty="0" err="1" smtClean="0"/>
              <a:t>una</a:t>
            </a:r>
            <a:r>
              <a:rPr lang="en-US" sz="2000" dirty="0" smtClean="0"/>
              <a:t> </a:t>
            </a:r>
            <a:r>
              <a:rPr lang="en-US" sz="2000" dirty="0" err="1" smtClean="0"/>
              <a:t>apropiada</a:t>
            </a:r>
            <a:r>
              <a:rPr lang="en-US" sz="2000" dirty="0" smtClean="0"/>
              <a:t> </a:t>
            </a:r>
            <a:r>
              <a:rPr lang="en-US" sz="2000" dirty="0" err="1" smtClean="0"/>
              <a:t>prueba</a:t>
            </a:r>
            <a:endParaRPr lang="en-US" sz="2000" dirty="0" smtClean="0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4488" y="1077913"/>
            <a:ext cx="8407400" cy="4508500"/>
          </a:xfrm>
        </p:spPr>
        <p:txBody>
          <a:bodyPr/>
          <a:lstStyle/>
          <a:p>
            <a:pPr marL="342900" lvl="1" indent="-342900" eaLnBrk="1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1600" dirty="0" err="1" smtClean="0"/>
              <a:t>Esperar</a:t>
            </a:r>
            <a:r>
              <a:rPr lang="en-US" sz="1600" dirty="0" smtClean="0"/>
              <a:t> hasta </a:t>
            </a:r>
            <a:r>
              <a:rPr lang="en-US" sz="1600" dirty="0" err="1" smtClean="0"/>
              <a:t>que</a:t>
            </a:r>
            <a:r>
              <a:rPr lang="en-US" sz="1600" dirty="0" smtClean="0"/>
              <a:t> la </a:t>
            </a:r>
            <a:r>
              <a:rPr lang="en-US" sz="1600" dirty="0" err="1" smtClean="0"/>
              <a:t>lectura</a:t>
            </a:r>
            <a:r>
              <a:rPr lang="en-US" sz="1600" dirty="0" smtClean="0"/>
              <a:t> del sensor se </a:t>
            </a:r>
            <a:r>
              <a:rPr lang="en-US" sz="1600" dirty="0" err="1" smtClean="0"/>
              <a:t>haya</a:t>
            </a:r>
            <a:r>
              <a:rPr lang="en-US" sz="1600" dirty="0" smtClean="0"/>
              <a:t> </a:t>
            </a:r>
            <a:r>
              <a:rPr lang="en-US" sz="1600" dirty="0" err="1" smtClean="0"/>
              <a:t>estabilizado</a:t>
            </a:r>
            <a:r>
              <a:rPr lang="en-US" sz="1600" dirty="0" smtClean="0"/>
              <a:t> </a:t>
            </a:r>
            <a:r>
              <a:rPr lang="en-US" sz="1600" dirty="0" err="1" smtClean="0"/>
              <a:t>completamente</a:t>
            </a:r>
            <a:r>
              <a:rPr lang="en-US" sz="1600" dirty="0" smtClean="0"/>
              <a:t>!</a:t>
            </a:r>
            <a:endParaRPr lang="en-US" sz="1600" dirty="0"/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1600" dirty="0" err="1" smtClean="0"/>
              <a:t>Recuerde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 </a:t>
            </a:r>
            <a:r>
              <a:rPr lang="en-US" sz="1600" dirty="0" err="1" smtClean="0"/>
              <a:t>puede</a:t>
            </a:r>
            <a:r>
              <a:rPr lang="en-US" sz="1600" dirty="0" smtClean="0"/>
              <a:t> </a:t>
            </a:r>
            <a:r>
              <a:rPr lang="en-US" sz="1600" dirty="0" err="1" smtClean="0"/>
              <a:t>necesitar</a:t>
            </a:r>
            <a:r>
              <a:rPr lang="en-US" sz="1600" dirty="0" smtClean="0"/>
              <a:t> hasta dos </a:t>
            </a:r>
            <a:r>
              <a:rPr lang="en-US" sz="1600" dirty="0" err="1" smtClean="0"/>
              <a:t>minutos</a:t>
            </a:r>
            <a:r>
              <a:rPr lang="en-US" sz="1600" dirty="0" smtClean="0"/>
              <a:t> – o </a:t>
            </a:r>
            <a:r>
              <a:rPr lang="en-US" sz="1600" dirty="0" err="1" smtClean="0"/>
              <a:t>más</a:t>
            </a:r>
            <a:r>
              <a:rPr lang="en-US" sz="1600" dirty="0" smtClean="0"/>
              <a:t> – para </a:t>
            </a:r>
            <a:r>
              <a:rPr lang="en-US" sz="1600" dirty="0" err="1" smtClean="0"/>
              <a:t>que</a:t>
            </a:r>
            <a:r>
              <a:rPr lang="en-US" sz="1600" dirty="0" smtClean="0"/>
              <a:t> los </a:t>
            </a:r>
            <a:r>
              <a:rPr lang="en-US" sz="1600" dirty="0" err="1" smtClean="0"/>
              <a:t>sensores</a:t>
            </a:r>
            <a:r>
              <a:rPr lang="en-US" sz="1600" dirty="0" smtClean="0"/>
              <a:t> </a:t>
            </a:r>
            <a:r>
              <a:rPr lang="en-US" sz="1600" dirty="0" err="1" smtClean="0"/>
              <a:t>terminen</a:t>
            </a:r>
            <a:r>
              <a:rPr lang="en-US" sz="1600" dirty="0" smtClean="0"/>
              <a:t> de </a:t>
            </a:r>
            <a:r>
              <a:rPr lang="en-US" sz="1600" dirty="0" err="1" smtClean="0"/>
              <a:t>estabilizarse</a:t>
            </a:r>
            <a:endParaRPr lang="en-US" sz="1600" dirty="0" smtClean="0"/>
          </a:p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defRPr/>
            </a:pPr>
            <a:r>
              <a:rPr lang="es-ES" sz="1600" dirty="0" smtClean="0"/>
              <a:t>Si se usa un tubo </a:t>
            </a:r>
            <a:r>
              <a:rPr lang="es-ES" sz="1600" dirty="0"/>
              <a:t>o una </a:t>
            </a:r>
            <a:r>
              <a:rPr lang="es-ES" sz="1600" dirty="0" smtClean="0"/>
              <a:t>varilla, tiene </a:t>
            </a:r>
            <a:r>
              <a:rPr lang="es-ES" sz="1600" dirty="0"/>
              <a:t>que agregar un adicional de 1 segundo por pie de tubería para </a:t>
            </a:r>
            <a:r>
              <a:rPr lang="es-ES" sz="1600" dirty="0" smtClean="0"/>
              <a:t>que el </a:t>
            </a:r>
            <a:r>
              <a:rPr lang="es-ES" sz="1600" dirty="0"/>
              <a:t>gas llegue a los sensores</a:t>
            </a:r>
            <a:endParaRPr lang="en-US" sz="1600" dirty="0" smtClean="0"/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1600" dirty="0" smtClean="0"/>
              <a:t>De </a:t>
            </a:r>
            <a:r>
              <a:rPr lang="en-US" sz="1600" dirty="0" err="1" smtClean="0"/>
              <a:t>modo</a:t>
            </a:r>
            <a:r>
              <a:rPr lang="en-US" sz="1600" dirty="0" smtClean="0"/>
              <a:t> </a:t>
            </a:r>
            <a:r>
              <a:rPr lang="en-US" sz="1600" dirty="0" err="1" smtClean="0"/>
              <a:t>que</a:t>
            </a:r>
            <a:r>
              <a:rPr lang="en-US" sz="1600" dirty="0" smtClean="0"/>
              <a:t>, </a:t>
            </a:r>
            <a:r>
              <a:rPr lang="es-ES" sz="1600" dirty="0" smtClean="0"/>
              <a:t>si </a:t>
            </a:r>
            <a:r>
              <a:rPr lang="es-ES" sz="1600" dirty="0"/>
              <a:t>estuviera probando un barco que tenía 10 metros de profundidad y con 10 pies de tubería, ¿cuánto tiempo se tarda en tomar y examinar muestras de la atmósfera en el fondo </a:t>
            </a:r>
            <a:r>
              <a:rPr lang="es-ES" sz="1600" dirty="0" smtClean="0"/>
              <a:t>del barco?</a:t>
            </a:r>
            <a:endParaRPr lang="en-US" sz="1600" dirty="0" smtClean="0"/>
          </a:p>
          <a:p>
            <a:pPr lvl="1" eaLnBrk="1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1600" dirty="0" smtClean="0"/>
              <a:t>2 </a:t>
            </a:r>
            <a:r>
              <a:rPr lang="en-US" sz="1600" dirty="0" err="1" smtClean="0"/>
              <a:t>minutos</a:t>
            </a:r>
            <a:r>
              <a:rPr lang="en-US" sz="1600" dirty="0" smtClean="0"/>
              <a:t> + (1 </a:t>
            </a:r>
            <a:r>
              <a:rPr lang="en-US" sz="1600" dirty="0" err="1" smtClean="0"/>
              <a:t>seg</a:t>
            </a:r>
            <a:r>
              <a:rPr lang="en-US" sz="1600" dirty="0" smtClean="0"/>
              <a:t>. x 10 feet) = 2.17 </a:t>
            </a:r>
            <a:r>
              <a:rPr lang="en-US" sz="1600" dirty="0" err="1" smtClean="0"/>
              <a:t>minutos</a:t>
            </a:r>
            <a:endParaRPr lang="en-US" sz="1600" dirty="0"/>
          </a:p>
        </p:txBody>
      </p:sp>
      <p:sp>
        <p:nvSpPr>
          <p:cNvPr id="86020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CC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0063" y="4957038"/>
            <a:ext cx="2852737" cy="1169551"/>
          </a:xfrm>
          <a:prstGeom prst="rect">
            <a:avLst/>
          </a:prstGeom>
          <a:solidFill>
            <a:srgbClr val="FFE4C9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El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tiempo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que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toma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 a los sensors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terminar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estabilizarse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luego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que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 el gas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termina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alcanzar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 a los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sensores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. </a:t>
            </a:r>
            <a:endParaRPr lang="en-US" sz="14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3800" y="4761775"/>
            <a:ext cx="2187575" cy="1169551"/>
          </a:xfrm>
          <a:prstGeom prst="rect">
            <a:avLst/>
          </a:prstGeom>
          <a:solidFill>
            <a:srgbClr val="FFE4C9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El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tiempo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que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 se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toma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 la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bomba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jalar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 la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muestra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 a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través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unos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sz="1400" i="1" dirty="0">
                <a:solidFill>
                  <a:srgbClr val="000000"/>
                </a:solidFill>
                <a:latin typeface="Arial" charset="0"/>
              </a:rPr>
              <a:t>3.5 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metros de largo de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tubería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 </a:t>
            </a:r>
            <a:endParaRPr lang="en-US" sz="14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80541" y="4625861"/>
            <a:ext cx="1577975" cy="738664"/>
          </a:xfrm>
          <a:prstGeom prst="rect">
            <a:avLst/>
          </a:prstGeom>
          <a:solidFill>
            <a:srgbClr val="FFE4C9"/>
          </a:solidFill>
          <a:ln w="25400">
            <a:solidFill>
              <a:schemeClr val="bg1"/>
            </a:solidFill>
          </a:ln>
          <a:effectLst>
            <a:outerShdw dist="101600" dir="2700000" algn="ctr" rotWithShape="0">
              <a:schemeClr val="bg1">
                <a:lumMod val="50000"/>
                <a:lumOff val="50000"/>
              </a:schemeClr>
            </a:outerShdw>
          </a:effec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Tiempo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requerido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 para </a:t>
            </a:r>
            <a:r>
              <a:rPr lang="en-US" sz="1400" i="1" dirty="0" err="1" smtClean="0">
                <a:solidFill>
                  <a:srgbClr val="000000"/>
                </a:solidFill>
                <a:latin typeface="Arial" charset="0"/>
              </a:rPr>
              <a:t>cada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 test. </a:t>
            </a:r>
            <a:endParaRPr lang="en-US" sz="1400" i="1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86024" name="Straight Arrow Connector 4"/>
          <p:cNvCxnSpPr>
            <a:cxnSpLocks noChangeShapeType="1"/>
            <a:stCxn id="2" idx="0"/>
          </p:cNvCxnSpPr>
          <p:nvPr/>
        </p:nvCxnSpPr>
        <p:spPr bwMode="auto">
          <a:xfrm flipH="1" flipV="1">
            <a:off x="1741490" y="4403000"/>
            <a:ext cx="184942" cy="554038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025" name="Straight Arrow Connector 9"/>
          <p:cNvCxnSpPr>
            <a:cxnSpLocks noChangeShapeType="1"/>
          </p:cNvCxnSpPr>
          <p:nvPr/>
        </p:nvCxnSpPr>
        <p:spPr bwMode="auto">
          <a:xfrm flipH="1" flipV="1">
            <a:off x="3692769" y="4352192"/>
            <a:ext cx="410920" cy="409583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026" name="Straight Arrow Connector 12"/>
          <p:cNvCxnSpPr>
            <a:cxnSpLocks noChangeShapeType="1"/>
          </p:cNvCxnSpPr>
          <p:nvPr/>
        </p:nvCxnSpPr>
        <p:spPr bwMode="auto">
          <a:xfrm flipH="1" flipV="1">
            <a:off x="5477608" y="4325815"/>
            <a:ext cx="1004644" cy="46710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520051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build="p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252913" y="0"/>
            <a:ext cx="4395787" cy="1066800"/>
          </a:xfrm>
          <a:noFill/>
        </p:spPr>
        <p:txBody>
          <a:bodyPr anchor="ctr"/>
          <a:lstStyle/>
          <a:p>
            <a:r>
              <a:rPr lang="en-US" sz="2400" dirty="0" err="1" smtClean="0"/>
              <a:t>Preguntas</a:t>
            </a:r>
            <a:r>
              <a:rPr lang="en-US" sz="2400" dirty="0" smtClean="0"/>
              <a:t>?</a:t>
            </a:r>
          </a:p>
        </p:txBody>
      </p:sp>
      <p:sp>
        <p:nvSpPr>
          <p:cNvPr id="184323" name="Line 3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4324" name="Picture 4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823201">
            <a:off x="2326481" y="1640682"/>
            <a:ext cx="4738687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874644" y="61912"/>
            <a:ext cx="8109020" cy="787399"/>
          </a:xfrm>
          <a:noFill/>
        </p:spPr>
        <p:txBody>
          <a:bodyPr anchor="ctr"/>
          <a:lstStyle/>
          <a:p>
            <a:r>
              <a:rPr lang="es-ES" sz="2400" dirty="0" smtClean="0"/>
              <a:t>Desplazamiento </a:t>
            </a:r>
            <a:r>
              <a:rPr lang="es-ES" sz="2400" dirty="0"/>
              <a:t>deliberado de oxígeno (</a:t>
            </a:r>
            <a:r>
              <a:rPr lang="es-ES" sz="2400" dirty="0" err="1"/>
              <a:t>inertización</a:t>
            </a:r>
            <a:r>
              <a:rPr lang="es-ES" sz="2400" dirty="0"/>
              <a:t>) en un recipiente completamente cerrado</a:t>
            </a:r>
            <a:endParaRPr lang="en-US" sz="2400" dirty="0" smtClean="0"/>
          </a:p>
        </p:txBody>
      </p:sp>
      <p:sp>
        <p:nvSpPr>
          <p:cNvPr id="70659" name="Line 3"/>
          <p:cNvSpPr>
            <a:spLocks noChangeShapeType="1"/>
          </p:cNvSpPr>
          <p:nvPr/>
        </p:nvSpPr>
        <p:spPr bwMode="auto">
          <a:xfrm flipV="1">
            <a:off x="0" y="990600"/>
            <a:ext cx="914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0660" name="Group 4"/>
          <p:cNvGrpSpPr>
            <a:grpSpLocks/>
          </p:cNvGrpSpPr>
          <p:nvPr/>
        </p:nvGrpSpPr>
        <p:grpSpPr bwMode="auto">
          <a:xfrm>
            <a:off x="1646238" y="3694113"/>
            <a:ext cx="6659562" cy="2189162"/>
            <a:chOff x="1151" y="2071"/>
            <a:chExt cx="4195" cy="1379"/>
          </a:xfrm>
        </p:grpSpPr>
        <p:sp>
          <p:nvSpPr>
            <p:cNvPr id="70662" name="Rectangle 5"/>
            <p:cNvSpPr>
              <a:spLocks noChangeArrowheads="1"/>
            </p:cNvSpPr>
            <p:nvPr/>
          </p:nvSpPr>
          <p:spPr bwMode="auto">
            <a:xfrm>
              <a:off x="4448" y="2348"/>
              <a:ext cx="272" cy="128"/>
            </a:xfrm>
            <a:prstGeom prst="rect">
              <a:avLst/>
            </a:prstGeom>
            <a:solidFill>
              <a:srgbClr val="FFA18B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3" name="Rectangle 6"/>
            <p:cNvSpPr>
              <a:spLocks noChangeArrowheads="1"/>
            </p:cNvSpPr>
            <p:nvPr/>
          </p:nvSpPr>
          <p:spPr bwMode="auto">
            <a:xfrm>
              <a:off x="3224" y="2690"/>
              <a:ext cx="272" cy="128"/>
            </a:xfrm>
            <a:prstGeom prst="rect">
              <a:avLst/>
            </a:prstGeom>
            <a:solidFill>
              <a:srgbClr val="FFA18B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4" name="Rectangle 7"/>
            <p:cNvSpPr>
              <a:spLocks noChangeArrowheads="1"/>
            </p:cNvSpPr>
            <p:nvPr/>
          </p:nvSpPr>
          <p:spPr bwMode="auto">
            <a:xfrm>
              <a:off x="1178" y="2294"/>
              <a:ext cx="1056" cy="1151"/>
            </a:xfrm>
            <a:prstGeom prst="rect">
              <a:avLst/>
            </a:prstGeom>
            <a:solidFill>
              <a:srgbClr val="DDDDDD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5" name="Arc 8"/>
            <p:cNvSpPr>
              <a:spLocks/>
            </p:cNvSpPr>
            <p:nvPr/>
          </p:nvSpPr>
          <p:spPr bwMode="auto">
            <a:xfrm>
              <a:off x="1169" y="2088"/>
              <a:ext cx="577" cy="225"/>
            </a:xfrm>
            <a:custGeom>
              <a:avLst/>
              <a:gdLst>
                <a:gd name="T0" fmla="*/ 0 w 21600"/>
                <a:gd name="T1" fmla="*/ 2 h 21600"/>
                <a:gd name="T2" fmla="*/ 15 w 21600"/>
                <a:gd name="T3" fmla="*/ 0 h 21600"/>
                <a:gd name="T4" fmla="*/ 15 w 21600"/>
                <a:gd name="T5" fmla="*/ 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600"/>
                  </a:moveTo>
                  <a:cubicBezTo>
                    <a:pt x="0" y="9685"/>
                    <a:pt x="9648" y="20"/>
                    <a:pt x="21563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85"/>
                    <a:pt x="9648" y="20"/>
                    <a:pt x="21563" y="0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6" name="Arc 9"/>
            <p:cNvSpPr>
              <a:spLocks/>
            </p:cNvSpPr>
            <p:nvPr/>
          </p:nvSpPr>
          <p:spPr bwMode="auto">
            <a:xfrm>
              <a:off x="1178" y="2088"/>
              <a:ext cx="577" cy="225"/>
            </a:xfrm>
            <a:custGeom>
              <a:avLst/>
              <a:gdLst>
                <a:gd name="T0" fmla="*/ 0 w 21600"/>
                <a:gd name="T1" fmla="*/ 2 h 21600"/>
                <a:gd name="T2" fmla="*/ 15 w 21600"/>
                <a:gd name="T3" fmla="*/ 0 h 21600"/>
                <a:gd name="T4" fmla="*/ 15 w 21600"/>
                <a:gd name="T5" fmla="*/ 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600"/>
                  </a:moveTo>
                  <a:cubicBezTo>
                    <a:pt x="0" y="9685"/>
                    <a:pt x="9648" y="20"/>
                    <a:pt x="21563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85"/>
                    <a:pt x="9648" y="20"/>
                    <a:pt x="21563" y="0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25400" cap="rnd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7" name="Arc 10"/>
            <p:cNvSpPr>
              <a:spLocks/>
            </p:cNvSpPr>
            <p:nvPr/>
          </p:nvSpPr>
          <p:spPr bwMode="auto">
            <a:xfrm>
              <a:off x="1664" y="2088"/>
              <a:ext cx="577" cy="225"/>
            </a:xfrm>
            <a:custGeom>
              <a:avLst/>
              <a:gdLst>
                <a:gd name="T0" fmla="*/ 0 w 21600"/>
                <a:gd name="T1" fmla="*/ 0 h 21600"/>
                <a:gd name="T2" fmla="*/ 15 w 21600"/>
                <a:gd name="T3" fmla="*/ 2 h 21600"/>
                <a:gd name="T4" fmla="*/ 0 w 21600"/>
                <a:gd name="T5" fmla="*/ 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8" name="Arc 11"/>
            <p:cNvSpPr>
              <a:spLocks/>
            </p:cNvSpPr>
            <p:nvPr/>
          </p:nvSpPr>
          <p:spPr bwMode="auto">
            <a:xfrm>
              <a:off x="1655" y="2088"/>
              <a:ext cx="577" cy="225"/>
            </a:xfrm>
            <a:custGeom>
              <a:avLst/>
              <a:gdLst>
                <a:gd name="T0" fmla="*/ 0 w 21600"/>
                <a:gd name="T1" fmla="*/ 0 h 21600"/>
                <a:gd name="T2" fmla="*/ 15 w 21600"/>
                <a:gd name="T3" fmla="*/ 2 h 21600"/>
                <a:gd name="T4" fmla="*/ 0 w 21600"/>
                <a:gd name="T5" fmla="*/ 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 cap="rnd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9" name="Rectangle 12"/>
            <p:cNvSpPr>
              <a:spLocks noChangeArrowheads="1"/>
            </p:cNvSpPr>
            <p:nvPr/>
          </p:nvSpPr>
          <p:spPr bwMode="auto">
            <a:xfrm>
              <a:off x="1367" y="2165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70670" name="Rectangle 13"/>
            <p:cNvSpPr>
              <a:spLocks noChangeArrowheads="1"/>
            </p:cNvSpPr>
            <p:nvPr/>
          </p:nvSpPr>
          <p:spPr bwMode="auto">
            <a:xfrm>
              <a:off x="1495" y="2281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671" name="Rectangle 14"/>
            <p:cNvSpPr>
              <a:spLocks noChangeArrowheads="1"/>
            </p:cNvSpPr>
            <p:nvPr/>
          </p:nvSpPr>
          <p:spPr bwMode="auto">
            <a:xfrm>
              <a:off x="1914" y="2327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70672" name="Rectangle 15"/>
            <p:cNvSpPr>
              <a:spLocks noChangeArrowheads="1"/>
            </p:cNvSpPr>
            <p:nvPr/>
          </p:nvSpPr>
          <p:spPr bwMode="auto">
            <a:xfrm>
              <a:off x="2041" y="2442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673" name="Rectangle 16"/>
            <p:cNvSpPr>
              <a:spLocks noChangeArrowheads="1"/>
            </p:cNvSpPr>
            <p:nvPr/>
          </p:nvSpPr>
          <p:spPr bwMode="auto">
            <a:xfrm>
              <a:off x="1367" y="2435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70674" name="Rectangle 17"/>
            <p:cNvSpPr>
              <a:spLocks noChangeArrowheads="1"/>
            </p:cNvSpPr>
            <p:nvPr/>
          </p:nvSpPr>
          <p:spPr bwMode="auto">
            <a:xfrm>
              <a:off x="1495" y="2550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675" name="Rectangle 18"/>
            <p:cNvSpPr>
              <a:spLocks noChangeArrowheads="1"/>
            </p:cNvSpPr>
            <p:nvPr/>
          </p:nvSpPr>
          <p:spPr bwMode="auto">
            <a:xfrm>
              <a:off x="1875" y="2739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70676" name="Rectangle 19"/>
            <p:cNvSpPr>
              <a:spLocks noChangeArrowheads="1"/>
            </p:cNvSpPr>
            <p:nvPr/>
          </p:nvSpPr>
          <p:spPr bwMode="auto">
            <a:xfrm>
              <a:off x="2002" y="2854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677" name="Rectangle 20"/>
            <p:cNvSpPr>
              <a:spLocks noChangeArrowheads="1"/>
            </p:cNvSpPr>
            <p:nvPr/>
          </p:nvSpPr>
          <p:spPr bwMode="auto">
            <a:xfrm>
              <a:off x="1367" y="3135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70678" name="Rectangle 21"/>
            <p:cNvSpPr>
              <a:spLocks noChangeArrowheads="1"/>
            </p:cNvSpPr>
            <p:nvPr/>
          </p:nvSpPr>
          <p:spPr bwMode="auto">
            <a:xfrm>
              <a:off x="1495" y="3250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679" name="Rectangle 22"/>
            <p:cNvSpPr>
              <a:spLocks noChangeArrowheads="1"/>
            </p:cNvSpPr>
            <p:nvPr/>
          </p:nvSpPr>
          <p:spPr bwMode="auto">
            <a:xfrm>
              <a:off x="1954" y="3106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70680" name="Rectangle 23"/>
            <p:cNvSpPr>
              <a:spLocks noChangeArrowheads="1"/>
            </p:cNvSpPr>
            <p:nvPr/>
          </p:nvSpPr>
          <p:spPr bwMode="auto">
            <a:xfrm>
              <a:off x="2082" y="3221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681" name="Rectangle 24"/>
            <p:cNvSpPr>
              <a:spLocks noChangeArrowheads="1"/>
            </p:cNvSpPr>
            <p:nvPr/>
          </p:nvSpPr>
          <p:spPr bwMode="auto">
            <a:xfrm>
              <a:off x="1567" y="2094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682" name="Rectangle 25"/>
            <p:cNvSpPr>
              <a:spLocks noChangeArrowheads="1"/>
            </p:cNvSpPr>
            <p:nvPr/>
          </p:nvSpPr>
          <p:spPr bwMode="auto">
            <a:xfrm>
              <a:off x="1688" y="2209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683" name="Rectangle 26"/>
            <p:cNvSpPr>
              <a:spLocks noChangeArrowheads="1"/>
            </p:cNvSpPr>
            <p:nvPr/>
          </p:nvSpPr>
          <p:spPr bwMode="auto">
            <a:xfrm>
              <a:off x="1182" y="2239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684" name="Rectangle 27"/>
            <p:cNvSpPr>
              <a:spLocks noChangeArrowheads="1"/>
            </p:cNvSpPr>
            <p:nvPr/>
          </p:nvSpPr>
          <p:spPr bwMode="auto">
            <a:xfrm>
              <a:off x="1301" y="2354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685" name="Rectangle 28"/>
            <p:cNvSpPr>
              <a:spLocks noChangeArrowheads="1"/>
            </p:cNvSpPr>
            <p:nvPr/>
          </p:nvSpPr>
          <p:spPr bwMode="auto">
            <a:xfrm>
              <a:off x="1671" y="2327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686" name="Rectangle 29"/>
            <p:cNvSpPr>
              <a:spLocks noChangeArrowheads="1"/>
            </p:cNvSpPr>
            <p:nvPr/>
          </p:nvSpPr>
          <p:spPr bwMode="auto">
            <a:xfrm>
              <a:off x="1791" y="2442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687" name="Rectangle 30"/>
            <p:cNvSpPr>
              <a:spLocks noChangeArrowheads="1"/>
            </p:cNvSpPr>
            <p:nvPr/>
          </p:nvSpPr>
          <p:spPr bwMode="auto">
            <a:xfrm>
              <a:off x="1170" y="2524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688" name="Rectangle 31"/>
            <p:cNvSpPr>
              <a:spLocks noChangeArrowheads="1"/>
            </p:cNvSpPr>
            <p:nvPr/>
          </p:nvSpPr>
          <p:spPr bwMode="auto">
            <a:xfrm>
              <a:off x="1291" y="2639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689" name="Rectangle 32"/>
            <p:cNvSpPr>
              <a:spLocks noChangeArrowheads="1"/>
            </p:cNvSpPr>
            <p:nvPr/>
          </p:nvSpPr>
          <p:spPr bwMode="auto">
            <a:xfrm>
              <a:off x="1287" y="2722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690" name="Rectangle 33"/>
            <p:cNvSpPr>
              <a:spLocks noChangeArrowheads="1"/>
            </p:cNvSpPr>
            <p:nvPr/>
          </p:nvSpPr>
          <p:spPr bwMode="auto">
            <a:xfrm>
              <a:off x="1407" y="2837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691" name="Rectangle 34"/>
            <p:cNvSpPr>
              <a:spLocks noChangeArrowheads="1"/>
            </p:cNvSpPr>
            <p:nvPr/>
          </p:nvSpPr>
          <p:spPr bwMode="auto">
            <a:xfrm>
              <a:off x="1151" y="2915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692" name="Rectangle 35"/>
            <p:cNvSpPr>
              <a:spLocks noChangeArrowheads="1"/>
            </p:cNvSpPr>
            <p:nvPr/>
          </p:nvSpPr>
          <p:spPr bwMode="auto">
            <a:xfrm>
              <a:off x="1272" y="3030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693" name="Rectangle 36"/>
            <p:cNvSpPr>
              <a:spLocks noChangeArrowheads="1"/>
            </p:cNvSpPr>
            <p:nvPr/>
          </p:nvSpPr>
          <p:spPr bwMode="auto">
            <a:xfrm>
              <a:off x="1161" y="3153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694" name="Rectangle 37"/>
            <p:cNvSpPr>
              <a:spLocks noChangeArrowheads="1"/>
            </p:cNvSpPr>
            <p:nvPr/>
          </p:nvSpPr>
          <p:spPr bwMode="auto">
            <a:xfrm>
              <a:off x="1281" y="3268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695" name="Rectangle 38"/>
            <p:cNvSpPr>
              <a:spLocks noChangeArrowheads="1"/>
            </p:cNvSpPr>
            <p:nvPr/>
          </p:nvSpPr>
          <p:spPr bwMode="auto">
            <a:xfrm>
              <a:off x="1570" y="2812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696" name="Rectangle 39"/>
            <p:cNvSpPr>
              <a:spLocks noChangeArrowheads="1"/>
            </p:cNvSpPr>
            <p:nvPr/>
          </p:nvSpPr>
          <p:spPr bwMode="auto">
            <a:xfrm>
              <a:off x="1690" y="2927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697" name="Rectangle 40"/>
            <p:cNvSpPr>
              <a:spLocks noChangeArrowheads="1"/>
            </p:cNvSpPr>
            <p:nvPr/>
          </p:nvSpPr>
          <p:spPr bwMode="auto">
            <a:xfrm>
              <a:off x="1468" y="2973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698" name="Rectangle 41"/>
            <p:cNvSpPr>
              <a:spLocks noChangeArrowheads="1"/>
            </p:cNvSpPr>
            <p:nvPr/>
          </p:nvSpPr>
          <p:spPr bwMode="auto">
            <a:xfrm>
              <a:off x="1589" y="3088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699" name="Rectangle 42"/>
            <p:cNvSpPr>
              <a:spLocks noChangeArrowheads="1"/>
            </p:cNvSpPr>
            <p:nvPr/>
          </p:nvSpPr>
          <p:spPr bwMode="auto">
            <a:xfrm>
              <a:off x="1853" y="2130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00" name="Rectangle 43"/>
            <p:cNvSpPr>
              <a:spLocks noChangeArrowheads="1"/>
            </p:cNvSpPr>
            <p:nvPr/>
          </p:nvSpPr>
          <p:spPr bwMode="auto">
            <a:xfrm>
              <a:off x="1974" y="2245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01" name="Rectangle 44"/>
            <p:cNvSpPr>
              <a:spLocks noChangeArrowheads="1"/>
            </p:cNvSpPr>
            <p:nvPr/>
          </p:nvSpPr>
          <p:spPr bwMode="auto">
            <a:xfrm>
              <a:off x="1590" y="2596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02" name="Rectangle 45"/>
            <p:cNvSpPr>
              <a:spLocks noChangeArrowheads="1"/>
            </p:cNvSpPr>
            <p:nvPr/>
          </p:nvSpPr>
          <p:spPr bwMode="auto">
            <a:xfrm>
              <a:off x="1710" y="2711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03" name="Rectangle 46"/>
            <p:cNvSpPr>
              <a:spLocks noChangeArrowheads="1"/>
            </p:cNvSpPr>
            <p:nvPr/>
          </p:nvSpPr>
          <p:spPr bwMode="auto">
            <a:xfrm>
              <a:off x="1752" y="2962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04" name="Rectangle 47"/>
            <p:cNvSpPr>
              <a:spLocks noChangeArrowheads="1"/>
            </p:cNvSpPr>
            <p:nvPr/>
          </p:nvSpPr>
          <p:spPr bwMode="auto">
            <a:xfrm>
              <a:off x="1872" y="3077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05" name="Rectangle 48"/>
            <p:cNvSpPr>
              <a:spLocks noChangeArrowheads="1"/>
            </p:cNvSpPr>
            <p:nvPr/>
          </p:nvSpPr>
          <p:spPr bwMode="auto">
            <a:xfrm>
              <a:off x="1671" y="3153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70706" name="Rectangle 49"/>
            <p:cNvSpPr>
              <a:spLocks noChangeArrowheads="1"/>
            </p:cNvSpPr>
            <p:nvPr/>
          </p:nvSpPr>
          <p:spPr bwMode="auto">
            <a:xfrm>
              <a:off x="1798" y="3268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07" name="Rectangle 50"/>
            <p:cNvSpPr>
              <a:spLocks noChangeArrowheads="1"/>
            </p:cNvSpPr>
            <p:nvPr/>
          </p:nvSpPr>
          <p:spPr bwMode="auto">
            <a:xfrm>
              <a:off x="1853" y="2524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08" name="Rectangle 51"/>
            <p:cNvSpPr>
              <a:spLocks noChangeArrowheads="1"/>
            </p:cNvSpPr>
            <p:nvPr/>
          </p:nvSpPr>
          <p:spPr bwMode="auto">
            <a:xfrm>
              <a:off x="1974" y="2639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09" name="Rectangle 52"/>
            <p:cNvSpPr>
              <a:spLocks noChangeArrowheads="1"/>
            </p:cNvSpPr>
            <p:nvPr/>
          </p:nvSpPr>
          <p:spPr bwMode="auto">
            <a:xfrm>
              <a:off x="2389" y="2497"/>
              <a:ext cx="7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Methane</a:t>
              </a:r>
            </a:p>
          </p:txBody>
        </p:sp>
        <p:sp>
          <p:nvSpPr>
            <p:cNvPr id="70710" name="Rectangle 53"/>
            <p:cNvSpPr>
              <a:spLocks noChangeArrowheads="1"/>
            </p:cNvSpPr>
            <p:nvPr/>
          </p:nvSpPr>
          <p:spPr bwMode="auto">
            <a:xfrm>
              <a:off x="4732" y="2071"/>
              <a:ext cx="28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O</a:t>
              </a:r>
              <a:r>
                <a:rPr lang="en-US" sz="1800" baseline="-250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11" name="Rectangle 54"/>
            <p:cNvSpPr>
              <a:spLocks noChangeArrowheads="1"/>
            </p:cNvSpPr>
            <p:nvPr/>
          </p:nvSpPr>
          <p:spPr bwMode="auto">
            <a:xfrm>
              <a:off x="4929" y="2071"/>
              <a:ext cx="41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&amp; N</a:t>
              </a:r>
              <a:r>
                <a:rPr lang="en-US" sz="1800" baseline="-250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12" name="Line 55"/>
            <p:cNvSpPr>
              <a:spLocks noChangeShapeType="1"/>
            </p:cNvSpPr>
            <p:nvPr/>
          </p:nvSpPr>
          <p:spPr bwMode="auto">
            <a:xfrm>
              <a:off x="2485" y="2778"/>
              <a:ext cx="480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13" name="Line 56"/>
            <p:cNvSpPr>
              <a:spLocks noChangeShapeType="1"/>
            </p:cNvSpPr>
            <p:nvPr/>
          </p:nvSpPr>
          <p:spPr bwMode="auto">
            <a:xfrm>
              <a:off x="4793" y="2383"/>
              <a:ext cx="480" cy="0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 type="none" w="sm" len="sm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14" name="Rectangle 57"/>
            <p:cNvSpPr>
              <a:spLocks noChangeArrowheads="1"/>
            </p:cNvSpPr>
            <p:nvPr/>
          </p:nvSpPr>
          <p:spPr bwMode="auto">
            <a:xfrm>
              <a:off x="3464" y="2299"/>
              <a:ext cx="1056" cy="1151"/>
            </a:xfrm>
            <a:prstGeom prst="rect">
              <a:avLst/>
            </a:prstGeom>
            <a:solidFill>
              <a:srgbClr val="FFA18B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15" name="Arc 58"/>
            <p:cNvSpPr>
              <a:spLocks/>
            </p:cNvSpPr>
            <p:nvPr/>
          </p:nvSpPr>
          <p:spPr bwMode="auto">
            <a:xfrm>
              <a:off x="3455" y="2093"/>
              <a:ext cx="577" cy="225"/>
            </a:xfrm>
            <a:custGeom>
              <a:avLst/>
              <a:gdLst>
                <a:gd name="T0" fmla="*/ 0 w 21600"/>
                <a:gd name="T1" fmla="*/ 2 h 21600"/>
                <a:gd name="T2" fmla="*/ 15 w 21600"/>
                <a:gd name="T3" fmla="*/ 0 h 21600"/>
                <a:gd name="T4" fmla="*/ 15 w 21600"/>
                <a:gd name="T5" fmla="*/ 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600"/>
                  </a:moveTo>
                  <a:cubicBezTo>
                    <a:pt x="0" y="9685"/>
                    <a:pt x="9648" y="20"/>
                    <a:pt x="21563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85"/>
                    <a:pt x="9648" y="20"/>
                    <a:pt x="21563" y="0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16" name="Arc 59"/>
            <p:cNvSpPr>
              <a:spLocks/>
            </p:cNvSpPr>
            <p:nvPr/>
          </p:nvSpPr>
          <p:spPr bwMode="auto">
            <a:xfrm>
              <a:off x="3464" y="2093"/>
              <a:ext cx="577" cy="225"/>
            </a:xfrm>
            <a:custGeom>
              <a:avLst/>
              <a:gdLst>
                <a:gd name="T0" fmla="*/ 0 w 21600"/>
                <a:gd name="T1" fmla="*/ 2 h 21600"/>
                <a:gd name="T2" fmla="*/ 15 w 21600"/>
                <a:gd name="T3" fmla="*/ 0 h 21600"/>
                <a:gd name="T4" fmla="*/ 15 w 21600"/>
                <a:gd name="T5" fmla="*/ 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600"/>
                  </a:moveTo>
                  <a:cubicBezTo>
                    <a:pt x="0" y="9685"/>
                    <a:pt x="9648" y="20"/>
                    <a:pt x="21563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85"/>
                    <a:pt x="9648" y="20"/>
                    <a:pt x="21563" y="0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A18B"/>
            </a:solidFill>
            <a:ln w="25400" cap="rnd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17" name="Arc 60"/>
            <p:cNvSpPr>
              <a:spLocks/>
            </p:cNvSpPr>
            <p:nvPr/>
          </p:nvSpPr>
          <p:spPr bwMode="auto">
            <a:xfrm>
              <a:off x="3950" y="2093"/>
              <a:ext cx="577" cy="225"/>
            </a:xfrm>
            <a:custGeom>
              <a:avLst/>
              <a:gdLst>
                <a:gd name="T0" fmla="*/ 0 w 21600"/>
                <a:gd name="T1" fmla="*/ 0 h 21600"/>
                <a:gd name="T2" fmla="*/ 15 w 21600"/>
                <a:gd name="T3" fmla="*/ 2 h 21600"/>
                <a:gd name="T4" fmla="*/ 0 w 21600"/>
                <a:gd name="T5" fmla="*/ 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18" name="Arc 61"/>
            <p:cNvSpPr>
              <a:spLocks/>
            </p:cNvSpPr>
            <p:nvPr/>
          </p:nvSpPr>
          <p:spPr bwMode="auto">
            <a:xfrm>
              <a:off x="3941" y="2093"/>
              <a:ext cx="577" cy="225"/>
            </a:xfrm>
            <a:custGeom>
              <a:avLst/>
              <a:gdLst>
                <a:gd name="T0" fmla="*/ 0 w 21600"/>
                <a:gd name="T1" fmla="*/ 0 h 21600"/>
                <a:gd name="T2" fmla="*/ 15 w 21600"/>
                <a:gd name="T3" fmla="*/ 2 h 21600"/>
                <a:gd name="T4" fmla="*/ 0 w 21600"/>
                <a:gd name="T5" fmla="*/ 2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FFA18B"/>
            </a:solidFill>
            <a:ln w="25400" cap="rnd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19" name="Rectangle 62"/>
            <p:cNvSpPr>
              <a:spLocks noChangeArrowheads="1"/>
            </p:cNvSpPr>
            <p:nvPr/>
          </p:nvSpPr>
          <p:spPr bwMode="auto">
            <a:xfrm>
              <a:off x="4227" y="2332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20" name="Rectangle 63"/>
            <p:cNvSpPr>
              <a:spLocks noChangeArrowheads="1"/>
            </p:cNvSpPr>
            <p:nvPr/>
          </p:nvSpPr>
          <p:spPr bwMode="auto">
            <a:xfrm>
              <a:off x="4355" y="2447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21" name="Rectangle 64"/>
            <p:cNvSpPr>
              <a:spLocks noChangeArrowheads="1"/>
            </p:cNvSpPr>
            <p:nvPr/>
          </p:nvSpPr>
          <p:spPr bwMode="auto">
            <a:xfrm>
              <a:off x="4251" y="2755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22" name="Rectangle 65"/>
            <p:cNvSpPr>
              <a:spLocks noChangeArrowheads="1"/>
            </p:cNvSpPr>
            <p:nvPr/>
          </p:nvSpPr>
          <p:spPr bwMode="auto">
            <a:xfrm>
              <a:off x="4368" y="2859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23" name="Rectangle 66"/>
            <p:cNvSpPr>
              <a:spLocks noChangeArrowheads="1"/>
            </p:cNvSpPr>
            <p:nvPr/>
          </p:nvSpPr>
          <p:spPr bwMode="auto">
            <a:xfrm>
              <a:off x="4268" y="3111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24" name="Rectangle 67"/>
            <p:cNvSpPr>
              <a:spLocks noChangeArrowheads="1"/>
            </p:cNvSpPr>
            <p:nvPr/>
          </p:nvSpPr>
          <p:spPr bwMode="auto">
            <a:xfrm>
              <a:off x="4396" y="3226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25" name="Rectangle 68"/>
            <p:cNvSpPr>
              <a:spLocks noChangeArrowheads="1"/>
            </p:cNvSpPr>
            <p:nvPr/>
          </p:nvSpPr>
          <p:spPr bwMode="auto">
            <a:xfrm>
              <a:off x="3853" y="2099"/>
              <a:ext cx="3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CH</a:t>
              </a:r>
            </a:p>
          </p:txBody>
        </p:sp>
        <p:sp>
          <p:nvSpPr>
            <p:cNvPr id="70726" name="Rectangle 69"/>
            <p:cNvSpPr>
              <a:spLocks noChangeArrowheads="1"/>
            </p:cNvSpPr>
            <p:nvPr/>
          </p:nvSpPr>
          <p:spPr bwMode="auto">
            <a:xfrm>
              <a:off x="4042" y="2214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70727" name="Rectangle 70"/>
            <p:cNvSpPr>
              <a:spLocks noChangeArrowheads="1"/>
            </p:cNvSpPr>
            <p:nvPr/>
          </p:nvSpPr>
          <p:spPr bwMode="auto">
            <a:xfrm>
              <a:off x="3957" y="2332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28" name="Rectangle 71"/>
            <p:cNvSpPr>
              <a:spLocks noChangeArrowheads="1"/>
            </p:cNvSpPr>
            <p:nvPr/>
          </p:nvSpPr>
          <p:spPr bwMode="auto">
            <a:xfrm>
              <a:off x="4077" y="2447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29" name="Rectangle 72"/>
            <p:cNvSpPr>
              <a:spLocks noChangeArrowheads="1"/>
            </p:cNvSpPr>
            <p:nvPr/>
          </p:nvSpPr>
          <p:spPr bwMode="auto">
            <a:xfrm>
              <a:off x="3665" y="2170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30" name="Rectangle 73"/>
            <p:cNvSpPr>
              <a:spLocks noChangeArrowheads="1"/>
            </p:cNvSpPr>
            <p:nvPr/>
          </p:nvSpPr>
          <p:spPr bwMode="auto">
            <a:xfrm>
              <a:off x="3793" y="2286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31" name="Rectangle 74"/>
            <p:cNvSpPr>
              <a:spLocks noChangeArrowheads="1"/>
            </p:cNvSpPr>
            <p:nvPr/>
          </p:nvSpPr>
          <p:spPr bwMode="auto">
            <a:xfrm>
              <a:off x="3665" y="2440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32" name="Rectangle 75"/>
            <p:cNvSpPr>
              <a:spLocks noChangeArrowheads="1"/>
            </p:cNvSpPr>
            <p:nvPr/>
          </p:nvSpPr>
          <p:spPr bwMode="auto">
            <a:xfrm>
              <a:off x="3788" y="2555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33" name="Rectangle 76"/>
            <p:cNvSpPr>
              <a:spLocks noChangeArrowheads="1"/>
            </p:cNvSpPr>
            <p:nvPr/>
          </p:nvSpPr>
          <p:spPr bwMode="auto">
            <a:xfrm>
              <a:off x="3665" y="3140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34" name="Rectangle 77"/>
            <p:cNvSpPr>
              <a:spLocks noChangeArrowheads="1"/>
            </p:cNvSpPr>
            <p:nvPr/>
          </p:nvSpPr>
          <p:spPr bwMode="auto">
            <a:xfrm>
              <a:off x="3793" y="3255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35" name="Rectangle 78"/>
            <p:cNvSpPr>
              <a:spLocks noChangeArrowheads="1"/>
            </p:cNvSpPr>
            <p:nvPr/>
          </p:nvSpPr>
          <p:spPr bwMode="auto">
            <a:xfrm>
              <a:off x="3480" y="2244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36" name="Rectangle 79"/>
            <p:cNvSpPr>
              <a:spLocks noChangeArrowheads="1"/>
            </p:cNvSpPr>
            <p:nvPr/>
          </p:nvSpPr>
          <p:spPr bwMode="auto">
            <a:xfrm>
              <a:off x="3594" y="2359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37" name="Rectangle 80"/>
            <p:cNvSpPr>
              <a:spLocks noChangeArrowheads="1"/>
            </p:cNvSpPr>
            <p:nvPr/>
          </p:nvSpPr>
          <p:spPr bwMode="auto">
            <a:xfrm>
              <a:off x="3447" y="2577"/>
              <a:ext cx="3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CH</a:t>
              </a:r>
            </a:p>
          </p:txBody>
        </p:sp>
        <p:sp>
          <p:nvSpPr>
            <p:cNvPr id="70738" name="Rectangle 81"/>
            <p:cNvSpPr>
              <a:spLocks noChangeArrowheads="1"/>
            </p:cNvSpPr>
            <p:nvPr/>
          </p:nvSpPr>
          <p:spPr bwMode="auto">
            <a:xfrm>
              <a:off x="3669" y="2644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70739" name="Rectangle 82"/>
            <p:cNvSpPr>
              <a:spLocks noChangeArrowheads="1"/>
            </p:cNvSpPr>
            <p:nvPr/>
          </p:nvSpPr>
          <p:spPr bwMode="auto">
            <a:xfrm>
              <a:off x="3585" y="2727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40" name="Rectangle 83"/>
            <p:cNvSpPr>
              <a:spLocks noChangeArrowheads="1"/>
            </p:cNvSpPr>
            <p:nvPr/>
          </p:nvSpPr>
          <p:spPr bwMode="auto">
            <a:xfrm>
              <a:off x="3705" y="2842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41" name="Rectangle 84"/>
            <p:cNvSpPr>
              <a:spLocks noChangeArrowheads="1"/>
            </p:cNvSpPr>
            <p:nvPr/>
          </p:nvSpPr>
          <p:spPr bwMode="auto">
            <a:xfrm>
              <a:off x="3449" y="2920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42" name="Rectangle 85"/>
            <p:cNvSpPr>
              <a:spLocks noChangeArrowheads="1"/>
            </p:cNvSpPr>
            <p:nvPr/>
          </p:nvSpPr>
          <p:spPr bwMode="auto">
            <a:xfrm>
              <a:off x="3570" y="3035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43" name="Rectangle 86"/>
            <p:cNvSpPr>
              <a:spLocks noChangeArrowheads="1"/>
            </p:cNvSpPr>
            <p:nvPr/>
          </p:nvSpPr>
          <p:spPr bwMode="auto">
            <a:xfrm>
              <a:off x="3459" y="3158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44" name="Rectangle 87"/>
            <p:cNvSpPr>
              <a:spLocks noChangeArrowheads="1"/>
            </p:cNvSpPr>
            <p:nvPr/>
          </p:nvSpPr>
          <p:spPr bwMode="auto">
            <a:xfrm>
              <a:off x="3589" y="3273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45" name="Rectangle 88"/>
            <p:cNvSpPr>
              <a:spLocks noChangeArrowheads="1"/>
            </p:cNvSpPr>
            <p:nvPr/>
          </p:nvSpPr>
          <p:spPr bwMode="auto">
            <a:xfrm>
              <a:off x="3964" y="2817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46" name="Rectangle 89"/>
            <p:cNvSpPr>
              <a:spLocks noChangeArrowheads="1"/>
            </p:cNvSpPr>
            <p:nvPr/>
          </p:nvSpPr>
          <p:spPr bwMode="auto">
            <a:xfrm>
              <a:off x="4076" y="2897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47" name="Rectangle 90"/>
            <p:cNvSpPr>
              <a:spLocks noChangeArrowheads="1"/>
            </p:cNvSpPr>
            <p:nvPr/>
          </p:nvSpPr>
          <p:spPr bwMode="auto">
            <a:xfrm>
              <a:off x="3754" y="2978"/>
              <a:ext cx="3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CH</a:t>
              </a:r>
            </a:p>
          </p:txBody>
        </p:sp>
        <p:sp>
          <p:nvSpPr>
            <p:cNvPr id="70748" name="Rectangle 91"/>
            <p:cNvSpPr>
              <a:spLocks noChangeArrowheads="1"/>
            </p:cNvSpPr>
            <p:nvPr/>
          </p:nvSpPr>
          <p:spPr bwMode="auto">
            <a:xfrm>
              <a:off x="3954" y="3093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70749" name="Rectangle 92"/>
            <p:cNvSpPr>
              <a:spLocks noChangeArrowheads="1"/>
            </p:cNvSpPr>
            <p:nvPr/>
          </p:nvSpPr>
          <p:spPr bwMode="auto">
            <a:xfrm>
              <a:off x="4139" y="2135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50" name="Rectangle 93"/>
            <p:cNvSpPr>
              <a:spLocks noChangeArrowheads="1"/>
            </p:cNvSpPr>
            <p:nvPr/>
          </p:nvSpPr>
          <p:spPr bwMode="auto">
            <a:xfrm>
              <a:off x="4260" y="2250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51" name="Rectangle 94"/>
            <p:cNvSpPr>
              <a:spLocks noChangeArrowheads="1"/>
            </p:cNvSpPr>
            <p:nvPr/>
          </p:nvSpPr>
          <p:spPr bwMode="auto">
            <a:xfrm>
              <a:off x="3876" y="2601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52" name="Rectangle 95"/>
            <p:cNvSpPr>
              <a:spLocks noChangeArrowheads="1"/>
            </p:cNvSpPr>
            <p:nvPr/>
          </p:nvSpPr>
          <p:spPr bwMode="auto">
            <a:xfrm>
              <a:off x="3996" y="2716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53" name="Rectangle 96"/>
            <p:cNvSpPr>
              <a:spLocks noChangeArrowheads="1"/>
            </p:cNvSpPr>
            <p:nvPr/>
          </p:nvSpPr>
          <p:spPr bwMode="auto">
            <a:xfrm>
              <a:off x="4166" y="2967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54" name="Rectangle 97"/>
            <p:cNvSpPr>
              <a:spLocks noChangeArrowheads="1"/>
            </p:cNvSpPr>
            <p:nvPr/>
          </p:nvSpPr>
          <p:spPr bwMode="auto">
            <a:xfrm>
              <a:off x="4274" y="3039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55" name="Rectangle 98"/>
            <p:cNvSpPr>
              <a:spLocks noChangeArrowheads="1"/>
            </p:cNvSpPr>
            <p:nvPr/>
          </p:nvSpPr>
          <p:spPr bwMode="auto">
            <a:xfrm>
              <a:off x="3957" y="3158"/>
              <a:ext cx="3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CH</a:t>
              </a:r>
            </a:p>
          </p:txBody>
        </p:sp>
        <p:sp>
          <p:nvSpPr>
            <p:cNvPr id="70756" name="Rectangle 99"/>
            <p:cNvSpPr>
              <a:spLocks noChangeArrowheads="1"/>
            </p:cNvSpPr>
            <p:nvPr/>
          </p:nvSpPr>
          <p:spPr bwMode="auto">
            <a:xfrm>
              <a:off x="4164" y="2529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800">
                  <a:solidFill>
                    <a:schemeClr val="bg1"/>
                  </a:solidFill>
                </a:rPr>
                <a:t>N</a:t>
              </a:r>
            </a:p>
          </p:txBody>
        </p:sp>
        <p:sp>
          <p:nvSpPr>
            <p:cNvPr id="70757" name="Rectangle 100"/>
            <p:cNvSpPr>
              <a:spLocks noChangeArrowheads="1"/>
            </p:cNvSpPr>
            <p:nvPr/>
          </p:nvSpPr>
          <p:spPr bwMode="auto">
            <a:xfrm>
              <a:off x="4084" y="3273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70758" name="Rectangle 101"/>
            <p:cNvSpPr>
              <a:spLocks noChangeArrowheads="1"/>
            </p:cNvSpPr>
            <p:nvPr/>
          </p:nvSpPr>
          <p:spPr bwMode="auto">
            <a:xfrm>
              <a:off x="4288" y="2644"/>
              <a:ext cx="165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70759" name="Line 102"/>
            <p:cNvSpPr>
              <a:spLocks noChangeShapeType="1"/>
            </p:cNvSpPr>
            <p:nvPr/>
          </p:nvSpPr>
          <p:spPr bwMode="auto">
            <a:xfrm>
              <a:off x="3456" y="2703"/>
              <a:ext cx="0" cy="113"/>
            </a:xfrm>
            <a:prstGeom prst="line">
              <a:avLst/>
            </a:prstGeom>
            <a:noFill/>
            <a:ln w="57150">
              <a:solidFill>
                <a:srgbClr val="FFA18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60" name="Line 103"/>
            <p:cNvSpPr>
              <a:spLocks noChangeShapeType="1"/>
            </p:cNvSpPr>
            <p:nvPr/>
          </p:nvSpPr>
          <p:spPr bwMode="auto">
            <a:xfrm>
              <a:off x="4524" y="2354"/>
              <a:ext cx="0" cy="113"/>
            </a:xfrm>
            <a:prstGeom prst="line">
              <a:avLst/>
            </a:prstGeom>
            <a:noFill/>
            <a:ln w="57150">
              <a:solidFill>
                <a:srgbClr val="FFA18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661" name="Rectangle 104"/>
          <p:cNvSpPr>
            <a:spLocks noGrp="1" noChangeArrowheads="1"/>
          </p:cNvSpPr>
          <p:nvPr>
            <p:ph type="body" idx="1"/>
          </p:nvPr>
        </p:nvSpPr>
        <p:spPr>
          <a:xfrm>
            <a:off x="627062" y="1101725"/>
            <a:ext cx="7602537" cy="45085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US" sz="1800" dirty="0" err="1" smtClean="0"/>
              <a:t>Por</a:t>
            </a:r>
            <a:r>
              <a:rPr lang="en-US" sz="1800" dirty="0" smtClean="0"/>
              <a:t> </a:t>
            </a:r>
            <a:r>
              <a:rPr lang="en-US" sz="1800" dirty="0" err="1" smtClean="0"/>
              <a:t>cada</a:t>
            </a:r>
            <a:r>
              <a:rPr lang="en-US" sz="1800" dirty="0" smtClean="0"/>
              <a:t> 5% del total de total volume </a:t>
            </a:r>
            <a:r>
              <a:rPr lang="en-US" sz="1800" dirty="0" err="1" smtClean="0"/>
              <a:t>desplazado</a:t>
            </a:r>
            <a:r>
              <a:rPr lang="en-US" sz="1800" dirty="0" smtClean="0"/>
              <a:t>, la </a:t>
            </a:r>
            <a:r>
              <a:rPr lang="en-US" sz="1800" dirty="0" err="1" smtClean="0"/>
              <a:t>concentración</a:t>
            </a:r>
            <a:r>
              <a:rPr lang="en-US" sz="1800" dirty="0" smtClean="0"/>
              <a:t> de O2 </a:t>
            </a:r>
            <a:r>
              <a:rPr lang="en-US" sz="1800" dirty="0" err="1" smtClean="0"/>
              <a:t>disminuye</a:t>
            </a:r>
            <a:r>
              <a:rPr lang="en-US" sz="1800" dirty="0" smtClean="0"/>
              <a:t> a </a:t>
            </a:r>
            <a:r>
              <a:rPr lang="en-US" sz="1800" dirty="0" err="1" smtClean="0"/>
              <a:t>casi</a:t>
            </a:r>
            <a:r>
              <a:rPr lang="en-US" sz="1800" dirty="0" smtClean="0"/>
              <a:t> 1%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US" sz="1800" dirty="0" smtClean="0"/>
              <a:t>Si 5% de </a:t>
            </a:r>
            <a:r>
              <a:rPr lang="en-US" sz="1800" dirty="0" err="1" smtClean="0"/>
              <a:t>aire</a:t>
            </a:r>
            <a:r>
              <a:rPr lang="en-US" sz="1800" dirty="0" smtClean="0"/>
              <a:t> fresco en un </a:t>
            </a:r>
            <a:r>
              <a:rPr lang="en-US" sz="1800" dirty="0" err="1" smtClean="0"/>
              <a:t>contenedor</a:t>
            </a:r>
            <a:r>
              <a:rPr lang="en-US" sz="1800" dirty="0" smtClean="0"/>
              <a:t> </a:t>
            </a:r>
            <a:r>
              <a:rPr lang="en-US" sz="1800" dirty="0" err="1" smtClean="0"/>
              <a:t>cerrado</a:t>
            </a:r>
            <a:r>
              <a:rPr lang="en-US" sz="1800" dirty="0" smtClean="0"/>
              <a:t> </a:t>
            </a:r>
            <a:r>
              <a:rPr lang="en-US" sz="1800" dirty="0" err="1" smtClean="0"/>
              <a:t>es</a:t>
            </a:r>
            <a:r>
              <a:rPr lang="en-US" sz="1800" dirty="0" smtClean="0"/>
              <a:t> </a:t>
            </a:r>
            <a:r>
              <a:rPr lang="en-US" sz="1800" dirty="0" err="1" smtClean="0"/>
              <a:t>desplazado</a:t>
            </a:r>
            <a:r>
              <a:rPr lang="en-US" sz="1800" dirty="0" smtClean="0"/>
              <a:t> </a:t>
            </a:r>
            <a:r>
              <a:rPr lang="en-US" sz="1800" dirty="0" err="1" smtClean="0"/>
              <a:t>por</a:t>
            </a:r>
            <a:r>
              <a:rPr lang="en-US" sz="1800" dirty="0" smtClean="0"/>
              <a:t> </a:t>
            </a:r>
            <a:r>
              <a:rPr lang="en-US" sz="1800" dirty="0" err="1" smtClean="0"/>
              <a:t>Metano</a:t>
            </a:r>
            <a:r>
              <a:rPr lang="en-US" sz="1800" dirty="0" smtClean="0"/>
              <a:t>, la </a:t>
            </a:r>
            <a:r>
              <a:rPr lang="en-US" sz="1800" dirty="0" err="1" smtClean="0"/>
              <a:t>concentración</a:t>
            </a:r>
            <a:r>
              <a:rPr lang="en-US" sz="1800" dirty="0" smtClean="0"/>
              <a:t> de O2 </a:t>
            </a:r>
            <a:r>
              <a:rPr lang="en-US" sz="1800" dirty="0" err="1" smtClean="0"/>
              <a:t>será</a:t>
            </a:r>
            <a:r>
              <a:rPr lang="en-US" sz="1800" dirty="0" smtClean="0"/>
              <a:t> de </a:t>
            </a:r>
            <a:r>
              <a:rPr lang="en-US" sz="1800" dirty="0" err="1" smtClean="0"/>
              <a:t>casi</a:t>
            </a:r>
            <a:r>
              <a:rPr lang="en-US" sz="1800" dirty="0" smtClean="0"/>
              <a:t> 19.9%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80000"/>
              </a:spcAft>
            </a:pPr>
            <a:r>
              <a:rPr lang="en-US" sz="1800" dirty="0" smtClean="0"/>
              <a:t>La </a:t>
            </a:r>
            <a:r>
              <a:rPr lang="en-US" sz="1800" dirty="0" err="1" smtClean="0"/>
              <a:t>atmosfera</a:t>
            </a:r>
            <a:r>
              <a:rPr lang="en-US" sz="1800" dirty="0" smtClean="0"/>
              <a:t> </a:t>
            </a:r>
            <a:r>
              <a:rPr lang="en-US" sz="1800" dirty="0" err="1" smtClean="0"/>
              <a:t>será</a:t>
            </a:r>
            <a:r>
              <a:rPr lang="en-US" sz="1800" dirty="0" smtClean="0"/>
              <a:t> </a:t>
            </a:r>
            <a:r>
              <a:rPr lang="en-US" sz="1800" dirty="0" err="1" smtClean="0"/>
              <a:t>completamente</a:t>
            </a:r>
            <a:r>
              <a:rPr lang="en-US" sz="1800" dirty="0" smtClean="0"/>
              <a:t> explosive </a:t>
            </a:r>
            <a:r>
              <a:rPr lang="en-US" sz="1800" dirty="0" err="1" smtClean="0"/>
              <a:t>mientras</a:t>
            </a:r>
            <a:r>
              <a:rPr lang="en-US" sz="1800" dirty="0" smtClean="0"/>
              <a:t> la </a:t>
            </a:r>
            <a:r>
              <a:rPr lang="en-US" sz="1800" dirty="0" err="1" smtClean="0"/>
              <a:t>concentración</a:t>
            </a:r>
            <a:r>
              <a:rPr lang="en-US" sz="1800" dirty="0" smtClean="0"/>
              <a:t> de O2 </a:t>
            </a:r>
            <a:r>
              <a:rPr lang="en-US" sz="1800" dirty="0" err="1" smtClean="0"/>
              <a:t>sería</a:t>
            </a:r>
            <a:r>
              <a:rPr lang="en-US" sz="1800" dirty="0" smtClean="0"/>
              <a:t> </a:t>
            </a:r>
            <a:r>
              <a:rPr lang="en-US" sz="1800" dirty="0" err="1" smtClean="0"/>
              <a:t>por</a:t>
            </a:r>
            <a:r>
              <a:rPr lang="en-US" sz="1800" dirty="0" smtClean="0"/>
              <a:t> </a:t>
            </a:r>
            <a:r>
              <a:rPr lang="en-US" sz="1800" dirty="0" err="1" smtClean="0"/>
              <a:t>encima</a:t>
            </a:r>
            <a:r>
              <a:rPr lang="en-US" sz="1800" dirty="0" smtClean="0"/>
              <a:t> de la </a:t>
            </a:r>
            <a:r>
              <a:rPr lang="en-US" sz="1800" dirty="0" err="1" smtClean="0"/>
              <a:t>configuración</a:t>
            </a:r>
            <a:r>
              <a:rPr lang="en-US" sz="1800" dirty="0" smtClean="0"/>
              <a:t> normal de la </a:t>
            </a:r>
            <a:r>
              <a:rPr lang="en-US" sz="1800" dirty="0" err="1" smtClean="0"/>
              <a:t>alarma</a:t>
            </a:r>
            <a:r>
              <a:rPr lang="en-US" sz="1800" dirty="0" smtClean="0"/>
              <a:t>!  </a:t>
            </a:r>
          </a:p>
        </p:txBody>
      </p:sp>
    </p:spTree>
    <p:extLst>
      <p:ext uri="{BB962C8B-B14F-4D97-AF65-F5344CB8AC3E}">
        <p14:creationId xmlns:p14="http://schemas.microsoft.com/office/powerpoint/2010/main" val="212275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31892</TotalTime>
  <Words>5281</Words>
  <Application>Microsoft Office PowerPoint</Application>
  <PresentationFormat>On-screen Show (4:3)</PresentationFormat>
  <Paragraphs>715</Paragraphs>
  <Slides>88</Slides>
  <Notes>81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7" baseType="lpstr">
      <vt:lpstr>Fireball</vt:lpstr>
      <vt:lpstr>1_Fireball</vt:lpstr>
      <vt:lpstr>Default Design</vt:lpstr>
      <vt:lpstr>6_Default Design</vt:lpstr>
      <vt:lpstr>11_Default Design</vt:lpstr>
      <vt:lpstr>2_Fireball</vt:lpstr>
      <vt:lpstr>1_Default Design</vt:lpstr>
      <vt:lpstr>4_Default Design</vt:lpstr>
      <vt:lpstr>Bitmap Image</vt:lpstr>
      <vt:lpstr>PowerPoint Presentation</vt:lpstr>
      <vt:lpstr>PELIGROS ATMOSFERICOS MAS COMUNES</vt:lpstr>
      <vt:lpstr>Measuring Oxygen (Deficiency and Enrichment)</vt:lpstr>
      <vt:lpstr>Partial Pressure O2 vs. % Vol at Varying Altitudes </vt:lpstr>
      <vt:lpstr>Composición del aire fresco</vt:lpstr>
      <vt:lpstr>Deficiencia de Oxígeno</vt:lpstr>
      <vt:lpstr>Causas de la Deficiencia de Oxigeno</vt:lpstr>
      <vt:lpstr>Desplazamiento de oxígeno en un espacio confinado abierto en la parte superior</vt:lpstr>
      <vt:lpstr>Desplazamiento deliberado de oxígeno (inertización) en un recipiente completamente cerrado</vt:lpstr>
      <vt:lpstr>Enriquecimiento de Oxígeno</vt:lpstr>
      <vt:lpstr>Efectos de oxígeno en varias concentraciones </vt:lpstr>
      <vt:lpstr>Fuel Cell Oxygen Sensors</vt:lpstr>
      <vt:lpstr>Most O2 sensors have a “capillary pore” used to allow sensor to self-stabilize at new pressure</vt:lpstr>
      <vt:lpstr>Effects of changes in pressure on O2 sensor readings</vt:lpstr>
      <vt:lpstr>Actual readings of oxygen sensor cycled from +20°C to –20°C then back to +20°C </vt:lpstr>
      <vt:lpstr>An O2 reading lower than 20.9% indicates there is too much of some other gas present in the atmosphere </vt:lpstr>
      <vt:lpstr>In this example as O2 reading drops CO concentration rises</vt:lpstr>
      <vt:lpstr>Although O2 never dropped below 19.5%, CO concentration reached alarm level more than once</vt:lpstr>
      <vt:lpstr>Gases tóxicos y Vapores</vt:lpstr>
      <vt:lpstr>Límite de exposición tóxica</vt:lpstr>
      <vt:lpstr>Términos de Límite de exposición tóxica: TWA</vt:lpstr>
      <vt:lpstr>Términos de Límite de exposición tóxica : STEL</vt:lpstr>
      <vt:lpstr>Límite de Techo</vt:lpstr>
      <vt:lpstr>Significado de partes-por-millón (ppm)</vt:lpstr>
      <vt:lpstr>Características del Monóxido de carbono</vt:lpstr>
      <vt:lpstr>Monóxido de Carbono</vt:lpstr>
      <vt:lpstr>Efectos Tóxicos del CO</vt:lpstr>
      <vt:lpstr>Efectos Tóxicos del CO</vt:lpstr>
      <vt:lpstr>Densidad de vapor</vt:lpstr>
      <vt:lpstr>Estratificación</vt:lpstr>
      <vt:lpstr>Estratificación </vt:lpstr>
      <vt:lpstr>Completely redesigned www.Goodforgas.com website</vt:lpstr>
      <vt:lpstr>Enhanced customer support  choices</vt:lpstr>
      <vt:lpstr>Comprehensive product information</vt:lpstr>
      <vt:lpstr>Preguntas? </vt:lpstr>
      <vt:lpstr>G450 / G460 Operaciones basicas</vt:lpstr>
      <vt:lpstr>Operaciones Basicas</vt:lpstr>
      <vt:lpstr>Caracteristicas Externas y Controles</vt:lpstr>
      <vt:lpstr>Localizacion de la Bateria </vt:lpstr>
      <vt:lpstr>Prendiendo el Instrumento </vt:lpstr>
      <vt:lpstr>Verificando la Version del Firmware </vt:lpstr>
      <vt:lpstr>Secuencia de Inicio</vt:lpstr>
      <vt:lpstr>Alarmas  “Bump test” and “Calibracion” </vt:lpstr>
      <vt:lpstr>Apagando el instrumento</vt:lpstr>
      <vt:lpstr>Función de las teclas</vt:lpstr>
      <vt:lpstr>LCD features</vt:lpstr>
      <vt:lpstr>LCD features</vt:lpstr>
      <vt:lpstr>Instrument readings and alarms</vt:lpstr>
      <vt:lpstr>G450 / G460 alarms</vt:lpstr>
      <vt:lpstr>Modo de Lectura Pico</vt:lpstr>
      <vt:lpstr>Borrando las Lecturas en Modo Pico.</vt:lpstr>
      <vt:lpstr>Viendo las lecturas Peak, STEL y TWA en toda la pantalla</vt:lpstr>
      <vt:lpstr>Paquete de Baterías G450 / G460 </vt:lpstr>
      <vt:lpstr>Cargador G450 / G460</vt:lpstr>
      <vt:lpstr>Opcional cargador para instrumentos con bomba G450 / G460 </vt:lpstr>
      <vt:lpstr>Ciclos de carga G450 / G460</vt:lpstr>
      <vt:lpstr>Ciclo de Carga G450 / G460</vt:lpstr>
      <vt:lpstr>Tipos de Baterías</vt:lpstr>
      <vt:lpstr>Cambio de paquetes de baterías</vt:lpstr>
      <vt:lpstr>Cambio de baterías</vt:lpstr>
      <vt:lpstr>Caída de voltage debido a sobrecarga</vt:lpstr>
      <vt:lpstr>“Batería anti lentitud” Ciclo de descarga profunda</vt:lpstr>
      <vt:lpstr>Compatibilidad del hardware plataforma del cargador</vt:lpstr>
      <vt:lpstr>Pantalla del Menú Principal</vt:lpstr>
      <vt:lpstr>Ciclo de Descarga profunda por única vez para baterías NiMH</vt:lpstr>
      <vt:lpstr>Ciclo de descarga profunda automática</vt:lpstr>
      <vt:lpstr>Ciclo de descarga profunda automática</vt:lpstr>
      <vt:lpstr>Bump Test (Manual de procedimiento)</vt:lpstr>
      <vt:lpstr>Bump Test</vt:lpstr>
      <vt:lpstr>Bump Test</vt:lpstr>
      <vt:lpstr>Manual AutoCal</vt:lpstr>
      <vt:lpstr>Conecte el Cal Cap para entrar al Fresh Air y Span “AutoCal”</vt:lpstr>
      <vt:lpstr>Puede entrar al modo “AutoCal” presionando “Reset” y “Zoom” simultáneamente</vt:lpstr>
      <vt:lpstr>Concentraciones de gases de calibración</vt:lpstr>
      <vt:lpstr>Qué se debe hacer si falla la regulación AutoCal?</vt:lpstr>
      <vt:lpstr>¿Qué hacer si despues de chequear el gas y las conecciones aún falla la regulacion AutoCal?</vt:lpstr>
      <vt:lpstr>Procedimiento para la calibración individual de un sensor (part 1)</vt:lpstr>
      <vt:lpstr>Procedimiento para la calibración individual de un sensor (part 2)</vt:lpstr>
      <vt:lpstr>Procedimiento para la calibración individual de un sensor(part 3)</vt:lpstr>
      <vt:lpstr>Guardando el sensor individual “Zero” y los resultados de “Calibration” (part 4)</vt:lpstr>
      <vt:lpstr>Procedimiento para la calibración individual de un sensor (part 5)</vt:lpstr>
      <vt:lpstr>Procedimiento para la calibración individual de un sensor(part 6)</vt:lpstr>
      <vt:lpstr>DS-400 Docking Station para tests diarios y/ o calibraciones periódicas</vt:lpstr>
      <vt:lpstr>Puesta en marcha de la bomba</vt:lpstr>
      <vt:lpstr>Usando la muestra de bomba mecanizada</vt:lpstr>
      <vt:lpstr>Realizando un test de gas</vt:lpstr>
      <vt:lpstr>Tiempo requerido para una apropiada prueba</vt:lpstr>
      <vt:lpstr>Preguntas?</vt:lpstr>
    </vt:vector>
  </TitlesOfParts>
  <Company>BW Technologies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Presentation</dc:title>
  <dc:creator>Robert Henderson</dc:creator>
  <cp:lastModifiedBy>Bob Henderson</cp:lastModifiedBy>
  <cp:revision>1142</cp:revision>
  <cp:lastPrinted>2013-07-14T13:36:48Z</cp:lastPrinted>
  <dcterms:created xsi:type="dcterms:W3CDTF">1998-10-08T14:52:24Z</dcterms:created>
  <dcterms:modified xsi:type="dcterms:W3CDTF">2014-09-09T18:34:51Z</dcterms:modified>
</cp:coreProperties>
</file>